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1430000" cy="7391400"/>
  <p:notesSz cx="11430000" cy="739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84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53000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473825" y="0"/>
            <a:ext cx="4953000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968A-EFD6-4084-9A2B-5DC8D938836A}" type="datetimeFigureOut">
              <a:rPr lang="en-IN" smtClean="0"/>
              <a:t>07-10-2024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554038"/>
            <a:ext cx="4286250" cy="2771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3000" y="3511550"/>
            <a:ext cx="9144000" cy="3325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9925"/>
            <a:ext cx="4953000" cy="369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73825" y="7019925"/>
            <a:ext cx="4953000" cy="369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B5397-E4A4-419E-8909-7503076FF8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10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B5397-E4A4-419E-8909-7503076FF81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24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8027"/>
            <a:ext cx="971550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09340"/>
            <a:ext cx="80010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EDEDE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EDEDE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EDEDE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375" y="2273300"/>
            <a:ext cx="10255250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EDEDE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500" y="1482407"/>
            <a:ext cx="1028700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opurna.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yanopurna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anopurna.de/collections/mutz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3"/>
            <a:ext cx="4286249" cy="64386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4150" y="1495424"/>
            <a:ext cx="1704974" cy="7715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375" y="2520950"/>
            <a:ext cx="5897880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25" dirty="0"/>
              <a:t>Elevate</a:t>
            </a:r>
            <a:r>
              <a:rPr spc="-200" dirty="0"/>
              <a:t> </a:t>
            </a:r>
            <a:r>
              <a:rPr spc="-20" dirty="0"/>
              <a:t>Your</a:t>
            </a:r>
            <a:r>
              <a:rPr spc="-195" dirty="0"/>
              <a:t> </a:t>
            </a:r>
            <a:r>
              <a:rPr spc="95" dirty="0"/>
              <a:t>Elegance</a:t>
            </a:r>
            <a:r>
              <a:rPr spc="-195" dirty="0"/>
              <a:t> </a:t>
            </a:r>
            <a:r>
              <a:rPr spc="5" dirty="0"/>
              <a:t>with </a:t>
            </a:r>
            <a:r>
              <a:rPr spc="-969" dirty="0"/>
              <a:t> </a:t>
            </a:r>
            <a:r>
              <a:rPr spc="-15" dirty="0"/>
              <a:t>Our</a:t>
            </a:r>
            <a:r>
              <a:rPr spc="-180" dirty="0"/>
              <a:t> </a:t>
            </a:r>
            <a:r>
              <a:rPr spc="105" dirty="0"/>
              <a:t>Cashmere</a:t>
            </a:r>
            <a:r>
              <a:rPr spc="-180" dirty="0"/>
              <a:t> </a:t>
            </a:r>
            <a:r>
              <a:rPr spc="25" dirty="0"/>
              <a:t>Hats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375" y="3793490"/>
            <a:ext cx="589153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Discover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the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exquisite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craftsmanship and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unparalleled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comfort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of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our </a:t>
            </a:r>
            <a:r>
              <a:rPr sz="1350" spc="-409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collection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of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00" dirty="0">
                <a:solidFill>
                  <a:srgbClr val="C9C9BF"/>
                </a:solidFill>
                <a:latin typeface="Tahoma"/>
                <a:cs typeface="Tahoma"/>
              </a:rPr>
              <a:t>cashmere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wool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hats.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Whether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you're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braving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the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winter </a:t>
            </a:r>
            <a:r>
              <a:rPr sz="1350" spc="-40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elements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or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adding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touch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of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sophistication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to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your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everyday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style,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our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hats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designed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to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k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eep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ou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arm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stylish.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648450"/>
          </a:xfrm>
          <a:custGeom>
            <a:avLst/>
            <a:gdLst/>
            <a:ahLst/>
            <a:cxnLst/>
            <a:rect l="l" t="t" r="r" b="b"/>
            <a:pathLst>
              <a:path w="11430000" h="6648450">
                <a:moveTo>
                  <a:pt x="11430000" y="0"/>
                </a:moveTo>
                <a:lnTo>
                  <a:pt x="0" y="0"/>
                </a:lnTo>
                <a:lnTo>
                  <a:pt x="0" y="6648450"/>
                </a:lnTo>
                <a:lnTo>
                  <a:pt x="11430000" y="6648450"/>
                </a:lnTo>
                <a:lnTo>
                  <a:pt x="1143000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66481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476249"/>
            <a:ext cx="1704974" cy="771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73625" y="1492249"/>
            <a:ext cx="4678680" cy="6483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50"/>
              </a:spcBef>
            </a:pPr>
            <a:r>
              <a:rPr sz="2000" spc="35" dirty="0"/>
              <a:t>Caring</a:t>
            </a:r>
            <a:r>
              <a:rPr sz="2000" spc="-130" dirty="0"/>
              <a:t> </a:t>
            </a:r>
            <a:r>
              <a:rPr sz="2000" spc="-5" dirty="0"/>
              <a:t>for</a:t>
            </a:r>
            <a:r>
              <a:rPr sz="2000" spc="-125" dirty="0"/>
              <a:t> </a:t>
            </a:r>
            <a:r>
              <a:rPr sz="2000" spc="-5" dirty="0"/>
              <a:t>Your</a:t>
            </a:r>
            <a:r>
              <a:rPr sz="2000" spc="-125" dirty="0"/>
              <a:t> </a:t>
            </a:r>
            <a:r>
              <a:rPr sz="2000" spc="65" dirty="0"/>
              <a:t>Kaschmirmütze</a:t>
            </a:r>
            <a:r>
              <a:rPr sz="2000" spc="-125" dirty="0"/>
              <a:t> </a:t>
            </a:r>
            <a:r>
              <a:rPr sz="2000" spc="65" dirty="0"/>
              <a:t>and </a:t>
            </a:r>
            <a:r>
              <a:rPr sz="2000" spc="-570" dirty="0"/>
              <a:t> </a:t>
            </a:r>
            <a:r>
              <a:rPr sz="2000" dirty="0"/>
              <a:t>Wollmütze:</a:t>
            </a:r>
            <a:r>
              <a:rPr sz="2000" spc="-110" dirty="0"/>
              <a:t> </a:t>
            </a:r>
            <a:r>
              <a:rPr sz="2000" spc="35" dirty="0"/>
              <a:t>Longevity</a:t>
            </a:r>
            <a:r>
              <a:rPr sz="2000" spc="-105" dirty="0"/>
              <a:t> </a:t>
            </a:r>
            <a:r>
              <a:rPr sz="2000" spc="65" dirty="0"/>
              <a:t>and</a:t>
            </a:r>
            <a:r>
              <a:rPr sz="2000" spc="-105" dirty="0"/>
              <a:t> </a:t>
            </a:r>
            <a:r>
              <a:rPr sz="2000" spc="45" dirty="0"/>
              <a:t>Luxury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7670012" y="2400299"/>
            <a:ext cx="381000" cy="3781425"/>
            <a:chOff x="7670012" y="2400299"/>
            <a:chExt cx="381000" cy="3781425"/>
          </a:xfrm>
        </p:grpSpPr>
        <p:sp>
          <p:nvSpPr>
            <p:cNvPr id="7" name="object 7"/>
            <p:cNvSpPr/>
            <p:nvPr/>
          </p:nvSpPr>
          <p:spPr>
            <a:xfrm>
              <a:off x="7848599" y="2400299"/>
              <a:ext cx="19050" cy="3781425"/>
            </a:xfrm>
            <a:custGeom>
              <a:avLst/>
              <a:gdLst/>
              <a:ahLst/>
              <a:cxnLst/>
              <a:rect l="l" t="t" r="r" b="b"/>
              <a:pathLst>
                <a:path w="19050" h="3781425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3771901"/>
                  </a:lnTo>
                  <a:lnTo>
                    <a:pt x="0" y="3774530"/>
                  </a:lnTo>
                  <a:lnTo>
                    <a:pt x="927" y="3776773"/>
                  </a:lnTo>
                  <a:lnTo>
                    <a:pt x="4648" y="3780492"/>
                  </a:lnTo>
                  <a:lnTo>
                    <a:pt x="6896" y="3781426"/>
                  </a:lnTo>
                  <a:lnTo>
                    <a:pt x="12153" y="3781426"/>
                  </a:lnTo>
                  <a:lnTo>
                    <a:pt x="14401" y="3780492"/>
                  </a:lnTo>
                  <a:lnTo>
                    <a:pt x="18122" y="3776773"/>
                  </a:lnTo>
                  <a:lnTo>
                    <a:pt x="19050" y="3774530"/>
                  </a:lnTo>
                  <a:lnTo>
                    <a:pt x="19050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54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70012" y="2590799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362407" y="0"/>
                  </a:moveTo>
                  <a:lnTo>
                    <a:pt x="18580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369100"/>
                  </a:lnTo>
                  <a:lnTo>
                    <a:pt x="0" y="371932"/>
                  </a:lnTo>
                  <a:lnTo>
                    <a:pt x="18580" y="390525"/>
                  </a:lnTo>
                  <a:lnTo>
                    <a:pt x="362407" y="390525"/>
                  </a:lnTo>
                  <a:lnTo>
                    <a:pt x="381000" y="371932"/>
                  </a:lnTo>
                  <a:lnTo>
                    <a:pt x="381000" y="18592"/>
                  </a:lnTo>
                  <a:lnTo>
                    <a:pt x="365137" y="546"/>
                  </a:lnTo>
                  <a:lnTo>
                    <a:pt x="362407" y="0"/>
                  </a:lnTo>
                  <a:close/>
                </a:path>
              </a:pathLst>
            </a:custGeom>
            <a:solidFill>
              <a:srgbClr val="3C3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86789" y="2616199"/>
            <a:ext cx="14287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355" dirty="0">
                <a:solidFill>
                  <a:srgbClr val="C9C9BF"/>
                </a:solidFill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0296" y="2587624"/>
            <a:ext cx="19081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35" dirty="0">
                <a:solidFill>
                  <a:srgbClr val="C9C9BF"/>
                </a:solidFill>
                <a:latin typeface="Tahoma"/>
                <a:cs typeface="Tahoma"/>
              </a:rPr>
              <a:t>Gentle</a:t>
            </a:r>
            <a:r>
              <a:rPr sz="1350" b="1" spc="-6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b="1" spc="45" dirty="0">
                <a:solidFill>
                  <a:srgbClr val="C9C9BF"/>
                </a:solidFill>
                <a:latin typeface="Tahoma"/>
                <a:cs typeface="Tahoma"/>
              </a:rPr>
              <a:t>Hand</a:t>
            </a:r>
            <a:r>
              <a:rPr sz="1350" b="1" spc="5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b="1" spc="55" dirty="0">
                <a:solidFill>
                  <a:srgbClr val="C9C9BF"/>
                </a:solidFill>
                <a:latin typeface="Tahoma"/>
                <a:cs typeface="Tahoma"/>
              </a:rPr>
              <a:t>ashing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9923" y="2910331"/>
            <a:ext cx="2508250" cy="46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5285" marR="5080" indent="-363220">
              <a:lnSpc>
                <a:spcPct val="136900"/>
              </a:lnSpc>
              <a:spcBef>
                <a:spcPts val="95"/>
              </a:spcBef>
            </a:pP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12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12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204" dirty="0">
                <a:solidFill>
                  <a:srgbClr val="C9C9BF"/>
                </a:solidFill>
                <a:latin typeface="Tahoma"/>
                <a:cs typeface="Tahoma"/>
              </a:rPr>
              <a:t>m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11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050" spc="6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30" dirty="0">
                <a:solidFill>
                  <a:srgbClr val="C9C9BF"/>
                </a:solidFill>
                <a:latin typeface="Tahoma"/>
                <a:cs typeface="Tahoma"/>
              </a:rPr>
              <a:t>l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125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n  </a:t>
            </a:r>
            <a:r>
              <a:rPr sz="1050" spc="110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050" spc="6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30" dirty="0">
                <a:solidFill>
                  <a:srgbClr val="C9C9BF"/>
                </a:solidFill>
                <a:latin typeface="Tahoma"/>
                <a:cs typeface="Tahoma"/>
              </a:rPr>
              <a:t>l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12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204" dirty="0">
                <a:solidFill>
                  <a:srgbClr val="C9C9BF"/>
                </a:solidFill>
                <a:latin typeface="Tahoma"/>
                <a:cs typeface="Tahoma"/>
              </a:rPr>
              <a:t>m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il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g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-80" dirty="0">
                <a:solidFill>
                  <a:srgbClr val="C9C9BF"/>
                </a:solidFill>
                <a:latin typeface="Tahoma"/>
                <a:cs typeface="Tahoma"/>
              </a:rPr>
              <a:t>.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65249" y="3448049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71932" y="0"/>
                </a:moveTo>
                <a:lnTo>
                  <a:pt x="18580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69100"/>
                </a:lnTo>
                <a:lnTo>
                  <a:pt x="0" y="371932"/>
                </a:lnTo>
                <a:lnTo>
                  <a:pt x="18580" y="390525"/>
                </a:lnTo>
                <a:lnTo>
                  <a:pt x="371932" y="390525"/>
                </a:lnTo>
                <a:lnTo>
                  <a:pt x="390525" y="371932"/>
                </a:lnTo>
                <a:lnTo>
                  <a:pt x="390525" y="18592"/>
                </a:lnTo>
                <a:lnTo>
                  <a:pt x="374662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58950" y="3473450"/>
            <a:ext cx="19875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85" dirty="0">
                <a:solidFill>
                  <a:srgbClr val="C9C9BF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88319" y="3444875"/>
            <a:ext cx="2453005" cy="78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35" dirty="0">
                <a:solidFill>
                  <a:srgbClr val="C9C9BF"/>
                </a:solidFill>
                <a:latin typeface="Tahoma"/>
                <a:cs typeface="Tahoma"/>
              </a:rPr>
              <a:t>Air</a:t>
            </a:r>
            <a:r>
              <a:rPr sz="1350" b="1" spc="-6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b="1" spc="5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350" b="1" spc="2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b="1" spc="10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endParaRPr sz="1350">
              <a:latin typeface="Tahoma"/>
              <a:cs typeface="Tahoma"/>
            </a:endParaRPr>
          </a:p>
          <a:p>
            <a:pPr marL="12700" marR="5080">
              <a:lnSpc>
                <a:spcPct val="136900"/>
              </a:lnSpc>
              <a:spcBef>
                <a:spcPts val="915"/>
              </a:spcBef>
            </a:pP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G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l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114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q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u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ee</a:t>
            </a:r>
            <a:r>
              <a:rPr sz="1050" spc="105" dirty="0">
                <a:solidFill>
                  <a:srgbClr val="C9C9BF"/>
                </a:solidFill>
                <a:latin typeface="Tahoma"/>
                <a:cs typeface="Tahoma"/>
              </a:rPr>
              <a:t>z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u</a:t>
            </a:r>
            <a:r>
              <a:rPr sz="1050" spc="10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x</a:t>
            </a:r>
            <a:r>
              <a:rPr sz="1050" spc="110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114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125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d  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l</a:t>
            </a:r>
            <a:r>
              <a:rPr sz="1050" spc="4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C9C9BF"/>
                </a:solidFill>
                <a:latin typeface="Tahoma"/>
                <a:cs typeface="Tahoma"/>
              </a:rPr>
              <a:t>f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l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10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dry</a:t>
            </a:r>
            <a:r>
              <a:rPr sz="1050" spc="-80" dirty="0">
                <a:solidFill>
                  <a:srgbClr val="C9C9BF"/>
                </a:solidFill>
                <a:latin typeface="Tahoma"/>
                <a:cs typeface="Tahoma"/>
              </a:rPr>
              <a:t>.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70012" y="4219574"/>
            <a:ext cx="381000" cy="390525"/>
          </a:xfrm>
          <a:custGeom>
            <a:avLst/>
            <a:gdLst/>
            <a:ahLst/>
            <a:cxnLst/>
            <a:rect l="l" t="t" r="r" b="b"/>
            <a:pathLst>
              <a:path w="381000" h="390525">
                <a:moveTo>
                  <a:pt x="362407" y="0"/>
                </a:moveTo>
                <a:lnTo>
                  <a:pt x="18580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69100"/>
                </a:lnTo>
                <a:lnTo>
                  <a:pt x="0" y="371932"/>
                </a:lnTo>
                <a:lnTo>
                  <a:pt x="18580" y="390525"/>
                </a:lnTo>
                <a:lnTo>
                  <a:pt x="362407" y="390525"/>
                </a:lnTo>
                <a:lnTo>
                  <a:pt x="381000" y="371932"/>
                </a:lnTo>
                <a:lnTo>
                  <a:pt x="381000" y="18592"/>
                </a:lnTo>
                <a:lnTo>
                  <a:pt x="365137" y="546"/>
                </a:lnTo>
                <a:lnTo>
                  <a:pt x="362407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59407" y="4244975"/>
            <a:ext cx="1974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75" dirty="0">
                <a:solidFill>
                  <a:srgbClr val="C9C9BF"/>
                </a:solidFill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4772" y="4216400"/>
            <a:ext cx="2583180" cy="78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685">
              <a:lnSpc>
                <a:spcPct val="100000"/>
              </a:lnSpc>
              <a:spcBef>
                <a:spcPts val="100"/>
              </a:spcBef>
            </a:pPr>
            <a:r>
              <a:rPr sz="1350" b="1" spc="40" dirty="0">
                <a:solidFill>
                  <a:srgbClr val="C9C9BF"/>
                </a:solidFill>
                <a:latin typeface="Tahoma"/>
                <a:cs typeface="Tahoma"/>
              </a:rPr>
              <a:t>Avoid</a:t>
            </a:r>
            <a:r>
              <a:rPr sz="1350" b="1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b="1" spc="15" dirty="0">
                <a:solidFill>
                  <a:srgbClr val="C9C9BF"/>
                </a:solidFill>
                <a:latin typeface="Tahoma"/>
                <a:cs typeface="Tahoma"/>
              </a:rPr>
              <a:t>Direct</a:t>
            </a:r>
            <a:r>
              <a:rPr sz="1350" b="1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b="1" spc="-5" dirty="0">
                <a:solidFill>
                  <a:srgbClr val="C9C9BF"/>
                </a:solidFill>
                <a:latin typeface="Tahoma"/>
                <a:cs typeface="Tahoma"/>
              </a:rPr>
              <a:t>Heat</a:t>
            </a:r>
            <a:endParaRPr sz="1350">
              <a:latin typeface="Tahoma"/>
              <a:cs typeface="Tahoma"/>
            </a:endParaRPr>
          </a:p>
          <a:p>
            <a:pPr marL="64135" marR="5080" indent="-52069">
              <a:lnSpc>
                <a:spcPct val="136900"/>
              </a:lnSpc>
              <a:spcBef>
                <a:spcPts val="915"/>
              </a:spcBef>
            </a:pPr>
            <a:r>
              <a:rPr sz="1050" spc="40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10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dr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100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dr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xp</a:t>
            </a:r>
            <a:r>
              <a:rPr sz="1050" spc="6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114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110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050" spc="10" dirty="0">
                <a:solidFill>
                  <a:srgbClr val="C9C9BF"/>
                </a:solidFill>
                <a:latin typeface="Tahoma"/>
                <a:cs typeface="Tahoma"/>
              </a:rPr>
              <a:t>t  </a:t>
            </a:r>
            <a:r>
              <a:rPr sz="1050" spc="12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u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li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gh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-80" dirty="0">
                <a:solidFill>
                  <a:srgbClr val="C9C9BF"/>
                </a:solidFill>
                <a:latin typeface="Tahoma"/>
                <a:cs typeface="Tahoma"/>
              </a:rPr>
              <a:t>,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12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110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100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204" dirty="0">
                <a:solidFill>
                  <a:srgbClr val="C9C9BF"/>
                </a:solidFill>
                <a:latin typeface="Tahoma"/>
                <a:cs typeface="Tahoma"/>
              </a:rPr>
              <a:t>m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g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C9C9BF"/>
                </a:solidFill>
                <a:latin typeface="Tahoma"/>
                <a:cs typeface="Tahoma"/>
              </a:rPr>
              <a:t>f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12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-80" dirty="0">
                <a:solidFill>
                  <a:srgbClr val="C9C9BF"/>
                </a:solidFill>
                <a:latin typeface="Tahoma"/>
                <a:cs typeface="Tahoma"/>
              </a:rPr>
              <a:t>.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65249" y="4991099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71932" y="0"/>
                </a:moveTo>
                <a:lnTo>
                  <a:pt x="18580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69100"/>
                </a:lnTo>
                <a:lnTo>
                  <a:pt x="0" y="371932"/>
                </a:lnTo>
                <a:lnTo>
                  <a:pt x="18580" y="390525"/>
                </a:lnTo>
                <a:lnTo>
                  <a:pt x="371932" y="390525"/>
                </a:lnTo>
                <a:lnTo>
                  <a:pt x="390525" y="371932"/>
                </a:lnTo>
                <a:lnTo>
                  <a:pt x="390525" y="18592"/>
                </a:lnTo>
                <a:lnTo>
                  <a:pt x="374662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758950" y="5016500"/>
            <a:ext cx="19875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85" dirty="0">
                <a:solidFill>
                  <a:srgbClr val="C9C9BF"/>
                </a:solidFill>
                <a:latin typeface="Tahoma"/>
                <a:cs typeface="Tahoma"/>
              </a:rPr>
              <a:t>4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88319" y="4987925"/>
            <a:ext cx="13557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30" dirty="0">
                <a:solidFill>
                  <a:srgbClr val="C9C9BF"/>
                </a:solidFill>
                <a:latin typeface="Tahoma"/>
                <a:cs typeface="Tahoma"/>
              </a:rPr>
              <a:t>Store</a:t>
            </a:r>
            <a:r>
              <a:rPr sz="1350" b="1" spc="-10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b="1" spc="25" dirty="0">
                <a:solidFill>
                  <a:srgbClr val="C9C9BF"/>
                </a:solidFill>
                <a:latin typeface="Tahoma"/>
                <a:cs typeface="Tahoma"/>
              </a:rPr>
              <a:t>Carefully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88319" y="5310631"/>
            <a:ext cx="2569210" cy="682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6900"/>
              </a:lnSpc>
              <a:spcBef>
                <a:spcPts val="95"/>
              </a:spcBef>
            </a:pP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Store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C9C9BF"/>
                </a:solidFill>
                <a:latin typeface="Tahoma"/>
                <a:cs typeface="Tahoma"/>
              </a:rPr>
              <a:t>your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C9C9BF"/>
                </a:solidFill>
                <a:latin typeface="Tahoma"/>
                <a:cs typeface="Tahoma"/>
              </a:rPr>
              <a:t>hat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in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dry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C9C9BF"/>
                </a:solidFill>
                <a:latin typeface="Tahoma"/>
                <a:cs typeface="Tahoma"/>
              </a:rPr>
              <a:t>place,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C9C9BF"/>
                </a:solidFill>
                <a:latin typeface="Tahoma"/>
                <a:cs typeface="Tahoma"/>
              </a:rPr>
              <a:t>preferably </a:t>
            </a:r>
            <a:r>
              <a:rPr sz="1050" spc="-31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100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050" spc="45" dirty="0">
                <a:solidFill>
                  <a:srgbClr val="C9C9BF"/>
                </a:solidFill>
                <a:latin typeface="Tahoma"/>
                <a:cs typeface="Tahoma"/>
              </a:rPr>
              <a:t>re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l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g</a:t>
            </a:r>
            <a:r>
              <a:rPr sz="1050" spc="-80" dirty="0">
                <a:solidFill>
                  <a:srgbClr val="C9C9BF"/>
                </a:solidFill>
                <a:latin typeface="Tahoma"/>
                <a:cs typeface="Tahoma"/>
              </a:rPr>
              <a:t>,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204" dirty="0">
                <a:solidFill>
                  <a:srgbClr val="C9C9BF"/>
                </a:solidFill>
                <a:latin typeface="Tahoma"/>
                <a:cs typeface="Tahoma"/>
              </a:rPr>
              <a:t>m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100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25" dirty="0">
                <a:solidFill>
                  <a:srgbClr val="C9C9BF"/>
                </a:solidFill>
                <a:latin typeface="Tahoma"/>
                <a:cs typeface="Tahoma"/>
              </a:rPr>
              <a:t>i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100" dirty="0">
                <a:solidFill>
                  <a:srgbClr val="C9C9BF"/>
                </a:solidFill>
                <a:latin typeface="Tahoma"/>
                <a:cs typeface="Tahoma"/>
              </a:rPr>
              <a:t>s  </a:t>
            </a:r>
            <a:r>
              <a:rPr sz="1050" spc="12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pe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85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p</a:t>
            </a:r>
            <a:r>
              <a:rPr sz="10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050" spc="6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050" spc="70" dirty="0">
                <a:solidFill>
                  <a:srgbClr val="C9C9BF"/>
                </a:solidFill>
                <a:latin typeface="Tahoma"/>
                <a:cs typeface="Tahoma"/>
              </a:rPr>
              <a:t>ve</a:t>
            </a:r>
            <a:r>
              <a:rPr sz="1050" spc="95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050" spc="10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050" spc="75" dirty="0">
                <a:solidFill>
                  <a:srgbClr val="C9C9BF"/>
                </a:solidFill>
                <a:latin typeface="Tahoma"/>
                <a:cs typeface="Tahoma"/>
              </a:rPr>
              <a:t>u</a:t>
            </a:r>
            <a:r>
              <a:rPr sz="1050" spc="12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050" spc="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050" spc="-80" dirty="0">
                <a:solidFill>
                  <a:srgbClr val="C9C9BF"/>
                </a:solidFill>
                <a:latin typeface="Tahoma"/>
                <a:cs typeface="Tahoma"/>
              </a:rPr>
              <a:t>.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275" y="1666875"/>
            <a:ext cx="1704974" cy="771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692400"/>
            <a:ext cx="639191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0" dirty="0"/>
              <a:t>Kn</a:t>
            </a:r>
            <a:r>
              <a:rPr cap="small" spc="-10" dirty="0"/>
              <a:t>o</a:t>
            </a:r>
            <a:r>
              <a:rPr cap="small" spc="335" dirty="0"/>
              <a:t>w</a:t>
            </a:r>
            <a:r>
              <a:rPr spc="-175" dirty="0"/>
              <a:t> </a:t>
            </a:r>
            <a:r>
              <a:rPr spc="320" dirty="0"/>
              <a:t>m</a:t>
            </a:r>
            <a:r>
              <a:rPr cap="small" spc="50" dirty="0"/>
              <a:t>o</a:t>
            </a:r>
            <a:r>
              <a:rPr spc="-25" dirty="0"/>
              <a:t>r</a:t>
            </a:r>
            <a:r>
              <a:rPr spc="55" dirty="0"/>
              <a:t>e</a:t>
            </a:r>
            <a:r>
              <a:rPr spc="-175" dirty="0"/>
              <a:t> </a:t>
            </a:r>
            <a:r>
              <a:rPr spc="105" dirty="0"/>
              <a:t>A</a:t>
            </a:r>
            <a:r>
              <a:rPr spc="75" dirty="0"/>
              <a:t>b</a:t>
            </a:r>
            <a:r>
              <a:rPr spc="-15" dirty="0"/>
              <a:t>out</a:t>
            </a:r>
            <a:r>
              <a:rPr spc="-175" dirty="0"/>
              <a:t> </a:t>
            </a:r>
            <a:r>
              <a:rPr spc="-290" dirty="0"/>
              <a:t>Y</a:t>
            </a:r>
            <a:r>
              <a:rPr spc="95" dirty="0"/>
              <a:t>an</a:t>
            </a:r>
            <a:r>
              <a:rPr cap="small" spc="50" dirty="0"/>
              <a:t>o</a:t>
            </a:r>
            <a:r>
              <a:rPr spc="70" dirty="0"/>
              <a:t>purna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374" y="3502024"/>
            <a:ext cx="9623426" cy="2068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000" b="1" u="sng" spc="4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Geschäft</a:t>
            </a:r>
            <a:r>
              <a:rPr sz="2000" b="1" u="sng" spc="-6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000" b="1" u="sng" spc="1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für</a:t>
            </a:r>
            <a:r>
              <a:rPr sz="2000" b="1" u="sng" spc="-6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000" b="1" u="sng" spc="2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hand</a:t>
            </a:r>
            <a:r>
              <a:rPr sz="2000" b="1" spc="25" dirty="0">
                <a:solidFill>
                  <a:srgbClr val="E1E1DF"/>
                </a:solidFill>
                <a:latin typeface="Tahoma"/>
                <a:cs typeface="Tahoma"/>
                <a:hlinkClick r:id="rId3"/>
              </a:rPr>
              <a:t>g</a:t>
            </a:r>
            <a:r>
              <a:rPr sz="2000" b="1" u="sng" spc="2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eferti</a:t>
            </a:r>
            <a:r>
              <a:rPr sz="2000" b="1" spc="25" dirty="0">
                <a:solidFill>
                  <a:srgbClr val="E1E1DF"/>
                </a:solidFill>
                <a:latin typeface="Tahoma"/>
                <a:cs typeface="Tahoma"/>
                <a:hlinkClick r:id="rId3"/>
              </a:rPr>
              <a:t>g</a:t>
            </a:r>
            <a:r>
              <a:rPr sz="2000" b="1" u="sng" spc="2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te</a:t>
            </a:r>
            <a:r>
              <a:rPr sz="2000" b="1" u="sng" spc="-60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000" b="1" u="sng" spc="10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&amp;</a:t>
            </a:r>
            <a:r>
              <a:rPr sz="2000" b="1" u="sng" spc="-6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000" b="1" u="sng" spc="40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nachhaltige</a:t>
            </a:r>
            <a:r>
              <a:rPr sz="2000" b="1" u="sng" spc="-60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000" b="1" u="sng" spc="40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Kaschmir</a:t>
            </a:r>
            <a:r>
              <a:rPr sz="2000" b="1" spc="40" dirty="0">
                <a:solidFill>
                  <a:srgbClr val="E1E1DF"/>
                </a:solidFill>
                <a:latin typeface="Tahoma"/>
                <a:cs typeface="Tahoma"/>
                <a:hlinkClick r:id="rId3"/>
              </a:rPr>
              <a:t>p</a:t>
            </a:r>
            <a:r>
              <a:rPr sz="2000" b="1" u="sng" spc="40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rodukte</a:t>
            </a:r>
            <a:r>
              <a:rPr sz="2000" b="1" spc="-65" dirty="0">
                <a:solidFill>
                  <a:srgbClr val="E1E1DF"/>
                </a:solidFill>
                <a:latin typeface="Tahoma"/>
                <a:cs typeface="Tahoma"/>
                <a:hlinkClick r:id="rId3"/>
              </a:rPr>
              <a:t> </a:t>
            </a:r>
            <a:r>
              <a:rPr sz="2000" b="1" spc="-425" dirty="0">
                <a:solidFill>
                  <a:srgbClr val="E1E1DF"/>
                </a:solidFill>
                <a:latin typeface="Tahoma"/>
                <a:cs typeface="Tahoma"/>
                <a:hlinkClick r:id="rId3"/>
              </a:rPr>
              <a:t>|</a:t>
            </a:r>
            <a:r>
              <a:rPr sz="2000" b="1" spc="-60" dirty="0">
                <a:solidFill>
                  <a:srgbClr val="E1E1DF"/>
                </a:solidFill>
                <a:latin typeface="Tahoma"/>
                <a:cs typeface="Tahoma"/>
                <a:hlinkClick r:id="rId3"/>
              </a:rPr>
              <a:t> </a:t>
            </a:r>
            <a:r>
              <a:rPr sz="2000" b="1" u="sng" spc="30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Yano</a:t>
            </a:r>
            <a:r>
              <a:rPr sz="2000" b="1" spc="30" dirty="0">
                <a:solidFill>
                  <a:srgbClr val="E1E1DF"/>
                </a:solidFill>
                <a:latin typeface="Tahoma"/>
                <a:cs typeface="Tahoma"/>
                <a:hlinkClick r:id="rId3"/>
              </a:rPr>
              <a:t>p</a:t>
            </a:r>
            <a:r>
              <a:rPr sz="2000" b="1" u="sng" spc="30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3"/>
              </a:rPr>
              <a:t>urna</a:t>
            </a:r>
            <a:endParaRPr sz="2000" dirty="0">
              <a:latin typeface="Tahoma"/>
              <a:cs typeface="Tahoma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sz="2000" b="1" spc="40" dirty="0">
                <a:solidFill>
                  <a:srgbClr val="C9C9BF"/>
                </a:solidFill>
                <a:latin typeface="Tahoma"/>
                <a:cs typeface="Tahoma"/>
              </a:rPr>
              <a:t>Address:</a:t>
            </a:r>
            <a:r>
              <a:rPr sz="2000" b="1" spc="-9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C9C9BF"/>
                </a:solidFill>
                <a:latin typeface="Tahoma"/>
                <a:cs typeface="Tahoma"/>
              </a:rPr>
              <a:t>Schwentinestraße</a:t>
            </a:r>
            <a:r>
              <a:rPr sz="200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C9C9BF"/>
                </a:solidFill>
                <a:latin typeface="Tahoma"/>
                <a:cs typeface="Tahoma"/>
              </a:rPr>
              <a:t>18</a:t>
            </a:r>
            <a:r>
              <a:rPr sz="200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2000" spc="-110" dirty="0">
                <a:solidFill>
                  <a:srgbClr val="C9C9BF"/>
                </a:solidFill>
                <a:latin typeface="Tahoma"/>
                <a:cs typeface="Tahoma"/>
              </a:rPr>
              <a:t>,</a:t>
            </a:r>
            <a:r>
              <a:rPr sz="2000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C9C9BF"/>
                </a:solidFill>
                <a:latin typeface="Tahoma"/>
                <a:cs typeface="Tahoma"/>
              </a:rPr>
              <a:t>22851</a:t>
            </a:r>
            <a:r>
              <a:rPr sz="200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C9C9BF"/>
                </a:solidFill>
                <a:latin typeface="Tahoma"/>
                <a:cs typeface="Tahoma"/>
              </a:rPr>
              <a:t>Norderstedt</a:t>
            </a:r>
            <a:endParaRPr sz="2000" dirty="0">
              <a:latin typeface="Tahoma"/>
              <a:cs typeface="Tahoma"/>
            </a:endParaRPr>
          </a:p>
          <a:p>
            <a:pPr marL="355600" marR="3866515" indent="-342900">
              <a:lnSpc>
                <a:spcPct val="134300"/>
              </a:lnSpc>
              <a:buFont typeface="Arial" pitchFamily="34" charset="0"/>
              <a:buChar char="•"/>
            </a:pPr>
            <a:r>
              <a:rPr sz="2000" b="1" spc="35" dirty="0">
                <a:solidFill>
                  <a:srgbClr val="C9C9BF"/>
                </a:solidFill>
                <a:latin typeface="Tahoma"/>
                <a:cs typeface="Tahoma"/>
              </a:rPr>
              <a:t>Email: </a:t>
            </a:r>
            <a:r>
              <a:rPr sz="2000" b="1" u="sng" spc="5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4"/>
              </a:rPr>
              <a:t>info</a:t>
            </a:r>
            <a:r>
              <a:rPr sz="2000" b="1" spc="55" dirty="0">
                <a:solidFill>
                  <a:srgbClr val="E1E1DF"/>
                </a:solidFill>
                <a:latin typeface="Tahoma"/>
                <a:cs typeface="Tahoma"/>
                <a:hlinkClick r:id="rId4"/>
              </a:rPr>
              <a:t>@</a:t>
            </a:r>
            <a:r>
              <a:rPr sz="2000" b="1" u="sng" spc="55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4"/>
              </a:rPr>
              <a:t>yanopurna.de </a:t>
            </a:r>
            <a:r>
              <a:rPr sz="2000" b="1" spc="60" dirty="0">
                <a:solidFill>
                  <a:srgbClr val="E1E1DF"/>
                </a:solidFill>
                <a:latin typeface="Tahoma"/>
                <a:cs typeface="Tahoma"/>
              </a:rPr>
              <a:t> </a:t>
            </a:r>
            <a:endParaRPr lang="en-US" sz="2000" b="1" spc="60" dirty="0" smtClean="0">
              <a:solidFill>
                <a:srgbClr val="E1E1DF"/>
              </a:solidFill>
              <a:latin typeface="Tahoma"/>
              <a:cs typeface="Tahoma"/>
            </a:endParaRPr>
          </a:p>
          <a:p>
            <a:pPr marL="355600" marR="3866515" indent="-342900">
              <a:lnSpc>
                <a:spcPct val="134300"/>
              </a:lnSpc>
              <a:buFont typeface="Arial" pitchFamily="34" charset="0"/>
              <a:buChar char="•"/>
            </a:pPr>
            <a:r>
              <a:rPr sz="2000" b="1" spc="10" dirty="0" smtClean="0">
                <a:solidFill>
                  <a:srgbClr val="C9C9BF"/>
                </a:solidFill>
                <a:latin typeface="Tahoma"/>
                <a:cs typeface="Tahoma"/>
              </a:rPr>
              <a:t>Telephone</a:t>
            </a:r>
            <a:r>
              <a:rPr sz="2000" b="1" spc="10" dirty="0">
                <a:solidFill>
                  <a:srgbClr val="C9C9BF"/>
                </a:solidFill>
                <a:latin typeface="Tahoma"/>
                <a:cs typeface="Tahoma"/>
              </a:rPr>
              <a:t>:</a:t>
            </a:r>
            <a:r>
              <a:rPr sz="2000" b="1" spc="-8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C9C9BF"/>
                </a:solidFill>
                <a:latin typeface="Tahoma"/>
                <a:cs typeface="Tahoma"/>
              </a:rPr>
              <a:t>(004)915236108939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75" y="1381124"/>
            <a:ext cx="1704974" cy="771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378075"/>
            <a:ext cx="9428480" cy="111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pc="25" dirty="0"/>
              <a:t>Introducing</a:t>
            </a:r>
            <a:r>
              <a:rPr spc="-185" dirty="0"/>
              <a:t> </a:t>
            </a:r>
            <a:r>
              <a:rPr spc="-10" dirty="0"/>
              <a:t>the</a:t>
            </a:r>
            <a:r>
              <a:rPr spc="-180" dirty="0"/>
              <a:t> </a:t>
            </a:r>
            <a:r>
              <a:rPr spc="75" dirty="0"/>
              <a:t>Kaschmirmütze:</a:t>
            </a:r>
            <a:r>
              <a:rPr spc="-180" dirty="0"/>
              <a:t> </a:t>
            </a:r>
            <a:r>
              <a:rPr spc="20" dirty="0"/>
              <a:t>The</a:t>
            </a:r>
            <a:r>
              <a:rPr spc="-180" dirty="0"/>
              <a:t> </a:t>
            </a:r>
            <a:r>
              <a:rPr spc="10" dirty="0"/>
              <a:t>Softer </a:t>
            </a:r>
            <a:r>
              <a:rPr spc="-965" dirty="0"/>
              <a:t> </a:t>
            </a:r>
            <a:r>
              <a:rPr spc="90" dirty="0"/>
              <a:t>Side</a:t>
            </a:r>
            <a:r>
              <a:rPr spc="-180" dirty="0"/>
              <a:t> </a:t>
            </a:r>
            <a:r>
              <a:rPr spc="-35" dirty="0"/>
              <a:t>of</a:t>
            </a:r>
            <a:r>
              <a:rPr spc="-175" dirty="0"/>
              <a:t> </a:t>
            </a:r>
            <a:r>
              <a:rPr spc="30" dirty="0"/>
              <a:t>Headwear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375" y="3906837"/>
            <a:ext cx="4018915" cy="969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EDEDE8"/>
                </a:solidFill>
                <a:latin typeface="Tahoma"/>
                <a:cs typeface="Tahoma"/>
              </a:rPr>
              <a:t>Traditional</a:t>
            </a:r>
            <a:r>
              <a:rPr sz="1650" b="1" spc="-100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1650" b="1" spc="65" dirty="0">
                <a:solidFill>
                  <a:srgbClr val="EDEDE8"/>
                </a:solidFill>
                <a:latin typeface="Tahoma"/>
                <a:cs typeface="Tahoma"/>
              </a:rPr>
              <a:t>Cashmere</a:t>
            </a:r>
            <a:r>
              <a:rPr sz="1650" b="1" spc="-9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EDEDE8"/>
                </a:solidFill>
                <a:latin typeface="Tahoma"/>
                <a:cs typeface="Tahoma"/>
              </a:rPr>
              <a:t>Hat</a:t>
            </a:r>
            <a:endParaRPr sz="1650" dirty="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1065"/>
              </a:spcBef>
            </a:pP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While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comfo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20" dirty="0">
                <a:solidFill>
                  <a:srgbClr val="C9C9BF"/>
                </a:solidFill>
                <a:latin typeface="Tahoma"/>
                <a:cs typeface="Tahoma"/>
              </a:rPr>
              <a:t>table,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35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aditional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ashme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hats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an  </a:t>
            </a:r>
            <a:r>
              <a:rPr sz="1350" spc="13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105" dirty="0">
                <a:solidFill>
                  <a:srgbClr val="C9C9BF"/>
                </a:solidFill>
                <a:latin typeface="Tahoma"/>
                <a:cs typeface="Tahoma"/>
              </a:rPr>
              <a:t>ometimes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feel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ea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vy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itc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3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125" dirty="0">
                <a:solidFill>
                  <a:srgbClr val="C9C9BF"/>
                </a:solidFill>
                <a:latin typeface="Tahoma"/>
                <a:cs typeface="Tahoma"/>
              </a:rPr>
              <a:t>ome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p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eople.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0930" y="3906837"/>
            <a:ext cx="4498340" cy="969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25" dirty="0">
                <a:solidFill>
                  <a:srgbClr val="EDEDE8"/>
                </a:solidFill>
                <a:latin typeface="Tahoma"/>
                <a:cs typeface="Tahoma"/>
              </a:rPr>
              <a:t>The</a:t>
            </a:r>
            <a:r>
              <a:rPr sz="1650" b="1" spc="-10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1650" b="1" spc="60" dirty="0">
                <a:solidFill>
                  <a:srgbClr val="EDEDE8"/>
                </a:solidFill>
                <a:latin typeface="Tahoma"/>
                <a:cs typeface="Tahoma"/>
              </a:rPr>
              <a:t>Kaschmirmütze</a:t>
            </a:r>
            <a:endParaRPr sz="1650" dirty="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1065"/>
              </a:spcBef>
            </a:pP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The</a:t>
            </a:r>
            <a:r>
              <a:rPr sz="1350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b="1" u="sng" spc="50" dirty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  <a:hlinkClick r:id="rId4"/>
              </a:rPr>
              <a:t>Kaschmirmütze</a:t>
            </a:r>
            <a:r>
              <a:rPr sz="1350" b="1" spc="-85" dirty="0">
                <a:solidFill>
                  <a:srgbClr val="E1E1DF"/>
                </a:solidFill>
                <a:latin typeface="Tahoma"/>
                <a:cs typeface="Tahoma"/>
                <a:hlinkClick r:id="rId4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offers</a:t>
            </a:r>
            <a:r>
              <a:rPr sz="1350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lighter,</a:t>
            </a:r>
            <a:r>
              <a:rPr sz="1350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softer</a:t>
            </a:r>
            <a:r>
              <a:rPr sz="1350" spc="-11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alternative, </a:t>
            </a:r>
            <a:r>
              <a:rPr sz="1350" spc="-409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ensuring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comfort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without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sacrificing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warmth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style.</a:t>
            </a:r>
            <a:endParaRPr sz="1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7258050"/>
          </a:xfrm>
          <a:custGeom>
            <a:avLst/>
            <a:gdLst/>
            <a:ahLst/>
            <a:cxnLst/>
            <a:rect l="l" t="t" r="r" b="b"/>
            <a:pathLst>
              <a:path w="11430000" h="7258050">
                <a:moveTo>
                  <a:pt x="11430000" y="0"/>
                </a:moveTo>
                <a:lnTo>
                  <a:pt x="0" y="0"/>
                </a:lnTo>
                <a:lnTo>
                  <a:pt x="0" y="7258050"/>
                </a:lnTo>
                <a:lnTo>
                  <a:pt x="11430000" y="7258050"/>
                </a:lnTo>
                <a:lnTo>
                  <a:pt x="1143000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11430000" cy="21428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75" y="2619374"/>
            <a:ext cx="1704974" cy="7715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375" y="3644900"/>
            <a:ext cx="10084435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z="3350" b="1" spc="100" dirty="0">
                <a:solidFill>
                  <a:srgbClr val="EDEDE8"/>
                </a:solidFill>
                <a:latin typeface="Tahoma"/>
                <a:cs typeface="Tahoma"/>
              </a:rPr>
              <a:t>Cashmere's</a:t>
            </a:r>
            <a:r>
              <a:rPr sz="3350" b="1" spc="-18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60" dirty="0">
                <a:solidFill>
                  <a:srgbClr val="EDEDE8"/>
                </a:solidFill>
                <a:latin typeface="Tahoma"/>
                <a:cs typeface="Tahoma"/>
              </a:rPr>
              <a:t>Luxurious</a:t>
            </a:r>
            <a:r>
              <a:rPr sz="3350" b="1" spc="-180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-40" dirty="0">
                <a:solidFill>
                  <a:srgbClr val="EDEDE8"/>
                </a:solidFill>
                <a:latin typeface="Tahoma"/>
                <a:cs typeface="Tahoma"/>
              </a:rPr>
              <a:t>Touch:</a:t>
            </a:r>
            <a:r>
              <a:rPr sz="3350" b="1" spc="-180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35" dirty="0">
                <a:solidFill>
                  <a:srgbClr val="EDEDE8"/>
                </a:solidFill>
                <a:latin typeface="Tahoma"/>
                <a:cs typeface="Tahoma"/>
              </a:rPr>
              <a:t>Comfort</a:t>
            </a:r>
            <a:r>
              <a:rPr sz="3350" b="1" spc="-180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-50" dirty="0">
                <a:solidFill>
                  <a:srgbClr val="EDEDE8"/>
                </a:solidFill>
                <a:latin typeface="Tahoma"/>
                <a:cs typeface="Tahoma"/>
              </a:rPr>
              <a:t>Without </a:t>
            </a:r>
            <a:r>
              <a:rPr sz="3350" b="1" spc="-96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110" dirty="0">
                <a:solidFill>
                  <a:srgbClr val="EDEDE8"/>
                </a:solidFill>
                <a:latin typeface="Tahoma"/>
                <a:cs typeface="Tahoma"/>
              </a:rPr>
              <a:t>Compromise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075" y="4972049"/>
            <a:ext cx="3295650" cy="1809750"/>
          </a:xfrm>
          <a:custGeom>
            <a:avLst/>
            <a:gdLst/>
            <a:ahLst/>
            <a:cxnLst/>
            <a:rect l="l" t="t" r="r" b="b"/>
            <a:pathLst>
              <a:path w="3295650" h="1809750">
                <a:moveTo>
                  <a:pt x="3277057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1788320"/>
                </a:lnTo>
                <a:lnTo>
                  <a:pt x="0" y="1791157"/>
                </a:lnTo>
                <a:lnTo>
                  <a:pt x="18588" y="1809751"/>
                </a:lnTo>
                <a:lnTo>
                  <a:pt x="3277057" y="1809751"/>
                </a:lnTo>
                <a:lnTo>
                  <a:pt x="3295650" y="1791157"/>
                </a:lnTo>
                <a:lnTo>
                  <a:pt x="3295650" y="18592"/>
                </a:lnTo>
                <a:lnTo>
                  <a:pt x="3279800" y="546"/>
                </a:lnTo>
                <a:lnTo>
                  <a:pt x="3277057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8825" y="5135562"/>
            <a:ext cx="2870835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40" dirty="0">
                <a:solidFill>
                  <a:srgbClr val="C9C9BF"/>
                </a:solidFill>
                <a:latin typeface="Tahoma"/>
                <a:cs typeface="Tahoma"/>
              </a:rPr>
              <a:t>Exceptional</a:t>
            </a:r>
            <a:r>
              <a:rPr sz="1650" b="1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C9C9BF"/>
                </a:solidFill>
                <a:latin typeface="Tahoma"/>
                <a:cs typeface="Tahoma"/>
              </a:rPr>
              <a:t>Softness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105" dirty="0">
                <a:solidFill>
                  <a:srgbClr val="C9C9BF"/>
                </a:solidFill>
                <a:latin typeface="Tahoma"/>
                <a:cs typeface="Tahoma"/>
              </a:rPr>
              <a:t>Cashme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C9C9BF"/>
                </a:solidFill>
                <a:latin typeface="Tahoma"/>
                <a:cs typeface="Tahoma"/>
              </a:rPr>
              <a:t>fi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14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inc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edibly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fine 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3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-15" dirty="0">
                <a:solidFill>
                  <a:srgbClr val="C9C9BF"/>
                </a:solidFill>
                <a:latin typeface="Tahoma"/>
                <a:cs typeface="Tahoma"/>
              </a:rPr>
              <a:t>oft,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making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C9C9BF"/>
                </a:solidFill>
                <a:latin typeface="Tahoma"/>
                <a:cs typeface="Tahoma"/>
              </a:rPr>
              <a:t>it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exceptionally 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gentle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on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the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skin.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7175" y="4972049"/>
            <a:ext cx="3295650" cy="1809750"/>
          </a:xfrm>
          <a:custGeom>
            <a:avLst/>
            <a:gdLst/>
            <a:ahLst/>
            <a:cxnLst/>
            <a:rect l="l" t="t" r="r" b="b"/>
            <a:pathLst>
              <a:path w="3295650" h="1809750">
                <a:moveTo>
                  <a:pt x="3277057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1788320"/>
                </a:lnTo>
                <a:lnTo>
                  <a:pt x="0" y="1791157"/>
                </a:lnTo>
                <a:lnTo>
                  <a:pt x="18592" y="1809751"/>
                </a:lnTo>
                <a:lnTo>
                  <a:pt x="3277057" y="1809751"/>
                </a:lnTo>
                <a:lnTo>
                  <a:pt x="3295650" y="1791157"/>
                </a:lnTo>
                <a:lnTo>
                  <a:pt x="3295650" y="18592"/>
                </a:lnTo>
                <a:lnTo>
                  <a:pt x="3279800" y="546"/>
                </a:lnTo>
                <a:lnTo>
                  <a:pt x="3277057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25925" y="5135562"/>
            <a:ext cx="281940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C9C9BF"/>
                </a:solidFill>
                <a:latin typeface="Tahoma"/>
                <a:cs typeface="Tahoma"/>
              </a:rPr>
              <a:t>Natural</a:t>
            </a:r>
            <a:r>
              <a:rPr sz="1650" b="1" spc="-9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20" dirty="0">
                <a:solidFill>
                  <a:srgbClr val="C9C9BF"/>
                </a:solidFill>
                <a:latin typeface="Tahoma"/>
                <a:cs typeface="Tahoma"/>
              </a:rPr>
              <a:t>Insulation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105" dirty="0">
                <a:solidFill>
                  <a:srgbClr val="C9C9BF"/>
                </a:solidFill>
                <a:latin typeface="Tahoma"/>
                <a:cs typeface="Tahoma"/>
              </a:rPr>
              <a:t>Cashme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p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vides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excellent 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thermal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insulation,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k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eeping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ou 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arm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v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en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in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the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coldest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1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ather.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34275" y="4972049"/>
            <a:ext cx="3295650" cy="1809750"/>
          </a:xfrm>
          <a:custGeom>
            <a:avLst/>
            <a:gdLst/>
            <a:ahLst/>
            <a:cxnLst/>
            <a:rect l="l" t="t" r="r" b="b"/>
            <a:pathLst>
              <a:path w="3295650" h="1809750">
                <a:moveTo>
                  <a:pt x="3277057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1788320"/>
                </a:lnTo>
                <a:lnTo>
                  <a:pt x="0" y="1791157"/>
                </a:lnTo>
                <a:lnTo>
                  <a:pt x="18592" y="1809751"/>
                </a:lnTo>
                <a:lnTo>
                  <a:pt x="3277057" y="1809751"/>
                </a:lnTo>
                <a:lnTo>
                  <a:pt x="3295650" y="1791157"/>
                </a:lnTo>
                <a:lnTo>
                  <a:pt x="3295650" y="18592"/>
                </a:lnTo>
                <a:lnTo>
                  <a:pt x="3279800" y="546"/>
                </a:lnTo>
                <a:lnTo>
                  <a:pt x="3277057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93025" y="5135562"/>
            <a:ext cx="2753360" cy="14554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20" dirty="0">
                <a:solidFill>
                  <a:srgbClr val="C9C9BF"/>
                </a:solidFill>
                <a:latin typeface="Tahoma"/>
                <a:cs typeface="Tahoma"/>
              </a:rPr>
              <a:t>Lightweight</a:t>
            </a:r>
            <a:r>
              <a:rPr sz="1650" b="1" spc="-10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30" dirty="0">
                <a:solidFill>
                  <a:srgbClr val="C9C9BF"/>
                </a:solidFill>
                <a:latin typeface="Tahoma"/>
                <a:cs typeface="Tahoma"/>
              </a:rPr>
              <a:t>Comfort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Despite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its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armth,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ashme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is 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100" dirty="0">
                <a:solidFill>
                  <a:srgbClr val="C9C9BF"/>
                </a:solidFill>
                <a:latin typeface="Tahoma"/>
                <a:cs typeface="Tahoma"/>
              </a:rPr>
              <a:t>emar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k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ably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light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eight,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making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C9C9BF"/>
                </a:solidFill>
                <a:latin typeface="Tahoma"/>
                <a:cs typeface="Tahoma"/>
              </a:rPr>
              <a:t>it 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comfo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table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to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1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extended 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periods.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7391400"/>
          </a:xfrm>
          <a:custGeom>
            <a:avLst/>
            <a:gdLst/>
            <a:ahLst/>
            <a:cxnLst/>
            <a:rect l="l" t="t" r="r" b="b"/>
            <a:pathLst>
              <a:path w="11430000" h="7391400">
                <a:moveTo>
                  <a:pt x="11430000" y="0"/>
                </a:moveTo>
                <a:lnTo>
                  <a:pt x="0" y="0"/>
                </a:lnTo>
                <a:lnTo>
                  <a:pt x="0" y="7391400"/>
                </a:lnTo>
                <a:lnTo>
                  <a:pt x="11430000" y="73914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21431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75" y="2619375"/>
            <a:ext cx="1704974" cy="7715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375" y="3644900"/>
            <a:ext cx="8263255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z="3350" b="1" spc="65" dirty="0">
                <a:solidFill>
                  <a:srgbClr val="EDEDE8"/>
                </a:solidFill>
                <a:latin typeface="Tahoma"/>
                <a:cs typeface="Tahoma"/>
              </a:rPr>
              <a:t>Staying</a:t>
            </a:r>
            <a:r>
              <a:rPr sz="3350" b="1" spc="-18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25" dirty="0">
                <a:solidFill>
                  <a:srgbClr val="EDEDE8"/>
                </a:solidFill>
                <a:latin typeface="Tahoma"/>
                <a:cs typeface="Tahoma"/>
              </a:rPr>
              <a:t>Warm</a:t>
            </a:r>
            <a:r>
              <a:rPr sz="3350" b="1" spc="-190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50" dirty="0">
                <a:solidFill>
                  <a:srgbClr val="EDEDE8"/>
                </a:solidFill>
                <a:latin typeface="Tahoma"/>
                <a:cs typeface="Tahoma"/>
              </a:rPr>
              <a:t>in</a:t>
            </a:r>
            <a:r>
              <a:rPr sz="3350" b="1" spc="-18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5" dirty="0">
                <a:solidFill>
                  <a:srgbClr val="EDEDE8"/>
                </a:solidFill>
                <a:latin typeface="Tahoma"/>
                <a:cs typeface="Tahoma"/>
              </a:rPr>
              <a:t>Style:</a:t>
            </a:r>
            <a:r>
              <a:rPr sz="3350" b="1" spc="-18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20" dirty="0">
                <a:solidFill>
                  <a:srgbClr val="EDEDE8"/>
                </a:solidFill>
                <a:latin typeface="Tahoma"/>
                <a:cs typeface="Tahoma"/>
              </a:rPr>
              <a:t>The</a:t>
            </a:r>
            <a:r>
              <a:rPr sz="3350" b="1" spc="-18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40" dirty="0">
                <a:solidFill>
                  <a:srgbClr val="EDEDE8"/>
                </a:solidFill>
                <a:latin typeface="Tahoma"/>
                <a:cs typeface="Tahoma"/>
              </a:rPr>
              <a:t>Benefits</a:t>
            </a:r>
            <a:r>
              <a:rPr sz="3350" b="1" spc="-18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-35" dirty="0">
                <a:solidFill>
                  <a:srgbClr val="EDEDE8"/>
                </a:solidFill>
                <a:latin typeface="Tahoma"/>
                <a:cs typeface="Tahoma"/>
              </a:rPr>
              <a:t>of </a:t>
            </a:r>
            <a:r>
              <a:rPr sz="3350" b="1" spc="-96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105" dirty="0">
                <a:solidFill>
                  <a:srgbClr val="EDEDE8"/>
                </a:solidFill>
                <a:latin typeface="Tahoma"/>
                <a:cs typeface="Tahoma"/>
              </a:rPr>
              <a:t>Cashmere</a:t>
            </a:r>
            <a:r>
              <a:rPr sz="3350" b="1" spc="-180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3350" b="1" spc="25" dirty="0">
                <a:solidFill>
                  <a:srgbClr val="EDEDE8"/>
                </a:solidFill>
                <a:latin typeface="Tahoma"/>
                <a:cs typeface="Tahoma"/>
              </a:rPr>
              <a:t>Hats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075" y="5172075"/>
            <a:ext cx="304800" cy="295275"/>
          </a:xfrm>
          <a:custGeom>
            <a:avLst/>
            <a:gdLst/>
            <a:ahLst/>
            <a:cxnLst/>
            <a:rect l="l" t="t" r="r" b="b"/>
            <a:pathLst>
              <a:path w="304800" h="295275">
                <a:moveTo>
                  <a:pt x="286211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273837"/>
                </a:lnTo>
                <a:lnTo>
                  <a:pt x="0" y="276682"/>
                </a:lnTo>
                <a:lnTo>
                  <a:pt x="18588" y="295275"/>
                </a:lnTo>
                <a:lnTo>
                  <a:pt x="286211" y="295275"/>
                </a:lnTo>
                <a:lnTo>
                  <a:pt x="304800" y="276682"/>
                </a:lnTo>
                <a:lnTo>
                  <a:pt x="304800" y="18592"/>
                </a:lnTo>
                <a:lnTo>
                  <a:pt x="288945" y="546"/>
                </a:lnTo>
                <a:lnTo>
                  <a:pt x="286211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8862" y="5164137"/>
            <a:ext cx="2777490" cy="1722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40" dirty="0">
                <a:solidFill>
                  <a:srgbClr val="C9C9BF"/>
                </a:solidFill>
                <a:latin typeface="Tahoma"/>
                <a:cs typeface="Tahoma"/>
              </a:rPr>
              <a:t>Exceptional</a:t>
            </a:r>
            <a:r>
              <a:rPr sz="1650" b="1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15" dirty="0">
                <a:solidFill>
                  <a:srgbClr val="C9C9BF"/>
                </a:solidFill>
                <a:latin typeface="Tahoma"/>
                <a:cs typeface="Tahoma"/>
              </a:rPr>
              <a:t>Warmth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3100"/>
              </a:lnSpc>
              <a:spcBef>
                <a:spcPts val="560"/>
              </a:spcBef>
            </a:pPr>
            <a:r>
              <a:rPr sz="1350" spc="105" dirty="0">
                <a:solidFill>
                  <a:srgbClr val="C9C9BF"/>
                </a:solidFill>
                <a:latin typeface="Tahoma"/>
                <a:cs typeface="Tahoma"/>
              </a:rPr>
              <a:t>Cashme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e's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natu</a:t>
            </a:r>
            <a:r>
              <a:rPr sz="1350" spc="1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C9C9BF"/>
                </a:solidFill>
                <a:latin typeface="Tahoma"/>
                <a:cs typeface="Tahoma"/>
              </a:rPr>
              <a:t>fi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14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p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vide  exceptional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armth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and 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insulation,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k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eeping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ou 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comfo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table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v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en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in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frigid 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temperatures.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7175" y="5172075"/>
            <a:ext cx="304800" cy="295275"/>
          </a:xfrm>
          <a:custGeom>
            <a:avLst/>
            <a:gdLst/>
            <a:ahLst/>
            <a:cxnLst/>
            <a:rect l="l" t="t" r="r" b="b"/>
            <a:pathLst>
              <a:path w="304800" h="295275">
                <a:moveTo>
                  <a:pt x="286207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273837"/>
                </a:lnTo>
                <a:lnTo>
                  <a:pt x="0" y="276682"/>
                </a:lnTo>
                <a:lnTo>
                  <a:pt x="18592" y="295275"/>
                </a:lnTo>
                <a:lnTo>
                  <a:pt x="286207" y="295275"/>
                </a:lnTo>
                <a:lnTo>
                  <a:pt x="304800" y="276682"/>
                </a:lnTo>
                <a:lnTo>
                  <a:pt x="304800" y="18592"/>
                </a:lnTo>
                <a:lnTo>
                  <a:pt x="288950" y="546"/>
                </a:lnTo>
                <a:lnTo>
                  <a:pt x="286207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25962" y="5164137"/>
            <a:ext cx="2774315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650" b="1" spc="40" dirty="0">
                <a:solidFill>
                  <a:srgbClr val="C9C9BF"/>
                </a:solidFill>
                <a:latin typeface="Tahoma"/>
                <a:cs typeface="Tahoma"/>
              </a:rPr>
              <a:t>Luxurious</a:t>
            </a:r>
            <a:r>
              <a:rPr sz="1650" b="1" spc="-10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30" dirty="0">
                <a:solidFill>
                  <a:srgbClr val="C9C9BF"/>
                </a:solidFill>
                <a:latin typeface="Tahoma"/>
                <a:cs typeface="Tahoma"/>
              </a:rPr>
              <a:t>Comfort</a:t>
            </a:r>
            <a:endParaRPr sz="1650">
              <a:latin typeface="Tahoma"/>
              <a:cs typeface="Tahoma"/>
            </a:endParaRPr>
          </a:p>
          <a:p>
            <a:pPr marL="12700" marR="5080" algn="just">
              <a:lnSpc>
                <a:spcPct val="134300"/>
              </a:lnSpc>
              <a:spcBef>
                <a:spcPts val="540"/>
              </a:spcBef>
            </a:pP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The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3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oftne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14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of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ashme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against 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our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skin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0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ates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luxurious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C9C9BF"/>
                </a:solidFill>
                <a:latin typeface="Tahoma"/>
                <a:cs typeface="Tahoma"/>
              </a:rPr>
              <a:t>feel, 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making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C9C9BF"/>
                </a:solidFill>
                <a:latin typeface="Tahoma"/>
                <a:cs typeface="Tahoma"/>
              </a:rPr>
              <a:t>it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pl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asu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to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1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5" dirty="0">
                <a:solidFill>
                  <a:srgbClr val="C9C9BF"/>
                </a:solidFill>
                <a:latin typeface="Tahoma"/>
                <a:cs typeface="Tahoma"/>
              </a:rPr>
              <a:t>ar.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34275" y="5172075"/>
            <a:ext cx="304800" cy="295275"/>
          </a:xfrm>
          <a:custGeom>
            <a:avLst/>
            <a:gdLst/>
            <a:ahLst/>
            <a:cxnLst/>
            <a:rect l="l" t="t" r="r" b="b"/>
            <a:pathLst>
              <a:path w="304800" h="295275">
                <a:moveTo>
                  <a:pt x="286207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273837"/>
                </a:lnTo>
                <a:lnTo>
                  <a:pt x="0" y="276682"/>
                </a:lnTo>
                <a:lnTo>
                  <a:pt x="18592" y="295275"/>
                </a:lnTo>
                <a:lnTo>
                  <a:pt x="286207" y="295275"/>
                </a:lnTo>
                <a:lnTo>
                  <a:pt x="304800" y="276682"/>
                </a:lnTo>
                <a:lnTo>
                  <a:pt x="304800" y="18592"/>
                </a:lnTo>
                <a:lnTo>
                  <a:pt x="288950" y="546"/>
                </a:lnTo>
                <a:lnTo>
                  <a:pt x="286207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93062" y="5164137"/>
            <a:ext cx="2653030" cy="144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20" dirty="0">
                <a:solidFill>
                  <a:srgbClr val="C9C9BF"/>
                </a:solidFill>
                <a:latin typeface="Tahoma"/>
                <a:cs typeface="Tahoma"/>
              </a:rPr>
              <a:t>Lightweight</a:t>
            </a:r>
            <a:r>
              <a:rPr sz="1650" b="1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C9C9BF"/>
                </a:solidFill>
                <a:latin typeface="Tahoma"/>
                <a:cs typeface="Tahoma"/>
              </a:rPr>
              <a:t>Design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2700"/>
              </a:lnSpc>
              <a:spcBef>
                <a:spcPts val="565"/>
              </a:spcBef>
            </a:pP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Despite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its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armth,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ashme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re 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hats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100" dirty="0">
                <a:solidFill>
                  <a:srgbClr val="C9C9BF"/>
                </a:solidFill>
                <a:latin typeface="Tahoma"/>
                <a:cs typeface="Tahoma"/>
              </a:rPr>
              <a:t>emar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k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ably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light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eight, 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p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v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enting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n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dis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comfo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or 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bulkiness.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275" y="1247774"/>
            <a:ext cx="1704974" cy="771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/>
              <a:t>Versatility</a:t>
            </a:r>
            <a:r>
              <a:rPr spc="-190" dirty="0"/>
              <a:t> </a:t>
            </a:r>
            <a:r>
              <a:rPr spc="-35" dirty="0"/>
              <a:t>of</a:t>
            </a:r>
            <a:r>
              <a:rPr spc="-185" dirty="0"/>
              <a:t> </a:t>
            </a:r>
            <a:r>
              <a:rPr spc="-10" dirty="0"/>
              <a:t>the</a:t>
            </a:r>
            <a:r>
              <a:rPr spc="-190" dirty="0"/>
              <a:t> </a:t>
            </a:r>
            <a:r>
              <a:rPr spc="75" dirty="0"/>
              <a:t>Kaschmirmütze:</a:t>
            </a:r>
            <a:r>
              <a:rPr spc="-185" dirty="0"/>
              <a:t> </a:t>
            </a:r>
            <a:r>
              <a:rPr spc="100" dirty="0"/>
              <a:t>From </a:t>
            </a:r>
            <a:r>
              <a:rPr spc="-965" dirty="0"/>
              <a:t> </a:t>
            </a:r>
            <a:r>
              <a:rPr spc="-15" dirty="0"/>
              <a:t>Trekking</a:t>
            </a:r>
            <a:r>
              <a:rPr spc="-180" dirty="0"/>
              <a:t> </a:t>
            </a:r>
            <a:r>
              <a:rPr spc="-55" dirty="0"/>
              <a:t>to</a:t>
            </a:r>
            <a:r>
              <a:rPr spc="-175" dirty="0"/>
              <a:t> </a:t>
            </a:r>
            <a:r>
              <a:rPr spc="25" dirty="0"/>
              <a:t>Strolling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375" y="3763962"/>
            <a:ext cx="4866640" cy="969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5" dirty="0">
                <a:solidFill>
                  <a:srgbClr val="EDEDE8"/>
                </a:solidFill>
                <a:latin typeface="Tahoma"/>
                <a:cs typeface="Tahoma"/>
              </a:rPr>
              <a:t>Outd</a:t>
            </a:r>
            <a:r>
              <a:rPr sz="1650" b="1" spc="-5" dirty="0">
                <a:solidFill>
                  <a:srgbClr val="EDEDE8"/>
                </a:solidFill>
                <a:latin typeface="Tahoma"/>
                <a:cs typeface="Tahoma"/>
              </a:rPr>
              <a:t>o</a:t>
            </a:r>
            <a:r>
              <a:rPr sz="1650" b="1" spc="30" dirty="0">
                <a:solidFill>
                  <a:srgbClr val="EDEDE8"/>
                </a:solidFill>
                <a:latin typeface="Tahoma"/>
                <a:cs typeface="Tahoma"/>
              </a:rPr>
              <a:t>or</a:t>
            </a:r>
            <a:r>
              <a:rPr sz="1650" b="1" spc="-8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1650" b="1" spc="80" dirty="0">
                <a:solidFill>
                  <a:srgbClr val="EDEDE8"/>
                </a:solidFill>
                <a:latin typeface="Tahoma"/>
                <a:cs typeface="Tahoma"/>
              </a:rPr>
              <a:t>Ad</a:t>
            </a:r>
            <a:r>
              <a:rPr sz="1650" b="1" spc="60" dirty="0">
                <a:solidFill>
                  <a:srgbClr val="EDEDE8"/>
                </a:solidFill>
                <a:latin typeface="Tahoma"/>
                <a:cs typeface="Tahoma"/>
              </a:rPr>
              <a:t>v</a:t>
            </a:r>
            <a:r>
              <a:rPr sz="1650" b="1" spc="20" dirty="0">
                <a:solidFill>
                  <a:srgbClr val="EDEDE8"/>
                </a:solidFill>
                <a:latin typeface="Tahoma"/>
                <a:cs typeface="Tahoma"/>
              </a:rPr>
              <a:t>entu</a:t>
            </a:r>
            <a:r>
              <a:rPr sz="1650" b="1" spc="-5" dirty="0">
                <a:solidFill>
                  <a:srgbClr val="EDEDE8"/>
                </a:solidFill>
                <a:latin typeface="Tahoma"/>
                <a:cs typeface="Tahoma"/>
              </a:rPr>
              <a:t>r</a:t>
            </a:r>
            <a:r>
              <a:rPr sz="1650" b="1" spc="85" dirty="0">
                <a:solidFill>
                  <a:srgbClr val="EDEDE8"/>
                </a:solidFill>
                <a:latin typeface="Tahoma"/>
                <a:cs typeface="Tahoma"/>
              </a:rPr>
              <a:t>es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29600"/>
              </a:lnSpc>
              <a:spcBef>
                <a:spcPts val="1215"/>
              </a:spcBef>
            </a:pP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The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00" dirty="0">
                <a:solidFill>
                  <a:srgbClr val="C9C9BF"/>
                </a:solidFill>
                <a:latin typeface="Tahoma"/>
                <a:cs typeface="Tahoma"/>
              </a:rPr>
              <a:t>Kaschmirmütze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is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perfect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winter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trekking,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providing </a:t>
            </a:r>
            <a:r>
              <a:rPr sz="1350" spc="-409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warmth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comfort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while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you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explore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the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mountains.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0930" y="3763962"/>
            <a:ext cx="4732020" cy="1245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50" dirty="0">
                <a:solidFill>
                  <a:srgbClr val="EDEDE8"/>
                </a:solidFill>
                <a:latin typeface="Tahoma"/>
                <a:cs typeface="Tahoma"/>
              </a:rPr>
              <a:t>E</a:t>
            </a:r>
            <a:r>
              <a:rPr sz="1650" b="1" spc="85" dirty="0">
                <a:solidFill>
                  <a:srgbClr val="EDEDE8"/>
                </a:solidFill>
                <a:latin typeface="Tahoma"/>
                <a:cs typeface="Tahoma"/>
              </a:rPr>
              <a:t>v</a:t>
            </a:r>
            <a:r>
              <a:rPr sz="1650" b="1" spc="35" dirty="0">
                <a:solidFill>
                  <a:srgbClr val="EDEDE8"/>
                </a:solidFill>
                <a:latin typeface="Tahoma"/>
                <a:cs typeface="Tahoma"/>
              </a:rPr>
              <a:t>e</a:t>
            </a:r>
            <a:r>
              <a:rPr sz="1650" b="1" spc="55" dirty="0">
                <a:solidFill>
                  <a:srgbClr val="EDEDE8"/>
                </a:solidFill>
                <a:latin typeface="Tahoma"/>
                <a:cs typeface="Tahoma"/>
              </a:rPr>
              <a:t>ryd</a:t>
            </a:r>
            <a:r>
              <a:rPr sz="1650" b="1" spc="35" dirty="0">
                <a:solidFill>
                  <a:srgbClr val="EDEDE8"/>
                </a:solidFill>
                <a:latin typeface="Tahoma"/>
                <a:cs typeface="Tahoma"/>
              </a:rPr>
              <a:t>a</a:t>
            </a:r>
            <a:r>
              <a:rPr sz="1650" b="1" spc="100" dirty="0">
                <a:solidFill>
                  <a:srgbClr val="EDEDE8"/>
                </a:solidFill>
                <a:latin typeface="Tahoma"/>
                <a:cs typeface="Tahoma"/>
              </a:rPr>
              <a:t>y</a:t>
            </a:r>
            <a:r>
              <a:rPr sz="1650" b="1" spc="-85" dirty="0">
                <a:solidFill>
                  <a:srgbClr val="EDEDE8"/>
                </a:solidFill>
                <a:latin typeface="Tahoma"/>
                <a:cs typeface="Tahoma"/>
              </a:rPr>
              <a:t> </a:t>
            </a:r>
            <a:r>
              <a:rPr sz="1650" b="1" spc="40" dirty="0">
                <a:solidFill>
                  <a:srgbClr val="EDEDE8"/>
                </a:solidFill>
                <a:latin typeface="Tahoma"/>
                <a:cs typeface="Tahoma"/>
              </a:rPr>
              <a:t>Style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1900"/>
              </a:lnSpc>
              <a:spcBef>
                <a:spcPts val="1180"/>
              </a:spcBef>
            </a:pP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Wear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your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00" dirty="0">
                <a:solidFill>
                  <a:srgbClr val="C9C9BF"/>
                </a:solidFill>
                <a:latin typeface="Tahoma"/>
                <a:cs typeface="Tahoma"/>
              </a:rPr>
              <a:t>Kaschmirmütze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casual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stroll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around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town, </a:t>
            </a:r>
            <a:r>
              <a:rPr sz="1350" spc="-409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adding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touch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of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armth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elegance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to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our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winter 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wardrobe.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515100"/>
          </a:xfrm>
          <a:custGeom>
            <a:avLst/>
            <a:gdLst/>
            <a:ahLst/>
            <a:cxnLst/>
            <a:rect l="l" t="t" r="r" b="b"/>
            <a:pathLst>
              <a:path w="11430000" h="6515100">
                <a:moveTo>
                  <a:pt x="11430000" y="0"/>
                </a:moveTo>
                <a:lnTo>
                  <a:pt x="0" y="0"/>
                </a:lnTo>
                <a:lnTo>
                  <a:pt x="0" y="6515100"/>
                </a:lnTo>
                <a:lnTo>
                  <a:pt x="11430000" y="65151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3"/>
            <a:ext cx="4286249" cy="65148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4150" y="476249"/>
            <a:ext cx="1704974" cy="771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1501775"/>
            <a:ext cx="5015865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-5" dirty="0"/>
              <a:t>Wollmütze:</a:t>
            </a:r>
            <a:r>
              <a:rPr spc="-215" dirty="0"/>
              <a:t> </a:t>
            </a:r>
            <a:r>
              <a:rPr spc="20" dirty="0"/>
              <a:t>The</a:t>
            </a:r>
            <a:r>
              <a:rPr spc="-210" dirty="0"/>
              <a:t> </a:t>
            </a:r>
            <a:r>
              <a:rPr spc="20" dirty="0"/>
              <a:t>Perfect </a:t>
            </a:r>
            <a:r>
              <a:rPr spc="-965" dirty="0"/>
              <a:t> </a:t>
            </a:r>
            <a:r>
              <a:rPr spc="-30" dirty="0"/>
              <a:t>Winter</a:t>
            </a:r>
            <a:r>
              <a:rPr spc="-185" dirty="0"/>
              <a:t> </a:t>
            </a:r>
            <a:r>
              <a:rPr spc="150" dirty="0"/>
              <a:t>Accessory</a:t>
            </a:r>
          </a:p>
        </p:txBody>
      </p:sp>
      <p:sp>
        <p:nvSpPr>
          <p:cNvPr id="6" name="object 6"/>
          <p:cNvSpPr/>
          <p:nvPr/>
        </p:nvSpPr>
        <p:spPr>
          <a:xfrm>
            <a:off x="600075" y="30194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6211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283375"/>
                </a:lnTo>
                <a:lnTo>
                  <a:pt x="0" y="286207"/>
                </a:lnTo>
                <a:lnTo>
                  <a:pt x="18588" y="304800"/>
                </a:lnTo>
                <a:lnTo>
                  <a:pt x="286211" y="304800"/>
                </a:lnTo>
                <a:lnTo>
                  <a:pt x="304800" y="286207"/>
                </a:lnTo>
                <a:lnTo>
                  <a:pt x="304800" y="18592"/>
                </a:lnTo>
                <a:lnTo>
                  <a:pt x="288945" y="546"/>
                </a:lnTo>
                <a:lnTo>
                  <a:pt x="286211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8862" y="2992437"/>
            <a:ext cx="2390775" cy="1741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35685">
              <a:lnSpc>
                <a:spcPct val="109800"/>
              </a:lnSpc>
              <a:spcBef>
                <a:spcPts val="90"/>
              </a:spcBef>
            </a:pPr>
            <a:r>
              <a:rPr sz="1650" b="1" spc="-13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650" b="1" spc="45" dirty="0">
                <a:solidFill>
                  <a:srgbClr val="C9C9BF"/>
                </a:solidFill>
                <a:latin typeface="Tahoma"/>
                <a:cs typeface="Tahoma"/>
              </a:rPr>
              <a:t>armth</a:t>
            </a:r>
            <a:r>
              <a:rPr sz="1650" b="1" spc="-8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C9C9BF"/>
                </a:solidFill>
                <a:latin typeface="Tahoma"/>
                <a:cs typeface="Tahoma"/>
              </a:rPr>
              <a:t>and  </a:t>
            </a:r>
            <a:r>
              <a:rPr sz="1650" b="1" spc="10" dirty="0">
                <a:solidFill>
                  <a:srgbClr val="C9C9BF"/>
                </a:solidFill>
                <a:latin typeface="Tahoma"/>
                <a:cs typeface="Tahoma"/>
              </a:rPr>
              <a:t>Durability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spc="-4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ol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hats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kn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wn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their 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exceptional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armth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and 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du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rability,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making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them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id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eal 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ha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sh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winter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conditions.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7600" y="30194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6207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283375"/>
                </a:lnTo>
                <a:lnTo>
                  <a:pt x="0" y="286207"/>
                </a:lnTo>
                <a:lnTo>
                  <a:pt x="18592" y="304800"/>
                </a:lnTo>
                <a:lnTo>
                  <a:pt x="286207" y="304800"/>
                </a:lnTo>
                <a:lnTo>
                  <a:pt x="304800" y="286207"/>
                </a:lnTo>
                <a:lnTo>
                  <a:pt x="304800" y="18592"/>
                </a:lnTo>
                <a:lnTo>
                  <a:pt x="288950" y="546"/>
                </a:lnTo>
                <a:lnTo>
                  <a:pt x="286207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16387" y="2992437"/>
            <a:ext cx="2355215" cy="1741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10209">
              <a:lnSpc>
                <a:spcPct val="109800"/>
              </a:lnSpc>
              <a:spcBef>
                <a:spcPts val="90"/>
              </a:spcBef>
            </a:pPr>
            <a:r>
              <a:rPr sz="1650" b="1" spc="30" dirty="0">
                <a:solidFill>
                  <a:srgbClr val="C9C9BF"/>
                </a:solidFill>
                <a:latin typeface="Tahoma"/>
                <a:cs typeface="Tahoma"/>
              </a:rPr>
              <a:t>Moistu</a:t>
            </a:r>
            <a:r>
              <a:rPr sz="1650" b="1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650" b="1" spc="30" dirty="0">
                <a:solidFill>
                  <a:srgbClr val="C9C9BF"/>
                </a:solidFill>
                <a:latin typeface="Tahoma"/>
                <a:cs typeface="Tahoma"/>
              </a:rPr>
              <a:t>e-Wicking  Properties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spc="-4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ol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natu</a:t>
            </a:r>
            <a:r>
              <a:rPr sz="1350" spc="1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ally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wic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k</a:t>
            </a:r>
            <a:r>
              <a:rPr sz="1350" spc="14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y  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moistu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-15" dirty="0">
                <a:solidFill>
                  <a:srgbClr val="C9C9BF"/>
                </a:solidFill>
                <a:latin typeface="Tahoma"/>
                <a:cs typeface="Tahoma"/>
              </a:rPr>
              <a:t>e,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k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eeping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our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ad 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comfo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table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ven  </a:t>
            </a:r>
            <a:r>
              <a:rPr sz="1350" spc="100" dirty="0">
                <a:solidFill>
                  <a:srgbClr val="C9C9BF"/>
                </a:solidFill>
                <a:latin typeface="Tahoma"/>
                <a:cs typeface="Tahoma"/>
              </a:rPr>
              <a:t>when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ou'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11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ating.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0075" y="5124450"/>
            <a:ext cx="304800" cy="295275"/>
          </a:xfrm>
          <a:custGeom>
            <a:avLst/>
            <a:gdLst/>
            <a:ahLst/>
            <a:cxnLst/>
            <a:rect l="l" t="t" r="r" b="b"/>
            <a:pathLst>
              <a:path w="304800" h="295275">
                <a:moveTo>
                  <a:pt x="286211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273845"/>
                </a:lnTo>
                <a:lnTo>
                  <a:pt x="0" y="276682"/>
                </a:lnTo>
                <a:lnTo>
                  <a:pt x="18588" y="295276"/>
                </a:lnTo>
                <a:lnTo>
                  <a:pt x="286211" y="295276"/>
                </a:lnTo>
                <a:lnTo>
                  <a:pt x="304800" y="276682"/>
                </a:lnTo>
                <a:lnTo>
                  <a:pt x="304800" y="18592"/>
                </a:lnTo>
                <a:lnTo>
                  <a:pt x="288945" y="546"/>
                </a:lnTo>
                <a:lnTo>
                  <a:pt x="286211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8857" y="5116513"/>
            <a:ext cx="5256530" cy="8921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45" dirty="0">
                <a:solidFill>
                  <a:srgbClr val="C9C9BF"/>
                </a:solidFill>
                <a:latin typeface="Tahoma"/>
                <a:cs typeface="Tahoma"/>
              </a:rPr>
              <a:t>Stylish</a:t>
            </a:r>
            <a:r>
              <a:rPr sz="1650" b="1" spc="-11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10" dirty="0">
                <a:solidFill>
                  <a:srgbClr val="C9C9BF"/>
                </a:solidFill>
                <a:latin typeface="Tahoma"/>
                <a:cs typeface="Tahoma"/>
              </a:rPr>
              <a:t>Variety</a:t>
            </a:r>
            <a:endParaRPr sz="1650" dirty="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b="1" u="sng" spc="-70" dirty="0" err="1" smtClean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</a:rPr>
              <a:t>W</a:t>
            </a:r>
            <a:r>
              <a:rPr sz="1350" b="1" u="sng" spc="35" dirty="0" err="1" smtClean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</a:rPr>
              <a:t>ollmüt</a:t>
            </a:r>
            <a:r>
              <a:rPr sz="1350" b="1" u="sng" spc="85" dirty="0" err="1" smtClean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</a:rPr>
              <a:t>z</a:t>
            </a:r>
            <a:r>
              <a:rPr sz="1350" b="1" u="sng" spc="45" dirty="0" err="1" smtClean="0">
                <a:solidFill>
                  <a:srgbClr val="E1E1DF"/>
                </a:solidFill>
                <a:uFill>
                  <a:solidFill>
                    <a:srgbClr val="E1E1DF"/>
                  </a:solidFill>
                </a:uFill>
                <a:latin typeface="Tahoma"/>
                <a:cs typeface="Tahoma"/>
              </a:rPr>
              <a:t>en</a:t>
            </a:r>
            <a:r>
              <a:rPr lang="en-US" sz="1350" b="1" spc="-100" dirty="0">
                <a:solidFill>
                  <a:srgbClr val="E1E1DF"/>
                </a:solidFill>
                <a:latin typeface="Tahoma"/>
                <a:cs typeface="Tahoma"/>
              </a:rPr>
              <a:t> </a:t>
            </a:r>
            <a:r>
              <a:rPr sz="1350" spc="125" dirty="0" smtClean="0">
                <a:solidFill>
                  <a:srgbClr val="C9C9BF"/>
                </a:solidFill>
                <a:latin typeface="Tahoma"/>
                <a:cs typeface="Tahoma"/>
              </a:rPr>
              <a:t>come</a:t>
            </a:r>
            <a:r>
              <a:rPr sz="1350" spc="-125" dirty="0" smtClean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in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wide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ange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of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styles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colo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15" dirty="0">
                <a:solidFill>
                  <a:srgbClr val="C9C9BF"/>
                </a:solidFill>
                <a:latin typeface="Tahoma"/>
                <a:cs typeface="Tahoma"/>
              </a:rPr>
              <a:t>s,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allo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wing 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ou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to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exp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14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our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p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13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onal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style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while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st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ying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arm.</a:t>
            </a:r>
            <a:endParaRPr sz="1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3"/>
            <a:ext cx="4286249" cy="64386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4150" y="704849"/>
            <a:ext cx="1704974" cy="7715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375" y="1701800"/>
            <a:ext cx="4909185" cy="111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pc="-55" dirty="0"/>
              <a:t>Wool </a:t>
            </a:r>
            <a:r>
              <a:rPr spc="25" dirty="0"/>
              <a:t>Hats </a:t>
            </a:r>
            <a:r>
              <a:rPr spc="-20" dirty="0"/>
              <a:t>for </a:t>
            </a:r>
            <a:r>
              <a:rPr spc="45" dirty="0"/>
              <a:t>All-Day </a:t>
            </a:r>
            <a:r>
              <a:rPr spc="50" dirty="0"/>
              <a:t> </a:t>
            </a:r>
            <a:r>
              <a:rPr dirty="0"/>
              <a:t>Warmth</a:t>
            </a:r>
            <a:r>
              <a:rPr spc="-204" dirty="0"/>
              <a:t> </a:t>
            </a:r>
            <a:r>
              <a:rPr spc="95" dirty="0"/>
              <a:t>and</a:t>
            </a:r>
            <a:r>
              <a:rPr spc="-200" dirty="0"/>
              <a:t> </a:t>
            </a:r>
            <a:r>
              <a:rPr dirty="0"/>
              <a:t>Durability</a:t>
            </a:r>
          </a:p>
        </p:txBody>
      </p:sp>
      <p:sp>
        <p:nvSpPr>
          <p:cNvPr id="5" name="object 5"/>
          <p:cNvSpPr/>
          <p:nvPr/>
        </p:nvSpPr>
        <p:spPr>
          <a:xfrm>
            <a:off x="600075" y="32575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6211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283375"/>
                </a:lnTo>
                <a:lnTo>
                  <a:pt x="0" y="286207"/>
                </a:lnTo>
                <a:lnTo>
                  <a:pt x="18588" y="304800"/>
                </a:lnTo>
                <a:lnTo>
                  <a:pt x="286211" y="304800"/>
                </a:lnTo>
                <a:lnTo>
                  <a:pt x="304800" y="286207"/>
                </a:lnTo>
                <a:lnTo>
                  <a:pt x="304800" y="18592"/>
                </a:lnTo>
                <a:lnTo>
                  <a:pt x="288945" y="546"/>
                </a:lnTo>
                <a:lnTo>
                  <a:pt x="286211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8862" y="3249612"/>
            <a:ext cx="232410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40" dirty="0">
                <a:solidFill>
                  <a:srgbClr val="C9C9BF"/>
                </a:solidFill>
                <a:latin typeface="Tahoma"/>
                <a:cs typeface="Tahoma"/>
              </a:rPr>
              <a:t>Exceptional</a:t>
            </a:r>
            <a:r>
              <a:rPr sz="1650" b="1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15" dirty="0">
                <a:solidFill>
                  <a:srgbClr val="C9C9BF"/>
                </a:solidFill>
                <a:latin typeface="Tahoma"/>
                <a:cs typeface="Tahoma"/>
              </a:rPr>
              <a:t>Warmth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4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ol's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natu</a:t>
            </a:r>
            <a:r>
              <a:rPr sz="1350" spc="1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C9C9BF"/>
                </a:solidFill>
                <a:latin typeface="Tahoma"/>
                <a:cs typeface="Tahoma"/>
              </a:rPr>
              <a:t>fi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14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p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vide  exceptional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armth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and 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insulation.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32575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6207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283375"/>
                </a:lnTo>
                <a:lnTo>
                  <a:pt x="0" y="286207"/>
                </a:lnTo>
                <a:lnTo>
                  <a:pt x="18592" y="304800"/>
                </a:lnTo>
                <a:lnTo>
                  <a:pt x="286207" y="304800"/>
                </a:lnTo>
                <a:lnTo>
                  <a:pt x="304800" y="286207"/>
                </a:lnTo>
                <a:lnTo>
                  <a:pt x="304800" y="18592"/>
                </a:lnTo>
                <a:lnTo>
                  <a:pt x="288950" y="546"/>
                </a:lnTo>
                <a:lnTo>
                  <a:pt x="286207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16387" y="3249612"/>
            <a:ext cx="2355215" cy="144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410209">
              <a:lnSpc>
                <a:spcPct val="106100"/>
              </a:lnSpc>
              <a:spcBef>
                <a:spcPts val="15"/>
              </a:spcBef>
            </a:pPr>
            <a:r>
              <a:rPr sz="1650" b="1" spc="30" dirty="0">
                <a:solidFill>
                  <a:srgbClr val="C9C9BF"/>
                </a:solidFill>
                <a:latin typeface="Tahoma"/>
                <a:cs typeface="Tahoma"/>
              </a:rPr>
              <a:t>Moistu</a:t>
            </a:r>
            <a:r>
              <a:rPr sz="1650" b="1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650" b="1" spc="30" dirty="0">
                <a:solidFill>
                  <a:srgbClr val="C9C9BF"/>
                </a:solidFill>
                <a:latin typeface="Tahoma"/>
                <a:cs typeface="Tahoma"/>
              </a:rPr>
              <a:t>e-Wicking  Properties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4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ol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natu</a:t>
            </a:r>
            <a:r>
              <a:rPr sz="1350" spc="1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ally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wic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k</a:t>
            </a:r>
            <a:r>
              <a:rPr sz="1350" spc="14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y  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moistu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-15" dirty="0">
                <a:solidFill>
                  <a:srgbClr val="C9C9BF"/>
                </a:solidFill>
                <a:latin typeface="Tahoma"/>
                <a:cs typeface="Tahoma"/>
              </a:rPr>
              <a:t>e,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k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eeping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our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h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ad 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comfo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20" dirty="0">
                <a:solidFill>
                  <a:srgbClr val="C9C9BF"/>
                </a:solidFill>
                <a:latin typeface="Tahoma"/>
                <a:cs typeface="Tahoma"/>
              </a:rPr>
              <a:t>table.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0075" y="5086350"/>
            <a:ext cx="304800" cy="295275"/>
          </a:xfrm>
          <a:custGeom>
            <a:avLst/>
            <a:gdLst/>
            <a:ahLst/>
            <a:cxnLst/>
            <a:rect l="l" t="t" r="r" b="b"/>
            <a:pathLst>
              <a:path w="304800" h="295275">
                <a:moveTo>
                  <a:pt x="286211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273845"/>
                </a:lnTo>
                <a:lnTo>
                  <a:pt x="0" y="276682"/>
                </a:lnTo>
                <a:lnTo>
                  <a:pt x="18588" y="295276"/>
                </a:lnTo>
                <a:lnTo>
                  <a:pt x="286211" y="295276"/>
                </a:lnTo>
                <a:lnTo>
                  <a:pt x="304800" y="276682"/>
                </a:lnTo>
                <a:lnTo>
                  <a:pt x="304800" y="18592"/>
                </a:lnTo>
                <a:lnTo>
                  <a:pt x="288945" y="546"/>
                </a:lnTo>
                <a:lnTo>
                  <a:pt x="286211" y="0"/>
                </a:lnTo>
                <a:close/>
              </a:path>
            </a:pathLst>
          </a:custGeom>
          <a:solidFill>
            <a:srgbClr val="3C3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8862" y="5078413"/>
            <a:ext cx="4375150" cy="626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20" dirty="0">
                <a:solidFill>
                  <a:srgbClr val="C9C9BF"/>
                </a:solidFill>
                <a:latin typeface="Tahoma"/>
                <a:cs typeface="Tahoma"/>
              </a:rPr>
              <a:t>Durable</a:t>
            </a:r>
            <a:r>
              <a:rPr sz="1650" b="1" spc="-9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6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650" b="1" spc="-9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45" dirty="0">
                <a:solidFill>
                  <a:srgbClr val="C9C9BF"/>
                </a:solidFill>
                <a:latin typeface="Tahoma"/>
                <a:cs typeface="Tahoma"/>
              </a:rPr>
              <a:t>Long-Lasting</a:t>
            </a:r>
            <a:endParaRPr sz="1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Wool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hats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are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known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their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durability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longevity.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275" y="1009649"/>
            <a:ext cx="1704974" cy="771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035175"/>
            <a:ext cx="9454515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80" dirty="0"/>
              <a:t>Complementing</a:t>
            </a:r>
            <a:r>
              <a:rPr spc="-175" dirty="0"/>
              <a:t> </a:t>
            </a:r>
            <a:r>
              <a:rPr spc="-20" dirty="0"/>
              <a:t>Your</a:t>
            </a:r>
            <a:r>
              <a:rPr spc="-175" dirty="0"/>
              <a:t> </a:t>
            </a:r>
            <a:r>
              <a:rPr spc="-30" dirty="0"/>
              <a:t>Winter</a:t>
            </a:r>
            <a:r>
              <a:rPr spc="-175" dirty="0"/>
              <a:t> </a:t>
            </a:r>
            <a:r>
              <a:rPr dirty="0"/>
              <a:t>Wardrobe</a:t>
            </a:r>
            <a:r>
              <a:rPr spc="-170" dirty="0"/>
              <a:t> </a:t>
            </a:r>
            <a:r>
              <a:rPr spc="5" dirty="0"/>
              <a:t>with </a:t>
            </a:r>
            <a:r>
              <a:rPr spc="-969" dirty="0"/>
              <a:t> </a:t>
            </a:r>
            <a:r>
              <a:rPr spc="105" dirty="0"/>
              <a:t>Cashmere</a:t>
            </a:r>
            <a:r>
              <a:rPr spc="-180" dirty="0"/>
              <a:t> </a:t>
            </a:r>
            <a:r>
              <a:rPr spc="95" dirty="0"/>
              <a:t>and</a:t>
            </a:r>
            <a:r>
              <a:rPr spc="-175" dirty="0"/>
              <a:t> </a:t>
            </a:r>
            <a:r>
              <a:rPr spc="-55" dirty="0"/>
              <a:t>Wool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9775" y="3362325"/>
            <a:ext cx="428624" cy="4286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2385" y="3954462"/>
            <a:ext cx="311404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50" b="1" spc="50" dirty="0">
                <a:solidFill>
                  <a:srgbClr val="C9C9BF"/>
                </a:solidFill>
                <a:latin typeface="Tahoma"/>
                <a:cs typeface="Tahoma"/>
              </a:rPr>
              <a:t>Casual</a:t>
            </a:r>
            <a:r>
              <a:rPr sz="1650" b="1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C9C9BF"/>
                </a:solidFill>
                <a:latin typeface="Tahoma"/>
                <a:cs typeface="Tahoma"/>
              </a:rPr>
              <a:t>Chic</a:t>
            </a:r>
            <a:endParaRPr sz="1650">
              <a:latin typeface="Tahoma"/>
              <a:cs typeface="Tahoma"/>
            </a:endParaRPr>
          </a:p>
          <a:p>
            <a:pPr marL="12065" marR="5080" indent="-635" algn="ctr">
              <a:lnSpc>
                <a:spcPct val="134300"/>
              </a:lnSpc>
              <a:spcBef>
                <a:spcPts val="540"/>
              </a:spcBef>
            </a:pPr>
            <a:r>
              <a:rPr sz="1350" dirty="0">
                <a:solidFill>
                  <a:srgbClr val="C9C9BF"/>
                </a:solidFill>
                <a:latin typeface="Tahoma"/>
                <a:cs typeface="Tahoma"/>
              </a:rPr>
              <a:t>P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air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ashme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anie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with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our 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favorite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jeans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cozy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sweater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 </a:t>
            </a:r>
            <a:r>
              <a:rPr sz="1350" spc="-40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elaxed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et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stylish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winter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l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5" dirty="0">
                <a:solidFill>
                  <a:srgbClr val="C9C9BF"/>
                </a:solidFill>
                <a:latin typeface="Tahoma"/>
                <a:cs typeface="Tahoma"/>
              </a:rPr>
              <a:t>ok.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5450" y="3362325"/>
            <a:ext cx="428624" cy="4286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87663" y="3954462"/>
            <a:ext cx="325501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50" b="1" spc="65" dirty="0">
                <a:solidFill>
                  <a:srgbClr val="C9C9BF"/>
                </a:solidFill>
                <a:latin typeface="Tahoma"/>
                <a:cs typeface="Tahoma"/>
              </a:rPr>
              <a:t>Smart</a:t>
            </a:r>
            <a:r>
              <a:rPr sz="1650" b="1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C9C9BF"/>
                </a:solidFill>
                <a:latin typeface="Tahoma"/>
                <a:cs typeface="Tahoma"/>
              </a:rPr>
              <a:t>Casual</a:t>
            </a:r>
            <a:endParaRPr sz="1650">
              <a:latin typeface="Tahoma"/>
              <a:cs typeface="Tahoma"/>
            </a:endParaRPr>
          </a:p>
          <a:p>
            <a:pPr marL="12700" marR="5080" indent="-635" algn="ctr">
              <a:lnSpc>
                <a:spcPct val="134300"/>
              </a:lnSpc>
              <a:spcBef>
                <a:spcPts val="540"/>
              </a:spcBef>
            </a:pP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Ele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v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ate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our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v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er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d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outfit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with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1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ol 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fedora,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chunky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knit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scarf,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stylish </a:t>
            </a:r>
            <a:r>
              <a:rPr sz="1350" spc="-40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winter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coat.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01125" y="3362325"/>
            <a:ext cx="428624" cy="4286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02988" y="3954462"/>
            <a:ext cx="3215640" cy="14554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50" b="1" spc="45" dirty="0">
                <a:solidFill>
                  <a:srgbClr val="C9C9BF"/>
                </a:solidFill>
                <a:latin typeface="Tahoma"/>
                <a:cs typeface="Tahoma"/>
              </a:rPr>
              <a:t>Formal</a:t>
            </a:r>
            <a:r>
              <a:rPr sz="1650" b="1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650" b="1" spc="60" dirty="0">
                <a:solidFill>
                  <a:srgbClr val="C9C9BF"/>
                </a:solidFill>
                <a:latin typeface="Tahoma"/>
                <a:cs typeface="Tahoma"/>
              </a:rPr>
              <a:t>Elegance</a:t>
            </a:r>
            <a:endParaRPr sz="1650">
              <a:latin typeface="Tahoma"/>
              <a:cs typeface="Tahoma"/>
            </a:endParaRPr>
          </a:p>
          <a:p>
            <a:pPr marL="12700" marR="5080" algn="ctr">
              <a:lnSpc>
                <a:spcPct val="134300"/>
              </a:lnSpc>
              <a:spcBef>
                <a:spcPts val="540"/>
              </a:spcBef>
            </a:pP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Complete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your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formal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winter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attire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with </a:t>
            </a:r>
            <a:r>
              <a:rPr sz="1350" spc="-409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114" dirty="0">
                <a:solidFill>
                  <a:srgbClr val="C9C9BF"/>
                </a:solidFill>
                <a:latin typeface="Tahoma"/>
                <a:cs typeface="Tahoma"/>
              </a:rPr>
              <a:t>ashme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-10" dirty="0">
                <a:solidFill>
                  <a:srgbClr val="C9C9BF"/>
                </a:solidFill>
                <a:latin typeface="Tahoma"/>
                <a:cs typeface="Tahoma"/>
              </a:rPr>
              <a:t>et,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tailo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ed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coat,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a  </a:t>
            </a:r>
            <a:r>
              <a:rPr sz="1350" spc="13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ophisti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ated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3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95" dirty="0">
                <a:solidFill>
                  <a:srgbClr val="C9C9BF"/>
                </a:solidFill>
                <a:latin typeface="Tahoma"/>
                <a:cs typeface="Tahoma"/>
              </a:rPr>
              <a:t>c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ar</a:t>
            </a:r>
            <a:r>
              <a:rPr sz="1350" spc="-20" dirty="0">
                <a:solidFill>
                  <a:srgbClr val="C9C9BF"/>
                </a:solidFill>
                <a:latin typeface="Tahoma"/>
                <a:cs typeface="Tahoma"/>
              </a:rPr>
              <a:t>f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touch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C9C9BF"/>
                </a:solidFill>
                <a:latin typeface="Tahoma"/>
                <a:cs typeface="Tahoma"/>
              </a:rPr>
              <a:t>of 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efined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elegance.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275" y="1247774"/>
            <a:ext cx="1704974" cy="771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75" dirty="0"/>
              <a:t>Choosing</a:t>
            </a:r>
            <a:r>
              <a:rPr spc="-170" dirty="0"/>
              <a:t> </a:t>
            </a:r>
            <a:r>
              <a:rPr spc="-10" dirty="0"/>
              <a:t>the</a:t>
            </a:r>
            <a:r>
              <a:rPr spc="-170" dirty="0"/>
              <a:t> </a:t>
            </a:r>
            <a:r>
              <a:rPr spc="-5" dirty="0"/>
              <a:t>Right</a:t>
            </a:r>
            <a:r>
              <a:rPr spc="-170" dirty="0"/>
              <a:t> </a:t>
            </a:r>
            <a:r>
              <a:rPr spc="-80" dirty="0"/>
              <a:t>Fit:</a:t>
            </a:r>
            <a:r>
              <a:rPr spc="-170" dirty="0"/>
              <a:t> </a:t>
            </a:r>
            <a:r>
              <a:rPr spc="95" dirty="0"/>
              <a:t>Ensuring</a:t>
            </a:r>
            <a:r>
              <a:rPr spc="-170" dirty="0"/>
              <a:t> </a:t>
            </a:r>
            <a:r>
              <a:rPr spc="35" dirty="0"/>
              <a:t>Comfort</a:t>
            </a:r>
            <a:r>
              <a:rPr spc="-170" dirty="0"/>
              <a:t> </a:t>
            </a:r>
            <a:r>
              <a:rPr spc="95" dirty="0"/>
              <a:t>and </a:t>
            </a:r>
            <a:r>
              <a:rPr spc="-965" dirty="0"/>
              <a:t> </a:t>
            </a:r>
            <a:r>
              <a:rPr spc="55" dirty="0"/>
              <a:t>Style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375" y="3763962"/>
            <a:ext cx="4916805" cy="1245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60" dirty="0">
                <a:solidFill>
                  <a:srgbClr val="EDEDE8"/>
                </a:solidFill>
                <a:latin typeface="Tahoma"/>
                <a:cs typeface="Tahoma"/>
              </a:rPr>
              <a:t>Kaschmirmütze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1900"/>
              </a:lnSpc>
              <a:spcBef>
                <a:spcPts val="1180"/>
              </a:spcBef>
            </a:pP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00" dirty="0">
                <a:solidFill>
                  <a:srgbClr val="C9C9BF"/>
                </a:solidFill>
                <a:latin typeface="Tahoma"/>
                <a:cs typeface="Tahoma"/>
              </a:rPr>
              <a:t>snug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C9C9BF"/>
                </a:solidFill>
                <a:latin typeface="Tahoma"/>
                <a:cs typeface="Tahoma"/>
              </a:rPr>
              <a:t>fit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is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key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warmth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comfort.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Measure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your</a:t>
            </a:r>
            <a:r>
              <a:rPr sz="1350" spc="-114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head </a:t>
            </a:r>
            <a:r>
              <a:rPr sz="1350" spc="-409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C9C9BF"/>
                </a:solidFill>
                <a:latin typeface="Tahoma"/>
                <a:cs typeface="Tahoma"/>
              </a:rPr>
              <a:t>circumference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and 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choose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 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size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that fits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comfortably </a:t>
            </a:r>
            <a:r>
              <a:rPr sz="1350" spc="8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without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b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eing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t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tight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l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oo</a:t>
            </a:r>
            <a:r>
              <a:rPr sz="1350" spc="13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-15" dirty="0">
                <a:solidFill>
                  <a:srgbClr val="C9C9BF"/>
                </a:solidFill>
                <a:latin typeface="Tahoma"/>
                <a:cs typeface="Tahoma"/>
              </a:rPr>
              <a:t>e.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0930" y="3763962"/>
            <a:ext cx="4900295" cy="1245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25" dirty="0">
                <a:solidFill>
                  <a:srgbClr val="EDEDE8"/>
                </a:solidFill>
                <a:latin typeface="Tahoma"/>
                <a:cs typeface="Tahoma"/>
              </a:rPr>
              <a:t>Wollmütze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1900"/>
              </a:lnSpc>
              <a:spcBef>
                <a:spcPts val="1180"/>
              </a:spcBef>
            </a:pPr>
            <a:r>
              <a:rPr sz="1350" spc="-40" dirty="0">
                <a:solidFill>
                  <a:srgbClr val="C9C9BF"/>
                </a:solidFill>
                <a:latin typeface="Tahoma"/>
                <a:cs typeface="Tahoma"/>
              </a:rPr>
              <a:t>W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ol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hats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30" dirty="0">
                <a:solidFill>
                  <a:srgbClr val="C9C9BF"/>
                </a:solidFill>
                <a:latin typeface="Tahoma"/>
                <a:cs typeface="Tahoma"/>
              </a:rPr>
              <a:t>r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often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v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ailable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in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v</a:t>
            </a:r>
            <a:r>
              <a:rPr sz="1350" spc="50" dirty="0">
                <a:solidFill>
                  <a:srgbClr val="C9C9BF"/>
                </a:solidFill>
                <a:latin typeface="Tahoma"/>
                <a:cs typeface="Tahoma"/>
              </a:rPr>
              <a:t>ariety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25" dirty="0">
                <a:solidFill>
                  <a:srgbClr val="C9C9BF"/>
                </a:solidFill>
                <a:latin typeface="Tahoma"/>
                <a:cs typeface="Tahoma"/>
              </a:rPr>
              <a:t>of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si</a:t>
            </a:r>
            <a:r>
              <a:rPr sz="1350" spc="105" dirty="0">
                <a:solidFill>
                  <a:srgbClr val="C9C9BF"/>
                </a:solidFill>
                <a:latin typeface="Tahoma"/>
                <a:cs typeface="Tahoma"/>
              </a:rPr>
              <a:t>z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es.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Ch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oo</a:t>
            </a:r>
            <a:r>
              <a:rPr sz="1350" spc="130" dirty="0">
                <a:solidFill>
                  <a:srgbClr val="C9C9BF"/>
                </a:solidFill>
                <a:latin typeface="Tahoma"/>
                <a:cs typeface="Tahoma"/>
              </a:rPr>
              <a:t>s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a  </a:t>
            </a:r>
            <a:r>
              <a:rPr sz="1350" spc="90" dirty="0">
                <a:solidFill>
                  <a:srgbClr val="C9C9BF"/>
                </a:solidFill>
                <a:latin typeface="Tahoma"/>
                <a:cs typeface="Tahoma"/>
              </a:rPr>
              <a:t>size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that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C9C9BF"/>
                </a:solidFill>
                <a:latin typeface="Tahoma"/>
                <a:cs typeface="Tahoma"/>
              </a:rPr>
              <a:t>allows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C9C9BF"/>
                </a:solidFill>
                <a:latin typeface="Tahoma"/>
                <a:cs typeface="Tahoma"/>
              </a:rPr>
              <a:t>for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C9C9BF"/>
                </a:solidFill>
                <a:latin typeface="Tahoma"/>
                <a:cs typeface="Tahoma"/>
              </a:rPr>
              <a:t>a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C9C9BF"/>
                </a:solidFill>
                <a:latin typeface="Tahoma"/>
                <a:cs typeface="Tahoma"/>
              </a:rPr>
              <a:t>comfortable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C9C9BF"/>
                </a:solidFill>
                <a:latin typeface="Tahoma"/>
                <a:cs typeface="Tahoma"/>
              </a:rPr>
              <a:t>fit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without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C9C9BF"/>
                </a:solidFill>
                <a:latin typeface="Tahoma"/>
                <a:cs typeface="Tahoma"/>
              </a:rPr>
              <a:t>feeling</a:t>
            </a:r>
            <a:r>
              <a:rPr sz="1350" spc="-12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C9C9BF"/>
                </a:solidFill>
                <a:latin typeface="Tahoma"/>
                <a:cs typeface="Tahoma"/>
              </a:rPr>
              <a:t>too</a:t>
            </a:r>
            <a:r>
              <a:rPr sz="1350" spc="-125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100" dirty="0">
                <a:solidFill>
                  <a:srgbClr val="C9C9BF"/>
                </a:solidFill>
                <a:latin typeface="Tahoma"/>
                <a:cs typeface="Tahoma"/>
              </a:rPr>
              <a:t>snug </a:t>
            </a:r>
            <a:r>
              <a:rPr sz="1350" spc="-409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C9C9BF"/>
                </a:solidFill>
                <a:latin typeface="Tahoma"/>
                <a:cs typeface="Tahoma"/>
              </a:rPr>
              <a:t>or</a:t>
            </a:r>
            <a:r>
              <a:rPr sz="1350" spc="-130" dirty="0">
                <a:solidFill>
                  <a:srgbClr val="C9C9B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C9C9BF"/>
                </a:solidFill>
                <a:latin typeface="Tahoma"/>
                <a:cs typeface="Tahoma"/>
              </a:rPr>
              <a:t>loose.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E1D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658</Words>
  <Application>Microsoft Office PowerPoint</Application>
  <PresentationFormat>Custom</PresentationFormat>
  <Paragraphs>72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Elevate Your Elegance with  Our Cashmere Hats</vt:lpstr>
      <vt:lpstr>Introducing the Kaschmirmütze: The Softer  Side of Headwear</vt:lpstr>
      <vt:lpstr>PowerPoint Presentation</vt:lpstr>
      <vt:lpstr>PowerPoint Presentation</vt:lpstr>
      <vt:lpstr>Versatility of the Kaschmirmütze: From  Trekking to Strolling</vt:lpstr>
      <vt:lpstr>Wollmütze: The Perfect  Winter Accessory</vt:lpstr>
      <vt:lpstr>Wool Hats for All-Day  Warmth and Durability</vt:lpstr>
      <vt:lpstr>Complementing Your Winter Wardrobe with  Cashmere and Wool</vt:lpstr>
      <vt:lpstr>Choosing the Right Fit: Ensuring Comfort and  Style</vt:lpstr>
      <vt:lpstr>Caring for Your Kaschmirmütze and  Wollmütze: Longevity and Luxury</vt:lpstr>
      <vt:lpstr>Know more About Yanopurna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Elevate Your Elegance with  Our Cashmere Hats</dc:title>
  <dc:creator>Punit Verma</dc:creator>
  <cp:lastModifiedBy>Seo 1</cp:lastModifiedBy>
  <cp:revision>1</cp:revision>
  <dcterms:created xsi:type="dcterms:W3CDTF">2024-10-07T12:04:40Z</dcterms:created>
  <dcterms:modified xsi:type="dcterms:W3CDTF">2024-10-07T12:07:31Z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2024-10-07T00:00:00Z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2024-10-07T00:00:00Z</vt:filetime>
  </property>
</Properties>
</file>