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Canva Sans Bold" charset="1" panose="020B0803030501040103"/>
      <p:regular r:id="rId12"/>
    </p:embeddedFont>
    <p:embeddedFont>
      <p:font typeface="Canva Sans" charset="1" panose="020B0503030501040103"/>
      <p:regular r:id="rId13"/>
    </p:embeddedFont>
    <p:embeddedFont>
      <p:font typeface="Arial" charset="1" panose="020B0502020202020204"/>
      <p:regular r:id="rId14"/>
    </p:embeddedFont>
    <p:embeddedFont>
      <p:font typeface="Open Sans Bold" charset="1" panose="020B0806030504020204"/>
      <p:regular r:id="rId15"/>
    </p:embeddedFont>
    <p:embeddedFont>
      <p:font typeface="Archive" charset="1" panose="02000506040000020004"/>
      <p:regular r:id="rId16"/>
    </p:embeddedFont>
    <p:embeddedFont>
      <p:font typeface="Arial Bold" charset="1" panose="020B080202020202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ww.blockchainx.tech/create-solana-meme-coin/" TargetMode="External" Type="http://schemas.openxmlformats.org/officeDocument/2006/relationships/hyperlink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239083" cy="10287000"/>
            <a:chOff x="0" y="0"/>
            <a:chExt cx="5652111" cy="13716000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2826056" y="0"/>
              <a:ext cx="2826056" cy="13716000"/>
              <a:chOff x="0" y="0"/>
              <a:chExt cx="558233" cy="2709333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558233" cy="2709333"/>
              </a:xfrm>
              <a:custGeom>
                <a:avLst/>
                <a:gdLst/>
                <a:ahLst/>
                <a:cxnLst/>
                <a:rect r="r" b="b" t="t" l="l"/>
                <a:pathLst>
                  <a:path h="2709333" w="558233">
                    <a:moveTo>
                      <a:pt x="0" y="0"/>
                    </a:moveTo>
                    <a:lnTo>
                      <a:pt x="558233" y="0"/>
                    </a:lnTo>
                    <a:lnTo>
                      <a:pt x="55823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E9E0D9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558233" cy="2756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413028" y="0"/>
              <a:ext cx="2826056" cy="13716000"/>
              <a:chOff x="0" y="0"/>
              <a:chExt cx="558233" cy="2709333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558233" cy="2709333"/>
              </a:xfrm>
              <a:custGeom>
                <a:avLst/>
                <a:gdLst/>
                <a:ahLst/>
                <a:cxnLst/>
                <a:rect r="r" b="b" t="t" l="l"/>
                <a:pathLst>
                  <a:path h="2709333" w="558233">
                    <a:moveTo>
                      <a:pt x="0" y="0"/>
                    </a:moveTo>
                    <a:lnTo>
                      <a:pt x="558233" y="0"/>
                    </a:lnTo>
                    <a:lnTo>
                      <a:pt x="55823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9FC3D0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558233" cy="2756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0" y="0"/>
              <a:ext cx="2826056" cy="13716000"/>
              <a:chOff x="0" y="0"/>
              <a:chExt cx="558233" cy="2709333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558233" cy="2709333"/>
              </a:xfrm>
              <a:custGeom>
                <a:avLst/>
                <a:gdLst/>
                <a:ahLst/>
                <a:cxnLst/>
                <a:rect r="r" b="b" t="t" l="l"/>
                <a:pathLst>
                  <a:path h="2709333" w="558233">
                    <a:moveTo>
                      <a:pt x="0" y="0"/>
                    </a:moveTo>
                    <a:lnTo>
                      <a:pt x="558233" y="0"/>
                    </a:lnTo>
                    <a:lnTo>
                      <a:pt x="55823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E9C7C6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47625"/>
                <a:ext cx="558233" cy="2756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Freeform 12" id="12"/>
          <p:cNvSpPr/>
          <p:nvPr/>
        </p:nvSpPr>
        <p:spPr>
          <a:xfrm flipH="false" flipV="false" rot="0">
            <a:off x="12646898" y="-210192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118095" y="9258300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3"/>
                </a:lnTo>
                <a:lnTo>
                  <a:pt x="0" y="247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959812" y="3084079"/>
            <a:ext cx="6931657" cy="6931657"/>
          </a:xfrm>
          <a:custGeom>
            <a:avLst/>
            <a:gdLst/>
            <a:ahLst/>
            <a:cxnLst/>
            <a:rect r="r" b="b" t="t" l="l"/>
            <a:pathLst>
              <a:path h="6931657" w="6931657">
                <a:moveTo>
                  <a:pt x="0" y="0"/>
                </a:moveTo>
                <a:lnTo>
                  <a:pt x="6931657" y="0"/>
                </a:lnTo>
                <a:lnTo>
                  <a:pt x="6931657" y="6931657"/>
                </a:lnTo>
                <a:lnTo>
                  <a:pt x="0" y="69316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239083" y="2950729"/>
            <a:ext cx="8828344" cy="2435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62"/>
              </a:lnSpc>
            </a:pPr>
            <a:r>
              <a:rPr lang="en-US" sz="6973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Creating Meme Coin on Solana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239083" y="5628860"/>
            <a:ext cx="3100300" cy="673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32"/>
              </a:lnSpc>
            </a:pPr>
            <a:r>
              <a:rPr lang="en-US" sz="395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Step by Step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18930" y="3814354"/>
            <a:ext cx="14705320" cy="3846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12"/>
              </a:lnSpc>
            </a:pPr>
            <a:r>
              <a:rPr lang="en-US" sz="30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Solana blockchain, which is praised for its high transaction speeds and efficiency, constitutes a sturdy base for creators and businessmen to realize their token dreams. </a:t>
            </a:r>
          </a:p>
          <a:p>
            <a:pPr algn="l">
              <a:lnSpc>
                <a:spcPts val="4312"/>
              </a:lnSpc>
            </a:pPr>
          </a:p>
          <a:p>
            <a:pPr algn="l">
              <a:lnSpc>
                <a:spcPts val="4312"/>
              </a:lnSpc>
            </a:pPr>
            <a:r>
              <a:rPr lang="en-US" sz="30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Even though there are various ways of </a:t>
            </a:r>
            <a:r>
              <a:rPr lang="en-US" sz="308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2" tooltip="https://www.blockchainx.tech/create-solana-meme-coin/"/>
              </a:rPr>
              <a:t>create solana meme coin</a:t>
            </a:r>
            <a:r>
              <a:rPr lang="en-US" sz="30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each having its own set of intricacies and technical settings, this text centers on an easy and uncomplicated approach.</a:t>
            </a:r>
          </a:p>
        </p:txBody>
      </p:sp>
      <p:sp>
        <p:nvSpPr>
          <p:cNvPr name="AutoShape 3" id="3"/>
          <p:cNvSpPr/>
          <p:nvPr/>
        </p:nvSpPr>
        <p:spPr>
          <a:xfrm>
            <a:off x="-260599" y="9061267"/>
            <a:ext cx="7105264" cy="19050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3764167" y="6208199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3"/>
                </a:lnTo>
                <a:lnTo>
                  <a:pt x="0" y="24777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11430169" y="9061267"/>
            <a:ext cx="7105264" cy="19050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2553980" y="923925"/>
            <a:ext cx="10031073" cy="909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7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5859155" y="0"/>
            <a:ext cx="1562612" cy="1673225"/>
            <a:chOff x="0" y="0"/>
            <a:chExt cx="2083482" cy="223096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703982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703982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0" y="437582"/>
              <a:ext cx="2083482" cy="12415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true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-2627572" y="-733336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3"/>
                </a:lnTo>
                <a:lnTo>
                  <a:pt x="0" y="24777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14716" y="1558925"/>
            <a:ext cx="11670337" cy="1035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69"/>
              </a:lnSpc>
            </a:pPr>
            <a:r>
              <a:rPr lang="en-US" sz="604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Creating Meme Coin on Solana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982861" y="5933231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3"/>
                </a:lnTo>
                <a:lnTo>
                  <a:pt x="0" y="247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915855" y="0"/>
            <a:ext cx="1449213" cy="1673225"/>
            <a:chOff x="0" y="0"/>
            <a:chExt cx="70398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03982" cy="812800"/>
            </a:xfrm>
            <a:custGeom>
              <a:avLst/>
              <a:gdLst/>
              <a:ahLst/>
              <a:cxnLst/>
              <a:rect r="r" b="b" t="t" l="l"/>
              <a:pathLst>
                <a:path h="812800" w="703982">
                  <a:moveTo>
                    <a:pt x="234787" y="793731"/>
                  </a:moveTo>
                  <a:cubicBezTo>
                    <a:pt x="270879" y="805245"/>
                    <a:pt x="311910" y="812800"/>
                    <a:pt x="352180" y="812800"/>
                  </a:cubicBezTo>
                  <a:cubicBezTo>
                    <a:pt x="392452" y="812800"/>
                    <a:pt x="431204" y="806323"/>
                    <a:pt x="466915" y="794809"/>
                  </a:cubicBezTo>
                  <a:cubicBezTo>
                    <a:pt x="467675" y="794450"/>
                    <a:pt x="468435" y="794450"/>
                    <a:pt x="469194" y="794090"/>
                  </a:cubicBezTo>
                  <a:cubicBezTo>
                    <a:pt x="603304" y="748035"/>
                    <a:pt x="702082" y="626421"/>
                    <a:pt x="703982" y="484298"/>
                  </a:cubicBezTo>
                  <a:lnTo>
                    <a:pt x="703982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900" y="627140"/>
                    <a:pt x="99158" y="748755"/>
                    <a:pt x="234787" y="793731"/>
                  </a:cubicBezTo>
                  <a:close/>
                </a:path>
              </a:pathLst>
            </a:custGeom>
            <a:solidFill>
              <a:srgbClr val="9FC3D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703982" cy="733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3482681" y="-210192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159570"/>
            <a:ext cx="9819214" cy="922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49"/>
              </a:lnSpc>
            </a:pPr>
            <a:r>
              <a:rPr lang="en-US" b="true" sz="5392" spc="-86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Create Your SPL Token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34467" y="2784993"/>
            <a:ext cx="15475214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b="true" sz="26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Process Initiation: </a:t>
            </a: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To initiate this procedure of creating a new token, go to FluxBeam’s toolkit page.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34467" y="4174824"/>
            <a:ext cx="16230600" cy="1819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37" indent="-280669" lvl="1">
              <a:lnSpc>
                <a:spcPts val="3639"/>
              </a:lnSpc>
              <a:buFont typeface="Arial"/>
              <a:buChar char="•"/>
            </a:pPr>
            <a:r>
              <a:rPr lang="en-US" b="true" sz="2599" spc="-7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Wallet Connection:</a:t>
            </a:r>
            <a:r>
              <a:rPr lang="en-US" sz="2599" spc="-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This is a vital step to link your new token with its wallet.</a:t>
            </a:r>
          </a:p>
          <a:p>
            <a:pPr algn="l">
              <a:lnSpc>
                <a:spcPts val="3639"/>
              </a:lnSpc>
            </a:pPr>
          </a:p>
          <a:p>
            <a:pPr algn="l" marL="561337" indent="-280669" lvl="1">
              <a:lnSpc>
                <a:spcPts val="3639"/>
              </a:lnSpc>
              <a:buFont typeface="Arial"/>
              <a:buChar char="•"/>
            </a:pPr>
            <a:r>
              <a:rPr lang="en-US" b="true" sz="2599" spc="-7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Token Definition:</a:t>
            </a:r>
            <a:r>
              <a:rPr lang="en-US" sz="2599" spc="-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Provide necessary information like Token Name, Token Symbol and Decimals. For normal tokens, use 9 decimals while if it is for whitelist tokens use 0.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34467" y="6290009"/>
            <a:ext cx="16230600" cy="2734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61337" indent="-280669" lvl="1">
              <a:lnSpc>
                <a:spcPts val="3639"/>
              </a:lnSpc>
              <a:buFont typeface="Arial"/>
              <a:buChar char="•"/>
            </a:pPr>
            <a:r>
              <a:rPr lang="en-US" b="true" sz="2599" spc="-7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Add Information:</a:t>
            </a:r>
            <a:r>
              <a:rPr lang="en-US" sz="2599" spc="-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Write a description and upload an image for your token.</a:t>
            </a:r>
          </a:p>
          <a:p>
            <a:pPr algn="just">
              <a:lnSpc>
                <a:spcPts val="3639"/>
              </a:lnSpc>
            </a:pPr>
          </a:p>
          <a:p>
            <a:pPr algn="just" marL="561337" indent="-280669" lvl="1">
              <a:lnSpc>
                <a:spcPts val="3639"/>
              </a:lnSpc>
              <a:buFont typeface="Arial"/>
              <a:buChar char="•"/>
            </a:pPr>
            <a:r>
              <a:rPr lang="en-US" b="true" sz="2599" spc="-7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Amount Specification:</a:t>
            </a:r>
            <a:r>
              <a:rPr lang="en-US" sz="2599" spc="-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Decide on how many total tokens there will be.</a:t>
            </a:r>
          </a:p>
          <a:p>
            <a:pPr algn="just">
              <a:lnSpc>
                <a:spcPts val="3639"/>
              </a:lnSpc>
            </a:pPr>
          </a:p>
          <a:p>
            <a:pPr algn="just" marL="561337" indent="-280669" lvl="1">
              <a:lnSpc>
                <a:spcPts val="3639"/>
              </a:lnSpc>
              <a:buFont typeface="Arial"/>
              <a:buChar char="•"/>
            </a:pPr>
            <a:r>
              <a:rPr lang="en-US" b="true" sz="2599" spc="-7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Token Creation:</a:t>
            </a:r>
            <a:r>
              <a:rPr lang="en-US" sz="2599" spc="-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Click on the “Create Token” button and approve the operation afterwards. One needs about 0.01 SOL as a service fee.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367017" y="77771"/>
            <a:ext cx="485329" cy="116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71"/>
              </a:lnSpc>
              <a:spcBef>
                <a:spcPct val="0"/>
              </a:spcBef>
            </a:pPr>
            <a:r>
              <a:rPr lang="en-US" sz="6836">
                <a:solidFill>
                  <a:srgbClr val="000000"/>
                </a:solidFill>
                <a:latin typeface="Archive"/>
                <a:ea typeface="Archive"/>
                <a:cs typeface="Archive"/>
                <a:sym typeface="Archive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7362" y="0"/>
            <a:ext cx="937061" cy="10287000"/>
            <a:chOff x="0" y="0"/>
            <a:chExt cx="24679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798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6798">
                  <a:moveTo>
                    <a:pt x="0" y="0"/>
                  </a:moveTo>
                  <a:lnTo>
                    <a:pt x="246798" y="0"/>
                  </a:lnTo>
                  <a:lnTo>
                    <a:pt x="24679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6F3E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79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 flipV="true">
            <a:off x="1085850" y="7289441"/>
            <a:ext cx="5403" cy="2997456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H="true" flipV="true">
            <a:off x="1090490" y="-104525"/>
            <a:ext cx="5403" cy="2997456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15859155" y="0"/>
            <a:ext cx="1562612" cy="1673225"/>
            <a:chOff x="0" y="0"/>
            <a:chExt cx="2083482" cy="223096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703982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703982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0" y="437582"/>
              <a:ext cx="2083482" cy="12415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true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9697545" y="8788169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64423" y="-1641171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249146" y="2298721"/>
            <a:ext cx="9700035" cy="863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90"/>
              </a:lnSpc>
            </a:pPr>
            <a:r>
              <a:rPr lang="en-US" b="true" sz="5064" spc="-8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Revoke Mint &amp; Freeze Authority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56321" y="4195309"/>
            <a:ext cx="14775358" cy="3445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28"/>
              </a:lnSpc>
            </a:pPr>
            <a:r>
              <a:rPr lang="en-US" sz="2734" spc="-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 way of ensuring security and trust particularly when creating an LP is to have to revoke the mint and freeze permissions.</a:t>
            </a:r>
          </a:p>
          <a:p>
            <a:pPr algn="l">
              <a:lnSpc>
                <a:spcPts val="3828"/>
              </a:lnSpc>
            </a:pPr>
          </a:p>
          <a:p>
            <a:pPr algn="l" marL="590435" indent="-295218" lvl="1">
              <a:lnSpc>
                <a:spcPts val="3828"/>
              </a:lnSpc>
              <a:buFont typeface="Arial"/>
              <a:buChar char="•"/>
            </a:pPr>
            <a:r>
              <a:rPr lang="en-US" b="true" sz="2734" spc="-8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Access Token Tool: </a:t>
            </a:r>
            <a:r>
              <a:rPr lang="en-US" sz="2734" spc="-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Visit a token maker website or app and link up your wallet.</a:t>
            </a:r>
          </a:p>
          <a:p>
            <a:pPr algn="l">
              <a:lnSpc>
                <a:spcPts val="3828"/>
              </a:lnSpc>
            </a:pPr>
          </a:p>
          <a:p>
            <a:pPr algn="l" marL="590435" indent="-295218" lvl="1">
              <a:lnSpc>
                <a:spcPts val="3828"/>
              </a:lnSpc>
              <a:buFont typeface="Arial"/>
              <a:buChar char="•"/>
            </a:pPr>
            <a:r>
              <a:rPr lang="en-US" b="true" sz="2734" spc="-8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Select Your Token:</a:t>
            </a:r>
            <a:r>
              <a:rPr lang="en-US" sz="2734" spc="-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Choose the option of the token that you have newly created and take away the right of minting or freezing.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49146" y="1193955"/>
            <a:ext cx="2267261" cy="863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90"/>
              </a:lnSpc>
            </a:pPr>
            <a:r>
              <a:rPr lang="en-US" b="true" sz="5064" spc="-8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7362" y="0"/>
            <a:ext cx="937061" cy="10287000"/>
            <a:chOff x="0" y="0"/>
            <a:chExt cx="24679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798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6798">
                  <a:moveTo>
                    <a:pt x="0" y="0"/>
                  </a:moveTo>
                  <a:lnTo>
                    <a:pt x="246798" y="0"/>
                  </a:lnTo>
                  <a:lnTo>
                    <a:pt x="24679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6F3E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79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 flipV="true">
            <a:off x="1085850" y="7289441"/>
            <a:ext cx="5403" cy="2997456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H="true" flipV="true">
            <a:off x="1090490" y="-104525"/>
            <a:ext cx="5403" cy="2997456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15859155" y="0"/>
            <a:ext cx="1562612" cy="1673225"/>
            <a:chOff x="0" y="0"/>
            <a:chExt cx="2083482" cy="223096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703982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703982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0" y="437582"/>
              <a:ext cx="2083482" cy="12415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true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4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9697545" y="8788169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64423" y="-1641171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185574" y="2353068"/>
            <a:ext cx="15916853" cy="962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31"/>
              </a:lnSpc>
            </a:pPr>
            <a:r>
              <a:rPr lang="en-US" sz="5594" spc="-8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Generate Yours Market ID on OpenBook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71343" y="1113548"/>
            <a:ext cx="2200703" cy="962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31"/>
              </a:lnSpc>
            </a:pPr>
            <a:r>
              <a:rPr lang="en-US" sz="5594" spc="-8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Step:3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71343" y="3919819"/>
            <a:ext cx="12083802" cy="512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have a fair exchange of your money you have to create an ID for the market.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43123" y="5328147"/>
            <a:ext cx="14401755" cy="3239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 spc="-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OpenBook’s tools: go to OpenBook’s market-creation site</a:t>
            </a:r>
          </a:p>
          <a:p>
            <a:pPr algn="l">
              <a:lnSpc>
                <a:spcPts val="3640"/>
              </a:lnSpc>
            </a:pPr>
          </a:p>
          <a:p>
            <a:pPr algn="l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 spc="-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Fill in the fields: Input Mint Address of your token, the pairing token (similar to USDC or SOL) and specify market parameters like minimum order size and price tick.</a:t>
            </a:r>
          </a:p>
          <a:p>
            <a:pPr algn="l">
              <a:lnSpc>
                <a:spcPts val="3640"/>
              </a:lnSpc>
            </a:pPr>
          </a:p>
          <a:p>
            <a:pPr algn="l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 spc="-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Generate Market ID: Follow through to make your market ID that will be used in order for a liquidity pool to be generated.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7362" y="0"/>
            <a:ext cx="937061" cy="10287000"/>
            <a:chOff x="0" y="0"/>
            <a:chExt cx="24679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798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6798">
                  <a:moveTo>
                    <a:pt x="0" y="0"/>
                  </a:moveTo>
                  <a:lnTo>
                    <a:pt x="246798" y="0"/>
                  </a:lnTo>
                  <a:lnTo>
                    <a:pt x="24679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6F3E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79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 flipV="true">
            <a:off x="1085850" y="7289441"/>
            <a:ext cx="5403" cy="2997456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H="true" flipV="true">
            <a:off x="1090490" y="-104525"/>
            <a:ext cx="5403" cy="2997456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15859155" y="0"/>
            <a:ext cx="1562612" cy="1673225"/>
            <a:chOff x="0" y="0"/>
            <a:chExt cx="2083482" cy="223096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703982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703982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0" y="437582"/>
              <a:ext cx="2083482" cy="12415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true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5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9697545" y="8788169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64423" y="-1641171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449483" y="2168313"/>
            <a:ext cx="11191208" cy="895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86"/>
              </a:lnSpc>
            </a:pPr>
            <a:r>
              <a:rPr lang="en-US" sz="5276" spc="-84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Create a Liquidity Pool on Raydium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49483" y="1238727"/>
            <a:ext cx="1987597" cy="783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4: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153851" y="5066009"/>
            <a:ext cx="14858894" cy="3583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5609" indent="-312804" lvl="1">
              <a:lnSpc>
                <a:spcPts val="4056"/>
              </a:lnSpc>
              <a:buFont typeface="Arial"/>
              <a:buChar char="•"/>
            </a:pPr>
            <a:r>
              <a:rPr lang="en-US" b="true" sz="2897" spc="-8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Head to Raydium:</a:t>
            </a:r>
            <a:r>
              <a:rPr lang="en-US" sz="2897" spc="-8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Go to the page for creating liquidity on Raydium’s website.</a:t>
            </a:r>
          </a:p>
          <a:p>
            <a:pPr algn="l">
              <a:lnSpc>
                <a:spcPts val="4056"/>
              </a:lnSpc>
            </a:pPr>
          </a:p>
          <a:p>
            <a:pPr algn="l" marL="625609" indent="-312804" lvl="1">
              <a:lnSpc>
                <a:spcPts val="4056"/>
              </a:lnSpc>
              <a:buFont typeface="Arial"/>
              <a:buChar char="•"/>
            </a:pPr>
            <a:r>
              <a:rPr lang="en-US" b="true" sz="2897" spc="-8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Connect Wallet &amp; input Market ID:</a:t>
            </a:r>
            <a:r>
              <a:rPr lang="en-US" sz="2897" spc="-8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Once you have connected your wallet, enter the ID of the market that you desire to trade in.</a:t>
            </a:r>
          </a:p>
          <a:p>
            <a:pPr algn="l">
              <a:lnSpc>
                <a:spcPts val="4056"/>
              </a:lnSpc>
            </a:pPr>
          </a:p>
          <a:p>
            <a:pPr algn="l" marL="625609" indent="-312804" lvl="1">
              <a:lnSpc>
                <a:spcPts val="4056"/>
              </a:lnSpc>
              <a:buFont typeface="Arial"/>
              <a:buChar char="•"/>
            </a:pPr>
            <a:r>
              <a:rPr lang="en-US" b="true" sz="2897" spc="-8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Set up the Pool:</a:t>
            </a:r>
            <a:r>
              <a:rPr lang="en-US" sz="2897" spc="-8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Choose your base and quote tokens and set up the liquidity pool. Approve this transaction on your wallet.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67147" y="3913484"/>
            <a:ext cx="7945338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-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Liquidity pools are vital for token exchange.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DAGR8nV1Tac</dc:identifier>
  <dcterms:modified xsi:type="dcterms:W3CDTF">2011-08-01T06:04:30Z</dcterms:modified>
  <cp:revision>1</cp:revision>
  <dc:title>Creating Meme Coin on Solana </dc:title>
</cp:coreProperties>
</file>