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1430000" cy="8426450"/>
  <p:notesSz cx="11430000" cy="8426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1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7250" y="1998027"/>
            <a:ext cx="9715500" cy="1353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14500" y="3609340"/>
            <a:ext cx="8001000" cy="1611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rgbClr val="223E3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430000" cy="7172325"/>
          </a:xfrm>
          <a:custGeom>
            <a:avLst/>
            <a:gdLst/>
            <a:ahLst/>
            <a:cxnLst/>
            <a:rect l="l" t="t" r="r" b="b"/>
            <a:pathLst>
              <a:path w="11430000" h="7172325">
                <a:moveTo>
                  <a:pt x="11430000" y="0"/>
                </a:moveTo>
                <a:lnTo>
                  <a:pt x="0" y="0"/>
                </a:lnTo>
                <a:lnTo>
                  <a:pt x="0" y="7172325"/>
                </a:lnTo>
                <a:lnTo>
                  <a:pt x="11430000" y="7172325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075" y="2505075"/>
            <a:ext cx="3848099" cy="21621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3725" y="476250"/>
            <a:ext cx="1838324" cy="8286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rgbClr val="223E3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1500" y="1482407"/>
            <a:ext cx="4972050" cy="4253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86450" y="1482407"/>
            <a:ext cx="4972050" cy="4253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rgbClr val="223E3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430000" cy="6438900"/>
          </a:xfrm>
          <a:custGeom>
            <a:avLst/>
            <a:gdLst/>
            <a:ahLst/>
            <a:cxnLst/>
            <a:rect l="l" t="t" r="r" b="b"/>
            <a:pathLst>
              <a:path w="11430000" h="6438900">
                <a:moveTo>
                  <a:pt x="11430000" y="0"/>
                </a:moveTo>
                <a:lnTo>
                  <a:pt x="0" y="0"/>
                </a:lnTo>
                <a:lnTo>
                  <a:pt x="0" y="6438900"/>
                </a:lnTo>
                <a:lnTo>
                  <a:pt x="11430000" y="64389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3905" y="1663700"/>
            <a:ext cx="2282190" cy="539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rgbClr val="223E3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95850" y="2505074"/>
            <a:ext cx="5924550" cy="331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86200" y="5994082"/>
            <a:ext cx="36576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1500" y="5994082"/>
            <a:ext cx="26289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29600" y="5994082"/>
            <a:ext cx="2628900" cy="3222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yanopurna.de" TargetMode="External"/><Relationship Id="rId2" Type="http://schemas.openxmlformats.org/officeDocument/2006/relationships/hyperlink" Target="https://yanopurna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yanopurna.de/collections/deck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opurna.de/collections/mutzen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opurna.de/collections/decken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253"/>
            <a:ext cx="4873625" cy="8556372"/>
            <a:chOff x="0" y="253"/>
            <a:chExt cx="4286250" cy="6438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3"/>
              <a:ext cx="4286250" cy="64386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075" y="1771649"/>
              <a:ext cx="3857624" cy="28955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1801" y="1257299"/>
            <a:ext cx="2133600" cy="109688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38800" y="3070225"/>
            <a:ext cx="4191000" cy="148822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ts val="5780"/>
              </a:lnSpc>
              <a:spcBef>
                <a:spcPts val="5"/>
              </a:spcBef>
            </a:pPr>
            <a:r>
              <a:rPr sz="4650" spc="40" dirty="0"/>
              <a:t>Our</a:t>
            </a:r>
            <a:r>
              <a:rPr sz="4650" spc="-140" dirty="0"/>
              <a:t> </a:t>
            </a:r>
            <a:r>
              <a:rPr sz="4650" spc="35" dirty="0"/>
              <a:t>Cashmere </a:t>
            </a:r>
            <a:r>
              <a:rPr sz="4650" spc="-1105" dirty="0"/>
              <a:t> </a:t>
            </a:r>
            <a:r>
              <a:rPr sz="4650" spc="55" dirty="0"/>
              <a:t>Products</a:t>
            </a:r>
            <a:endParaRPr sz="4650" dirty="0"/>
          </a:p>
        </p:txBody>
      </p:sp>
      <p:sp>
        <p:nvSpPr>
          <p:cNvPr id="7" name="object 7"/>
          <p:cNvSpPr txBox="1"/>
          <p:nvPr/>
        </p:nvSpPr>
        <p:spPr>
          <a:xfrm>
            <a:off x="5257800" y="5081244"/>
            <a:ext cx="5949315" cy="1120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32700"/>
              </a:lnSpc>
              <a:spcBef>
                <a:spcPts val="125"/>
              </a:spcBef>
            </a:pPr>
            <a:r>
              <a:rPr sz="1350" spc="125" dirty="0">
                <a:solidFill>
                  <a:srgbClr val="2C2820"/>
                </a:solidFill>
                <a:latin typeface="Calibri"/>
                <a:cs typeface="Calibri"/>
              </a:rPr>
              <a:t>Our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cashmere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products </a:t>
            </a:r>
            <a:r>
              <a:rPr sz="1350" spc="100" dirty="0">
                <a:solidFill>
                  <a:srgbClr val="2C2820"/>
                </a:solidFill>
                <a:latin typeface="Calibri"/>
                <a:cs typeface="Calibri"/>
              </a:rPr>
              <a:t>come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from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stunning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Himalayan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region </a:t>
            </a:r>
            <a:r>
              <a:rPr sz="1350" spc="55" dirty="0">
                <a:solidFill>
                  <a:srgbClr val="2C2820"/>
                </a:solidFill>
                <a:latin typeface="Calibri"/>
                <a:cs typeface="Calibri"/>
              </a:rPr>
              <a:t>of </a:t>
            </a:r>
            <a:r>
              <a:rPr sz="1350" spc="6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Calibri"/>
                <a:cs typeface="Calibri"/>
              </a:rPr>
              <a:t>Nepal.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There, in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majestic mountains,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you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will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find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home </a:t>
            </a:r>
            <a:r>
              <a:rPr sz="1350" spc="55" dirty="0">
                <a:solidFill>
                  <a:srgbClr val="2C2820"/>
                </a:solidFill>
                <a:latin typeface="Calibri"/>
                <a:cs typeface="Calibri"/>
              </a:rPr>
              <a:t>of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cashmere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goats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libri"/>
                <a:cs typeface="Calibri"/>
              </a:rPr>
              <a:t>that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provide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one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libri"/>
                <a:cs typeface="Calibri"/>
              </a:rPr>
              <a:t>of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most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precious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and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libri"/>
                <a:cs typeface="Calibri"/>
              </a:rPr>
              <a:t>softest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fibers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in </a:t>
            </a:r>
            <a:r>
              <a:rPr sz="1350" spc="-29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</a:t>
            </a:r>
            <a:r>
              <a:rPr sz="1350" spc="4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world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245" dirty="0">
                <a:solidFill>
                  <a:srgbClr val="2C2820"/>
                </a:solidFill>
                <a:latin typeface="Calibri"/>
                <a:cs typeface="Calibri"/>
              </a:rPr>
              <a:t>-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cashmere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Calibri"/>
                <a:cs typeface="Calibri"/>
              </a:rPr>
              <a:t>wool.</a:t>
            </a:r>
            <a:endParaRPr sz="13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1485899"/>
            <a:ext cx="1838324" cy="8286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375" y="2540000"/>
            <a:ext cx="195897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S</a:t>
            </a:r>
            <a:r>
              <a:rPr spc="-30" dirty="0"/>
              <a:t>o</a:t>
            </a:r>
            <a:r>
              <a:rPr spc="25" dirty="0"/>
              <a:t>fa</a:t>
            </a:r>
            <a:r>
              <a:rPr spc="60" dirty="0"/>
              <a:t>dec</a:t>
            </a:r>
            <a:r>
              <a:rPr spc="-20" dirty="0"/>
              <a:t>k</a:t>
            </a:r>
            <a:r>
              <a:rPr spc="70" dirty="0"/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375" y="3516312"/>
            <a:ext cx="125349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5" dirty="0">
                <a:solidFill>
                  <a:srgbClr val="223E31"/>
                </a:solidFill>
                <a:latin typeface="Georgia"/>
                <a:cs typeface="Georgia"/>
              </a:rPr>
              <a:t>Versatile</a:t>
            </a:r>
            <a:r>
              <a:rPr sz="1650" spc="-7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dirty="0">
                <a:solidFill>
                  <a:srgbClr val="223E31"/>
                </a:solidFill>
                <a:latin typeface="Georgia"/>
                <a:cs typeface="Georgia"/>
              </a:rPr>
              <a:t>Use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375" y="3926840"/>
            <a:ext cx="3053715" cy="8350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60"/>
              </a:spcBef>
            </a:pPr>
            <a:r>
              <a:rPr sz="1350" spc="145" dirty="0">
                <a:solidFill>
                  <a:srgbClr val="2C2820"/>
                </a:solidFill>
                <a:latin typeface="SimSun"/>
                <a:cs typeface="SimSun"/>
              </a:rPr>
              <a:t>Our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fad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k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an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be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us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as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th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405" dirty="0">
                <a:solidFill>
                  <a:srgbClr val="2C2820"/>
                </a:solidFill>
                <a:latin typeface="SimSun"/>
                <a:cs typeface="SimSun"/>
              </a:rPr>
              <a:t>w 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blan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k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245" dirty="0">
                <a:solidFill>
                  <a:srgbClr val="2C2820"/>
                </a:solidFill>
                <a:latin typeface="SimSun"/>
                <a:cs typeface="SimSun"/>
              </a:rPr>
              <a:t>t,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ozy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er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29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our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fa,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 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en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4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ter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on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our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b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110" dirty="0">
                <a:solidFill>
                  <a:srgbClr val="2C2820"/>
                </a:solidFill>
                <a:latin typeface="SimSun"/>
                <a:cs typeface="SimSun"/>
              </a:rPr>
              <a:t>d.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5851" y="3516312"/>
            <a:ext cx="164465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30" dirty="0">
                <a:solidFill>
                  <a:srgbClr val="223E31"/>
                </a:solidFill>
                <a:latin typeface="Georgia"/>
                <a:cs typeface="Georgia"/>
              </a:rPr>
              <a:t>Luxurious</a:t>
            </a:r>
            <a:r>
              <a:rPr sz="1650" spc="-6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spc="-10" dirty="0">
                <a:solidFill>
                  <a:srgbClr val="223E31"/>
                </a:solidFill>
                <a:latin typeface="Georgia"/>
                <a:cs typeface="Georgia"/>
              </a:rPr>
              <a:t>Fabric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5851" y="3926840"/>
            <a:ext cx="2996565" cy="8350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60"/>
              </a:spcBef>
            </a:pP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7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0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6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inest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75" dirty="0">
                <a:solidFill>
                  <a:srgbClr val="2C2820"/>
                </a:solidFill>
                <a:latin typeface="SimSun"/>
                <a:cs typeface="SimSun"/>
              </a:rPr>
              <a:t>m</a:t>
            </a:r>
            <a:r>
              <a:rPr sz="1350" spc="26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terials,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 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fad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k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245" dirty="0">
                <a:solidFill>
                  <a:srgbClr val="2C2820"/>
                </a:solidFill>
                <a:latin typeface="SimSun"/>
                <a:cs typeface="SimSun"/>
              </a:rPr>
              <a:t>t,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du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95" dirty="0">
                <a:solidFill>
                  <a:srgbClr val="2C2820"/>
                </a:solidFill>
                <a:latin typeface="SimSun"/>
                <a:cs typeface="SimSun"/>
              </a:rPr>
              <a:t>able,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adds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  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touch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2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elegan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oom.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4340" y="3516312"/>
            <a:ext cx="147066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23E31"/>
                </a:solidFill>
                <a:latin typeface="Georgia"/>
                <a:cs typeface="Georgia"/>
              </a:rPr>
              <a:t>Effortless</a:t>
            </a:r>
            <a:r>
              <a:rPr sz="1650" spc="-70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spc="35" dirty="0">
                <a:solidFill>
                  <a:srgbClr val="223E31"/>
                </a:solidFill>
                <a:latin typeface="Georgia"/>
                <a:cs typeface="Georgia"/>
              </a:rPr>
              <a:t>Style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4340" y="3926840"/>
            <a:ext cx="2979420" cy="8350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60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fad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k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per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90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 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add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oz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35" dirty="0">
                <a:solidFill>
                  <a:srgbClr val="2C2820"/>
                </a:solidFill>
                <a:latin typeface="SimSun"/>
                <a:cs typeface="SimSun"/>
              </a:rPr>
              <a:t>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125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ting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ambian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our  </a:t>
            </a:r>
            <a:r>
              <a:rPr sz="1350" spc="-114" dirty="0">
                <a:solidFill>
                  <a:srgbClr val="2C2820"/>
                </a:solidFill>
                <a:latin typeface="SimSun"/>
                <a:cs typeface="SimSun"/>
              </a:rPr>
              <a:t>living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spa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e.</a:t>
            </a:r>
            <a:endParaRPr sz="13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6795" y="2460625"/>
            <a:ext cx="308800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40" dirty="0"/>
              <a:t>Mehr</a:t>
            </a:r>
            <a:r>
              <a:rPr spc="-90" dirty="0"/>
              <a:t> </a:t>
            </a:r>
            <a:r>
              <a:rPr spc="55" dirty="0"/>
              <a:t>über</a:t>
            </a:r>
            <a:r>
              <a:rPr spc="-85" dirty="0"/>
              <a:t> </a:t>
            </a:r>
            <a:r>
              <a:rPr dirty="0"/>
              <a:t>uns:-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0600" y="3375025"/>
            <a:ext cx="7032625" cy="2575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30" dirty="0">
                <a:solidFill>
                  <a:srgbClr val="2C2820"/>
                </a:solidFill>
                <a:latin typeface="Cambria"/>
                <a:cs typeface="Cambria"/>
              </a:rPr>
              <a:t>Besuchen</a:t>
            </a:r>
            <a:r>
              <a:rPr sz="2000" b="1" spc="4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2000" b="1" spc="40" dirty="0">
                <a:solidFill>
                  <a:srgbClr val="2C2820"/>
                </a:solidFill>
                <a:latin typeface="Cambria"/>
                <a:cs typeface="Cambria"/>
              </a:rPr>
              <a:t>Sie</a:t>
            </a:r>
            <a:r>
              <a:rPr sz="2000" b="1" spc="4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2000" b="1" spc="20" dirty="0">
                <a:solidFill>
                  <a:srgbClr val="2C2820"/>
                </a:solidFill>
                <a:latin typeface="Cambria"/>
                <a:cs typeface="Cambria"/>
              </a:rPr>
              <a:t>unsere</a:t>
            </a:r>
            <a:r>
              <a:rPr sz="2000" b="1" spc="4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2000" b="1" spc="-10" dirty="0">
                <a:solidFill>
                  <a:srgbClr val="2C2820"/>
                </a:solidFill>
                <a:latin typeface="Cambria"/>
                <a:cs typeface="Cambria"/>
              </a:rPr>
              <a:t>Website</a:t>
            </a:r>
            <a:r>
              <a:rPr sz="2000" spc="-10" dirty="0">
                <a:solidFill>
                  <a:srgbClr val="2C2820"/>
                </a:solidFill>
                <a:latin typeface="Tahoma"/>
                <a:cs typeface="Tahoma"/>
              </a:rPr>
              <a:t>:</a:t>
            </a:r>
            <a:r>
              <a:rPr sz="2000" spc="-80" dirty="0">
                <a:solidFill>
                  <a:srgbClr val="2C2820"/>
                </a:solidFill>
                <a:latin typeface="Tahoma"/>
                <a:cs typeface="Tahoma"/>
              </a:rPr>
              <a:t> </a:t>
            </a:r>
            <a:r>
              <a:rPr sz="2000" b="1" u="sng" spc="10" dirty="0">
                <a:solidFill>
                  <a:srgbClr val="1B5F38"/>
                </a:solidFill>
                <a:uFill>
                  <a:solidFill>
                    <a:srgbClr val="1B5F38"/>
                  </a:solidFill>
                </a:uFill>
                <a:latin typeface="Cambria"/>
                <a:cs typeface="Cambria"/>
                <a:hlinkClick r:id="rId2"/>
              </a:rPr>
              <a:t>Yano</a:t>
            </a:r>
            <a:r>
              <a:rPr sz="2000" b="1" spc="10" dirty="0">
                <a:solidFill>
                  <a:srgbClr val="1B5F38"/>
                </a:solidFill>
                <a:latin typeface="Cambria"/>
                <a:cs typeface="Cambria"/>
                <a:hlinkClick r:id="rId2"/>
              </a:rPr>
              <a:t>p</a:t>
            </a:r>
            <a:r>
              <a:rPr sz="2000" b="1" u="sng" spc="10" dirty="0">
                <a:solidFill>
                  <a:srgbClr val="1B5F38"/>
                </a:solidFill>
                <a:uFill>
                  <a:solidFill>
                    <a:srgbClr val="1B5F38"/>
                  </a:solidFill>
                </a:uFill>
                <a:latin typeface="Cambria"/>
                <a:cs typeface="Cambria"/>
                <a:hlinkClick r:id="rId2"/>
              </a:rPr>
              <a:t>urna</a:t>
            </a:r>
            <a:endParaRPr sz="2000" dirty="0">
              <a:latin typeface="Cambria"/>
              <a:cs typeface="Cambria"/>
            </a:endParaRPr>
          </a:p>
          <a:p>
            <a:pPr marL="12700" marR="5080">
              <a:lnSpc>
                <a:spcPct val="208300"/>
              </a:lnSpc>
              <a:spcBef>
                <a:spcPts val="1410"/>
              </a:spcBef>
            </a:pPr>
            <a:r>
              <a:rPr lang="en-US" sz="2000" b="1" spc="30" dirty="0" smtClean="0">
                <a:solidFill>
                  <a:srgbClr val="223E31"/>
                </a:solidFill>
                <a:latin typeface="Georgia"/>
                <a:cs typeface="Georgia"/>
              </a:rPr>
              <a:t>Address: </a:t>
            </a:r>
            <a:r>
              <a:rPr sz="2000" spc="30" dirty="0" err="1" smtClean="0">
                <a:solidFill>
                  <a:srgbClr val="223E31"/>
                </a:solidFill>
                <a:latin typeface="Georgia"/>
                <a:cs typeface="Georgia"/>
              </a:rPr>
              <a:t>Schwentinestrasse</a:t>
            </a:r>
            <a:r>
              <a:rPr sz="2000" spc="-15" dirty="0" smtClean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2000" spc="-50" dirty="0">
                <a:solidFill>
                  <a:srgbClr val="223E31"/>
                </a:solidFill>
                <a:latin typeface="Georgia"/>
                <a:cs typeface="Georgia"/>
              </a:rPr>
              <a:t>18,</a:t>
            </a:r>
            <a:r>
              <a:rPr sz="2000" spc="-1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2000" spc="-70" dirty="0">
                <a:solidFill>
                  <a:srgbClr val="223E31"/>
                </a:solidFill>
                <a:latin typeface="Georgia"/>
                <a:cs typeface="Georgia"/>
              </a:rPr>
              <a:t>22851</a:t>
            </a:r>
            <a:r>
              <a:rPr sz="2000" spc="-1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2000" spc="25" dirty="0">
                <a:solidFill>
                  <a:srgbClr val="223E31"/>
                </a:solidFill>
                <a:latin typeface="Georgia"/>
                <a:cs typeface="Georgia"/>
              </a:rPr>
              <a:t>Norderstedt </a:t>
            </a:r>
            <a:r>
              <a:rPr sz="2000" spc="-38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endParaRPr lang="en-US" sz="2000" spc="-385" dirty="0" smtClean="0">
              <a:solidFill>
                <a:srgbClr val="223E31"/>
              </a:solidFill>
              <a:latin typeface="Georgia"/>
              <a:cs typeface="Georgia"/>
            </a:endParaRPr>
          </a:p>
          <a:p>
            <a:pPr marL="12700" marR="5080">
              <a:lnSpc>
                <a:spcPct val="208300"/>
              </a:lnSpc>
              <a:spcBef>
                <a:spcPts val="1410"/>
              </a:spcBef>
            </a:pPr>
            <a:r>
              <a:rPr sz="2000" spc="-35" dirty="0" smtClean="0">
                <a:latin typeface="Georgia"/>
                <a:cs typeface="Georgia"/>
              </a:rPr>
              <a:t>E-Mail</a:t>
            </a:r>
            <a:r>
              <a:rPr sz="2000" spc="-35" dirty="0">
                <a:latin typeface="Georgia"/>
                <a:cs typeface="Georgia"/>
              </a:rPr>
              <a:t>:</a:t>
            </a:r>
            <a:r>
              <a:rPr sz="2000" spc="-25" dirty="0">
                <a:latin typeface="Georgia"/>
                <a:cs typeface="Georgia"/>
              </a:rPr>
              <a:t> </a:t>
            </a:r>
            <a:r>
              <a:rPr sz="2000" spc="25" dirty="0">
                <a:latin typeface="Georgia"/>
                <a:cs typeface="Georgia"/>
                <a:hlinkClick r:id="rId3"/>
              </a:rPr>
              <a:t>info@yanopurna.de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Georgia"/>
                <a:cs typeface="Georgia"/>
              </a:rPr>
              <a:t>Telefon:</a:t>
            </a:r>
            <a:r>
              <a:rPr sz="2000" spc="-45" dirty="0">
                <a:latin typeface="Georgia"/>
                <a:cs typeface="Georgia"/>
              </a:rPr>
              <a:t> </a:t>
            </a:r>
            <a:r>
              <a:rPr sz="2000" spc="-65" dirty="0">
                <a:solidFill>
                  <a:srgbClr val="223E31"/>
                </a:solidFill>
                <a:latin typeface="Georgia"/>
                <a:cs typeface="Georgia"/>
              </a:rPr>
              <a:t>004915236108939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9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9040" y="2917825"/>
            <a:ext cx="2743200" cy="15976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591300"/>
          </a:xfrm>
          <a:custGeom>
            <a:avLst/>
            <a:gdLst/>
            <a:ahLst/>
            <a:cxnLst/>
            <a:rect l="l" t="t" r="r" b="b"/>
            <a:pathLst>
              <a:path w="11430000" h="6591300">
                <a:moveTo>
                  <a:pt x="11430000" y="0"/>
                </a:moveTo>
                <a:lnTo>
                  <a:pt x="0" y="0"/>
                </a:lnTo>
                <a:lnTo>
                  <a:pt x="0" y="6591300"/>
                </a:lnTo>
                <a:lnTo>
                  <a:pt x="11430000" y="65913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52"/>
            <a:ext cx="4572000" cy="8426197"/>
            <a:chOff x="0" y="253"/>
            <a:chExt cx="4286250" cy="659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3"/>
              <a:ext cx="4286250" cy="65910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075" y="1847849"/>
              <a:ext cx="3857624" cy="289559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9452" y="895348"/>
            <a:ext cx="1838324" cy="8381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53046" y="2222500"/>
            <a:ext cx="4826000" cy="10731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50"/>
              </a:spcBef>
            </a:pPr>
            <a:r>
              <a:rPr dirty="0"/>
              <a:t>The</a:t>
            </a:r>
            <a:r>
              <a:rPr spc="-80" dirty="0"/>
              <a:t> </a:t>
            </a:r>
            <a:r>
              <a:rPr spc="10" dirty="0"/>
              <a:t>Himalayan</a:t>
            </a:r>
            <a:r>
              <a:rPr spc="-80" dirty="0"/>
              <a:t> </a:t>
            </a:r>
            <a:r>
              <a:rPr dirty="0"/>
              <a:t>Region</a:t>
            </a:r>
            <a:r>
              <a:rPr spc="-75" dirty="0"/>
              <a:t> </a:t>
            </a:r>
            <a:r>
              <a:rPr spc="40" dirty="0"/>
              <a:t>of </a:t>
            </a:r>
            <a:r>
              <a:rPr spc="-795" dirty="0"/>
              <a:t> </a:t>
            </a:r>
            <a:r>
              <a:rPr spc="-30" dirty="0"/>
              <a:t>Nepal</a:t>
            </a:r>
          </a:p>
        </p:txBody>
      </p:sp>
      <p:sp>
        <p:nvSpPr>
          <p:cNvPr id="8" name="object 8"/>
          <p:cNvSpPr/>
          <p:nvPr/>
        </p:nvSpPr>
        <p:spPr>
          <a:xfrm>
            <a:off x="5279712" y="3800436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37193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369100"/>
                </a:lnTo>
                <a:lnTo>
                  <a:pt x="0" y="371932"/>
                </a:lnTo>
                <a:lnTo>
                  <a:pt x="18592" y="390525"/>
                </a:lnTo>
                <a:lnTo>
                  <a:pt x="371932" y="390525"/>
                </a:lnTo>
                <a:lnTo>
                  <a:pt x="390525" y="371932"/>
                </a:lnTo>
                <a:lnTo>
                  <a:pt x="390525" y="18592"/>
                </a:lnTo>
                <a:lnTo>
                  <a:pt x="374675" y="546"/>
                </a:lnTo>
                <a:lnTo>
                  <a:pt x="37193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7847" y="3803014"/>
            <a:ext cx="13589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5" dirty="0">
                <a:solidFill>
                  <a:srgbClr val="2C2820"/>
                </a:solidFill>
                <a:latin typeface="Georgia"/>
                <a:cs typeface="Georgia"/>
              </a:rPr>
              <a:t>1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99760" y="3786186"/>
            <a:ext cx="2302510" cy="1731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Majestic</a:t>
            </a:r>
            <a:r>
              <a:rPr sz="1650" spc="-6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15" dirty="0">
                <a:solidFill>
                  <a:srgbClr val="2C2820"/>
                </a:solidFill>
                <a:latin typeface="Georgia"/>
                <a:cs typeface="Georgia"/>
              </a:rPr>
              <a:t>Mountains</a:t>
            </a:r>
            <a:endParaRPr sz="1650" dirty="0">
              <a:latin typeface="Georgia"/>
              <a:cs typeface="Georgia"/>
            </a:endParaRPr>
          </a:p>
          <a:p>
            <a:pPr marL="12700" marR="5080">
              <a:lnSpc>
                <a:spcPct val="133100"/>
              </a:lnSpc>
              <a:spcBef>
                <a:spcPts val="63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65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imal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yan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29" dirty="0">
                <a:solidFill>
                  <a:srgbClr val="2C2820"/>
                </a:solidFill>
                <a:latin typeface="SimSun"/>
                <a:cs typeface="SimSun"/>
              </a:rPr>
              <a:t>mou</a:t>
            </a:r>
            <a:r>
              <a:rPr sz="1350" spc="215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tains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in  </a:t>
            </a:r>
            <a:r>
              <a:rPr sz="1350" spc="335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epal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boast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60" dirty="0">
                <a:solidFill>
                  <a:srgbClr val="2C2820"/>
                </a:solidFill>
                <a:latin typeface="SimSun"/>
                <a:cs typeface="SimSun"/>
              </a:rPr>
              <a:t>some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2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 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hi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ghest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p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aks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in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85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70" dirty="0">
                <a:solidFill>
                  <a:srgbClr val="2C2820"/>
                </a:solidFill>
                <a:latin typeface="SimSun"/>
                <a:cs typeface="SimSun"/>
              </a:rPr>
              <a:t>ld,  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ting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b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taking 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landscape.</a:t>
            </a:r>
            <a:endParaRPr sz="1350" dirty="0">
              <a:latin typeface="SimSun"/>
              <a:cs typeface="SimSu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53400" y="3822500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37193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369100"/>
                </a:lnTo>
                <a:lnTo>
                  <a:pt x="0" y="371932"/>
                </a:lnTo>
                <a:lnTo>
                  <a:pt x="18592" y="390525"/>
                </a:lnTo>
                <a:lnTo>
                  <a:pt x="371932" y="390525"/>
                </a:lnTo>
                <a:lnTo>
                  <a:pt x="390525" y="371932"/>
                </a:lnTo>
                <a:lnTo>
                  <a:pt x="390525" y="18592"/>
                </a:lnTo>
                <a:lnTo>
                  <a:pt x="374675" y="546"/>
                </a:lnTo>
                <a:lnTo>
                  <a:pt x="37193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72779" y="3786186"/>
            <a:ext cx="15176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5" dirty="0">
                <a:solidFill>
                  <a:srgbClr val="2C2820"/>
                </a:solidFill>
                <a:latin typeface="Georgia"/>
                <a:cs typeface="Georgia"/>
              </a:rPr>
              <a:t>2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0600" y="3756025"/>
            <a:ext cx="2138680" cy="1731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5" dirty="0">
                <a:solidFill>
                  <a:srgbClr val="2C2820"/>
                </a:solidFill>
                <a:latin typeface="Georgia"/>
                <a:cs typeface="Georgia"/>
              </a:rPr>
              <a:t>Diverse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40" dirty="0">
                <a:solidFill>
                  <a:srgbClr val="2C2820"/>
                </a:solidFill>
                <a:latin typeface="Georgia"/>
                <a:cs typeface="Georgia"/>
              </a:rPr>
              <a:t>Ecosystems</a:t>
            </a:r>
            <a:endParaRPr sz="1650" dirty="0">
              <a:latin typeface="Georgia"/>
              <a:cs typeface="Georgia"/>
            </a:endParaRPr>
          </a:p>
          <a:p>
            <a:pPr marL="12700" marR="5080">
              <a:lnSpc>
                <a:spcPct val="133100"/>
              </a:lnSpc>
              <a:spcBef>
                <a:spcPts val="635"/>
              </a:spcBef>
            </a:pP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lush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all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ys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alpine  </a:t>
            </a:r>
            <a:r>
              <a:rPr sz="1350" spc="290" dirty="0">
                <a:solidFill>
                  <a:srgbClr val="2C2820"/>
                </a:solidFill>
                <a:latin typeface="SimSun"/>
                <a:cs typeface="SimSun"/>
              </a:rPr>
              <a:t>m</a:t>
            </a:r>
            <a:r>
              <a:rPr sz="1350" spc="28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ad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ws,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65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imal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yan 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ion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4" dirty="0">
                <a:solidFill>
                  <a:srgbClr val="2C2820"/>
                </a:solidFill>
                <a:latin typeface="SimSun"/>
                <a:cs typeface="SimSun"/>
              </a:rPr>
              <a:t>home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wide  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ari</a:t>
            </a:r>
            <a:r>
              <a:rPr sz="1350" spc="-9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2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pla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animal  </a:t>
            </a:r>
            <a:r>
              <a:rPr sz="1350" spc="-225" dirty="0">
                <a:solidFill>
                  <a:srgbClr val="2C2820"/>
                </a:solidFill>
                <a:latin typeface="SimSun"/>
                <a:cs typeface="SimSun"/>
              </a:rPr>
              <a:t>life.</a:t>
            </a:r>
            <a:endParaRPr sz="1350" dirty="0">
              <a:latin typeface="SimSun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0014" y="6346825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37193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369095"/>
                </a:lnTo>
                <a:lnTo>
                  <a:pt x="0" y="371932"/>
                </a:lnTo>
                <a:lnTo>
                  <a:pt x="18592" y="390521"/>
                </a:lnTo>
                <a:lnTo>
                  <a:pt x="371932" y="390521"/>
                </a:lnTo>
                <a:lnTo>
                  <a:pt x="390525" y="371932"/>
                </a:lnTo>
                <a:lnTo>
                  <a:pt x="390525" y="18592"/>
                </a:lnTo>
                <a:lnTo>
                  <a:pt x="374675" y="546"/>
                </a:lnTo>
                <a:lnTo>
                  <a:pt x="37193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79712" y="6327776"/>
            <a:ext cx="15113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0" dirty="0">
                <a:solidFill>
                  <a:srgbClr val="2C2820"/>
                </a:solidFill>
                <a:latin typeface="Georgia"/>
                <a:cs typeface="Georgia"/>
              </a:rPr>
              <a:t>3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15000" y="6346825"/>
            <a:ext cx="5200015" cy="9124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5" dirty="0">
                <a:solidFill>
                  <a:srgbClr val="2C2820"/>
                </a:solidFill>
                <a:latin typeface="Georgia"/>
                <a:cs typeface="Georgia"/>
              </a:rPr>
              <a:t>Rich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Cultural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15" dirty="0">
                <a:solidFill>
                  <a:srgbClr val="2C2820"/>
                </a:solidFill>
                <a:latin typeface="Georgia"/>
                <a:cs typeface="Georgia"/>
              </a:rPr>
              <a:t>Heritage</a:t>
            </a:r>
            <a:endParaRPr sz="1650" dirty="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people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of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Nepal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have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long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history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of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14" dirty="0">
                <a:solidFill>
                  <a:srgbClr val="2C2820"/>
                </a:solidFill>
                <a:latin typeface="SimSun"/>
                <a:cs typeface="SimSun"/>
              </a:rPr>
              <a:t>living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in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harmony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with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Himalayas,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developing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unique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traditions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practices.</a:t>
            </a:r>
            <a:endParaRPr sz="1350" dirty="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1343024"/>
            <a:ext cx="1838324" cy="8381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375" y="2406650"/>
            <a:ext cx="394906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The</a:t>
            </a:r>
            <a:r>
              <a:rPr spc="-95" dirty="0"/>
              <a:t> </a:t>
            </a:r>
            <a:r>
              <a:rPr spc="40" dirty="0"/>
              <a:t>Cashmere</a:t>
            </a:r>
            <a:r>
              <a:rPr spc="-90" dirty="0"/>
              <a:t> </a:t>
            </a:r>
            <a:r>
              <a:rPr spc="10" dirty="0"/>
              <a:t>Goats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375" y="3373437"/>
            <a:ext cx="161290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5" dirty="0">
                <a:solidFill>
                  <a:srgbClr val="223E31"/>
                </a:solidFill>
                <a:latin typeface="Georgia"/>
                <a:cs typeface="Georgia"/>
              </a:rPr>
              <a:t>Hardy</a:t>
            </a:r>
            <a:r>
              <a:rPr sz="1650" spc="-80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spc="35" dirty="0">
                <a:solidFill>
                  <a:srgbClr val="223E31"/>
                </a:solidFill>
                <a:latin typeface="Georgia"/>
                <a:cs typeface="Georgia"/>
              </a:rPr>
              <a:t>Creatures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7375" y="3774440"/>
            <a:ext cx="290512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1350" spc="120" dirty="0">
                <a:solidFill>
                  <a:srgbClr val="2C2820"/>
                </a:solidFill>
                <a:latin typeface="SimSun"/>
                <a:cs typeface="SimSun"/>
              </a:rPr>
              <a:t>Cashme</a:t>
            </a:r>
            <a:r>
              <a:rPr sz="1350" spc="11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ts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85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ell-adapt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 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harsh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Himalayan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climate,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with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95" dirty="0">
                <a:solidFill>
                  <a:srgbClr val="2C2820"/>
                </a:solidFill>
                <a:latin typeface="SimSun"/>
                <a:cs typeface="SimSun"/>
              </a:rPr>
              <a:t>thick,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unde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th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p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ot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ts  </a:t>
            </a:r>
            <a:r>
              <a:rPr sz="1350" spc="140" dirty="0">
                <a:solidFill>
                  <a:srgbClr val="2C2820"/>
                </a:solidFill>
                <a:latin typeface="SimSun"/>
                <a:cs typeface="SimSun"/>
              </a:rPr>
              <a:t>them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6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eleme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185" dirty="0">
                <a:solidFill>
                  <a:srgbClr val="2C2820"/>
                </a:solidFill>
                <a:latin typeface="SimSun"/>
                <a:cs typeface="SimSun"/>
              </a:rPr>
              <a:t>ts.</a:t>
            </a:r>
            <a:endParaRPr sz="1350" dirty="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5851" y="3373437"/>
            <a:ext cx="2058035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23E31"/>
                </a:solidFill>
                <a:latin typeface="Georgia"/>
                <a:cs typeface="Georgia"/>
              </a:rPr>
              <a:t>Gentle</a:t>
            </a:r>
            <a:r>
              <a:rPr sz="1650" spc="-7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23E31"/>
                </a:solidFill>
                <a:latin typeface="Georgia"/>
                <a:cs typeface="Georgia"/>
              </a:rPr>
              <a:t>Temperament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5851" y="3774440"/>
            <a:ext cx="298704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4300"/>
              </a:lnSpc>
              <a:spcBef>
                <a:spcPts val="100"/>
              </a:spcBef>
            </a:pPr>
            <a:r>
              <a:rPr sz="1350" spc="75" dirty="0">
                <a:solidFill>
                  <a:srgbClr val="2C2820"/>
                </a:solidFill>
                <a:latin typeface="SimSun"/>
                <a:cs typeface="SimSun"/>
              </a:rPr>
              <a:t>These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ts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kn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275" dirty="0">
                <a:solidFill>
                  <a:srgbClr val="2C2820"/>
                </a:solidFill>
                <a:latin typeface="SimSun"/>
                <a:cs typeface="SimSun"/>
              </a:rPr>
              <a:t>wn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29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their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alm 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tle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tu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40" dirty="0">
                <a:solidFill>
                  <a:srgbClr val="2C2820"/>
                </a:solidFill>
                <a:latin typeface="SimSun"/>
                <a:cs typeface="SimSun"/>
              </a:rPr>
              <a:t>e,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making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40" dirty="0">
                <a:solidFill>
                  <a:srgbClr val="2C2820"/>
                </a:solidFill>
                <a:latin typeface="SimSun"/>
                <a:cs typeface="SimSun"/>
              </a:rPr>
              <a:t>them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asy 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29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b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lo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al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he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ders.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04340" y="3373437"/>
            <a:ext cx="1398270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30" dirty="0">
                <a:solidFill>
                  <a:srgbClr val="223E31"/>
                </a:solidFill>
                <a:latin typeface="Georgia"/>
                <a:cs typeface="Georgia"/>
              </a:rPr>
              <a:t>Precious</a:t>
            </a:r>
            <a:r>
              <a:rPr sz="1650" spc="-65" dirty="0">
                <a:solidFill>
                  <a:srgbClr val="223E31"/>
                </a:solidFill>
                <a:latin typeface="Georgia"/>
                <a:cs typeface="Georgia"/>
              </a:rPr>
              <a:t> </a:t>
            </a:r>
            <a:r>
              <a:rPr sz="1650" dirty="0">
                <a:solidFill>
                  <a:srgbClr val="223E31"/>
                </a:solidFill>
                <a:latin typeface="Georgia"/>
                <a:cs typeface="Georgia"/>
              </a:rPr>
              <a:t>Fiber</a:t>
            </a:r>
            <a:endParaRPr sz="165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04340" y="3774440"/>
            <a:ext cx="314134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10" dirty="0">
                <a:solidFill>
                  <a:srgbClr val="2C2820"/>
                </a:solidFill>
                <a:latin typeface="SimSun"/>
                <a:cs typeface="SimSun"/>
              </a:rPr>
              <a:t>ine,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2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10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275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265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ashme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iber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6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  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these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goats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prized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for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60" dirty="0">
                <a:solidFill>
                  <a:srgbClr val="2C2820"/>
                </a:solidFill>
                <a:latin typeface="SimSun"/>
                <a:cs typeface="SimSun"/>
              </a:rPr>
              <a:t>its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exceptional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tness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90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150" dirty="0">
                <a:solidFill>
                  <a:srgbClr val="2C2820"/>
                </a:solidFill>
                <a:latin typeface="SimSun"/>
                <a:cs typeface="SimSun"/>
              </a:rPr>
              <a:t>ar</a:t>
            </a:r>
            <a:r>
              <a:rPr sz="1350" spc="135" dirty="0">
                <a:solidFill>
                  <a:srgbClr val="2C2820"/>
                </a:solidFill>
                <a:latin typeface="SimSun"/>
                <a:cs typeface="SimSun"/>
              </a:rPr>
              <a:t>m</a:t>
            </a:r>
            <a:r>
              <a:rPr sz="1350" spc="-125" dirty="0">
                <a:solidFill>
                  <a:srgbClr val="2C2820"/>
                </a:solidFill>
                <a:latin typeface="SimSun"/>
                <a:cs typeface="SimSun"/>
              </a:rPr>
              <a:t>th.</a:t>
            </a:r>
            <a:endParaRPr sz="13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3625" y="1530350"/>
            <a:ext cx="5601970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The</a:t>
            </a:r>
            <a:r>
              <a:rPr spc="-80" dirty="0"/>
              <a:t> </a:t>
            </a:r>
            <a:r>
              <a:rPr spc="45" dirty="0"/>
              <a:t>Precious</a:t>
            </a:r>
            <a:r>
              <a:rPr spc="-80" dirty="0"/>
              <a:t> </a:t>
            </a:r>
            <a:r>
              <a:rPr spc="40" dirty="0"/>
              <a:t>Cashmere</a:t>
            </a:r>
            <a:r>
              <a:rPr spc="-80" dirty="0"/>
              <a:t> </a:t>
            </a:r>
            <a:r>
              <a:rPr spc="-20" dirty="0"/>
              <a:t>Fiber</a:t>
            </a:r>
          </a:p>
        </p:txBody>
      </p:sp>
      <p:sp>
        <p:nvSpPr>
          <p:cNvPr id="3" name="object 3"/>
          <p:cNvSpPr/>
          <p:nvPr/>
        </p:nvSpPr>
        <p:spPr>
          <a:xfrm>
            <a:off x="4886325" y="2352675"/>
            <a:ext cx="2886075" cy="2085975"/>
          </a:xfrm>
          <a:custGeom>
            <a:avLst/>
            <a:gdLst/>
            <a:ahLst/>
            <a:cxnLst/>
            <a:rect l="l" t="t" r="r" b="b"/>
            <a:pathLst>
              <a:path w="2886075" h="2085975">
                <a:moveTo>
                  <a:pt x="286748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2064537"/>
                </a:lnTo>
                <a:lnTo>
                  <a:pt x="0" y="2067382"/>
                </a:lnTo>
                <a:lnTo>
                  <a:pt x="18592" y="2085975"/>
                </a:lnTo>
                <a:lnTo>
                  <a:pt x="2867482" y="2085975"/>
                </a:lnTo>
                <a:lnTo>
                  <a:pt x="2886075" y="2067382"/>
                </a:lnTo>
                <a:lnTo>
                  <a:pt x="2886075" y="18592"/>
                </a:lnTo>
                <a:lnTo>
                  <a:pt x="2870225" y="546"/>
                </a:lnTo>
                <a:lnTo>
                  <a:pt x="286748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45075" y="2497137"/>
            <a:ext cx="2566670" cy="14649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Exceptional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5" dirty="0">
                <a:solidFill>
                  <a:srgbClr val="2C2820"/>
                </a:solidFill>
                <a:latin typeface="Georgia"/>
                <a:cs typeface="Georgia"/>
              </a:rPr>
              <a:t>Quality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120" dirty="0">
                <a:solidFill>
                  <a:srgbClr val="2C2820"/>
                </a:solidFill>
                <a:latin typeface="SimSun"/>
                <a:cs typeface="SimSun"/>
              </a:rPr>
              <a:t>Cashme</a:t>
            </a:r>
            <a:r>
              <a:rPr sz="1350" spc="11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105" dirty="0">
                <a:solidFill>
                  <a:srgbClr val="2C2820"/>
                </a:solidFill>
                <a:latin typeface="SimSun"/>
                <a:cs typeface="SimSun"/>
              </a:rPr>
              <a:t>en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200" dirty="0">
                <a:solidFill>
                  <a:srgbClr val="2C2820"/>
                </a:solidFill>
                <a:latin typeface="SimSun"/>
                <a:cs typeface="SimSun"/>
              </a:rPr>
              <a:t>wn</a:t>
            </a:r>
            <a:r>
              <a:rPr sz="1350" spc="19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29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8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ts  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unpa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allel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tness,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li</a:t>
            </a:r>
            <a:r>
              <a:rPr sz="1350" spc="-15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114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tness, 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du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abil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35" dirty="0">
                <a:solidFill>
                  <a:srgbClr val="2C2820"/>
                </a:solidFill>
                <a:latin typeface="SimSun"/>
                <a:cs typeface="SimSun"/>
              </a:rPr>
              <a:t>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making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8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 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hi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-90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100" dirty="0">
                <a:solidFill>
                  <a:srgbClr val="2C2820"/>
                </a:solidFill>
                <a:latin typeface="SimSun"/>
                <a:cs typeface="SimSun"/>
              </a:rPr>
              <a:t>l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xtile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ibe</a:t>
            </a:r>
            <a:r>
              <a:rPr sz="1350" spc="-114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345" dirty="0">
                <a:solidFill>
                  <a:srgbClr val="2C2820"/>
                </a:solidFill>
                <a:latin typeface="SimSun"/>
                <a:cs typeface="SimSun"/>
              </a:rPr>
              <a:t>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43850" y="2352675"/>
            <a:ext cx="2886075" cy="2085975"/>
          </a:xfrm>
          <a:custGeom>
            <a:avLst/>
            <a:gdLst/>
            <a:ahLst/>
            <a:cxnLst/>
            <a:rect l="l" t="t" r="r" b="b"/>
            <a:pathLst>
              <a:path w="2886075" h="2085975">
                <a:moveTo>
                  <a:pt x="286748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2064537"/>
                </a:lnTo>
                <a:lnTo>
                  <a:pt x="0" y="2067382"/>
                </a:lnTo>
                <a:lnTo>
                  <a:pt x="18592" y="2085975"/>
                </a:lnTo>
                <a:lnTo>
                  <a:pt x="2867482" y="2085975"/>
                </a:lnTo>
                <a:lnTo>
                  <a:pt x="2886075" y="2067382"/>
                </a:lnTo>
                <a:lnTo>
                  <a:pt x="2886075" y="18592"/>
                </a:lnTo>
                <a:lnTo>
                  <a:pt x="2870225" y="546"/>
                </a:lnTo>
                <a:lnTo>
                  <a:pt x="286748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02600" y="2497137"/>
            <a:ext cx="2479675" cy="17411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Sustainable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Harvest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ashme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iber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4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30" dirty="0">
                <a:solidFill>
                  <a:srgbClr val="2C2820"/>
                </a:solidFill>
                <a:latin typeface="SimSun"/>
                <a:cs typeface="SimSun"/>
              </a:rPr>
              <a:t>eful</a:t>
            </a:r>
            <a:r>
              <a:rPr sz="1350" spc="-140" dirty="0">
                <a:solidFill>
                  <a:srgbClr val="2C2820"/>
                </a:solidFill>
                <a:latin typeface="SimSun"/>
                <a:cs typeface="SimSun"/>
              </a:rPr>
              <a:t>l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 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ha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est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6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ts, 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ensuring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esponsible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  </a:t>
            </a:r>
            <a:r>
              <a:rPr sz="1350" spc="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-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friend</a:t>
            </a:r>
            <a:r>
              <a:rPr sz="1350" spc="-95" dirty="0">
                <a:solidFill>
                  <a:srgbClr val="2C2820"/>
                </a:solidFill>
                <a:latin typeface="SimSun"/>
                <a:cs typeface="SimSun"/>
              </a:rPr>
              <a:t>l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p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105" dirty="0">
                <a:solidFill>
                  <a:srgbClr val="2C2820"/>
                </a:solidFill>
                <a:latin typeface="SimSun"/>
                <a:cs typeface="SimSun"/>
              </a:rPr>
              <a:t>odu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tion 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process.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86325" y="4610100"/>
            <a:ext cx="2886075" cy="2085975"/>
          </a:xfrm>
          <a:custGeom>
            <a:avLst/>
            <a:gdLst/>
            <a:ahLst/>
            <a:cxnLst/>
            <a:rect l="l" t="t" r="r" b="b"/>
            <a:pathLst>
              <a:path w="2886075" h="2085975">
                <a:moveTo>
                  <a:pt x="286748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2064541"/>
                </a:lnTo>
                <a:lnTo>
                  <a:pt x="0" y="2067384"/>
                </a:lnTo>
                <a:lnTo>
                  <a:pt x="18592" y="2085972"/>
                </a:lnTo>
                <a:lnTo>
                  <a:pt x="2867482" y="2085972"/>
                </a:lnTo>
                <a:lnTo>
                  <a:pt x="2886075" y="2067384"/>
                </a:lnTo>
                <a:lnTo>
                  <a:pt x="2886075" y="18592"/>
                </a:lnTo>
                <a:lnTo>
                  <a:pt x="2870225" y="546"/>
                </a:lnTo>
                <a:lnTo>
                  <a:pt x="286748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45075" y="4754562"/>
            <a:ext cx="2524125" cy="1731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Meticulous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Processing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3100"/>
              </a:lnSpc>
              <a:spcBef>
                <a:spcPts val="63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405" dirty="0">
                <a:solidFill>
                  <a:srgbClr val="2C2820"/>
                </a:solidFill>
                <a:latin typeface="SimSun"/>
                <a:cs typeface="SimSun"/>
              </a:rPr>
              <a:t>w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ashme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iber  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unde</a:t>
            </a:r>
            <a:r>
              <a:rPr sz="1350" spc="60" dirty="0">
                <a:solidFill>
                  <a:srgbClr val="2C2820"/>
                </a:solidFill>
                <a:latin typeface="SimSun"/>
                <a:cs typeface="SimSun"/>
              </a:rPr>
              <a:t>rg</a:t>
            </a:r>
            <a:r>
              <a:rPr sz="1350" spc="40" dirty="0">
                <a:solidFill>
                  <a:srgbClr val="2C2820"/>
                </a:solidFill>
                <a:latin typeface="SimSun"/>
                <a:cs typeface="SimSun"/>
              </a:rPr>
              <a:t>oes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multi-step 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cleaning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sorting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process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229" dirty="0">
                <a:solidFill>
                  <a:srgbClr val="2C2820"/>
                </a:solidFill>
                <a:latin typeface="SimSun"/>
                <a:cs typeface="SimSun"/>
              </a:rPr>
              <a:t>em</a:t>
            </a:r>
            <a:r>
              <a:rPr sz="1350" spc="2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impur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14" dirty="0">
                <a:solidFill>
                  <a:srgbClr val="2C2820"/>
                </a:solidFill>
                <a:latin typeface="SimSun"/>
                <a:cs typeface="SimSun"/>
              </a:rPr>
              <a:t>ties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ensu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 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onsiste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qual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45" dirty="0">
                <a:solidFill>
                  <a:srgbClr val="2C2820"/>
                </a:solidFill>
                <a:latin typeface="SimSun"/>
                <a:cs typeface="SimSun"/>
              </a:rPr>
              <a:t>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3850" y="4610100"/>
            <a:ext cx="2886075" cy="2085975"/>
          </a:xfrm>
          <a:custGeom>
            <a:avLst/>
            <a:gdLst/>
            <a:ahLst/>
            <a:cxnLst/>
            <a:rect l="l" t="t" r="r" b="b"/>
            <a:pathLst>
              <a:path w="2886075" h="2085975">
                <a:moveTo>
                  <a:pt x="2867482" y="0"/>
                </a:moveTo>
                <a:lnTo>
                  <a:pt x="18592" y="0"/>
                </a:lnTo>
                <a:lnTo>
                  <a:pt x="15849" y="546"/>
                </a:lnTo>
                <a:lnTo>
                  <a:pt x="0" y="18592"/>
                </a:lnTo>
                <a:lnTo>
                  <a:pt x="0" y="2064541"/>
                </a:lnTo>
                <a:lnTo>
                  <a:pt x="0" y="2067384"/>
                </a:lnTo>
                <a:lnTo>
                  <a:pt x="18592" y="2085972"/>
                </a:lnTo>
                <a:lnTo>
                  <a:pt x="2867482" y="2085972"/>
                </a:lnTo>
                <a:lnTo>
                  <a:pt x="2886075" y="2067384"/>
                </a:lnTo>
                <a:lnTo>
                  <a:pt x="2886075" y="18592"/>
                </a:lnTo>
                <a:lnTo>
                  <a:pt x="2870225" y="546"/>
                </a:lnTo>
                <a:lnTo>
                  <a:pt x="2867482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02600" y="4754562"/>
            <a:ext cx="2534285" cy="1731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50" dirty="0">
                <a:solidFill>
                  <a:srgbClr val="2C2820"/>
                </a:solidFill>
                <a:latin typeface="Georgia"/>
                <a:cs typeface="Georgia"/>
              </a:rPr>
              <a:t>Luxury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15" dirty="0">
                <a:solidFill>
                  <a:srgbClr val="2C2820"/>
                </a:solidFill>
                <a:latin typeface="Georgia"/>
                <a:cs typeface="Georgia"/>
              </a:rPr>
              <a:t>Textile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3100"/>
              </a:lnSpc>
              <a:spcBef>
                <a:spcPts val="63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10" dirty="0">
                <a:solidFill>
                  <a:srgbClr val="2C2820"/>
                </a:solidFill>
                <a:latin typeface="SimSun"/>
                <a:cs typeface="SimSun"/>
              </a:rPr>
              <a:t>inal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ashme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p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105" dirty="0">
                <a:solidFill>
                  <a:srgbClr val="2C2820"/>
                </a:solidFill>
                <a:latin typeface="SimSun"/>
                <a:cs typeface="SimSun"/>
              </a:rPr>
              <a:t>odu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  </a:t>
            </a:r>
            <a:r>
              <a:rPr sz="1350" spc="-55" dirty="0">
                <a:solidFill>
                  <a:srgbClr val="2C2820"/>
                </a:solidFill>
                <a:latin typeface="SimSun"/>
                <a:cs typeface="SimSun"/>
              </a:rPr>
              <a:t>luxurious,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hi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h-end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xtile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th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 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hi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-90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100" dirty="0">
                <a:solidFill>
                  <a:srgbClr val="2C2820"/>
                </a:solidFill>
                <a:latin typeface="SimSun"/>
                <a:cs typeface="SimSun"/>
              </a:rPr>
              <a:t>l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sou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g</a:t>
            </a:r>
            <a:r>
              <a:rPr sz="1350" spc="114" dirty="0">
                <a:solidFill>
                  <a:srgbClr val="2C2820"/>
                </a:solidFill>
                <a:latin typeface="SimSun"/>
                <a:cs typeface="SimSun"/>
              </a:rPr>
              <a:t>h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ter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29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8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ts  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unpa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35" dirty="0">
                <a:solidFill>
                  <a:srgbClr val="2C2820"/>
                </a:solidFill>
                <a:latin typeface="SimSun"/>
                <a:cs typeface="SimSun"/>
              </a:rPr>
              <a:t>allel</a:t>
            </a:r>
            <a:r>
              <a:rPr sz="1350" spc="-14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tness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  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warmth.</a:t>
            </a:r>
            <a:endParaRPr sz="13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6515100"/>
          </a:xfrm>
          <a:custGeom>
            <a:avLst/>
            <a:gdLst/>
            <a:ahLst/>
            <a:cxnLst/>
            <a:rect l="l" t="t" r="r" b="b"/>
            <a:pathLst>
              <a:path w="11430000" h="6515100">
                <a:moveTo>
                  <a:pt x="11430000" y="0"/>
                </a:moveTo>
                <a:lnTo>
                  <a:pt x="0" y="0"/>
                </a:lnTo>
                <a:lnTo>
                  <a:pt x="0" y="6515100"/>
                </a:lnTo>
                <a:lnTo>
                  <a:pt x="11430000" y="65151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476249"/>
            <a:ext cx="1838324" cy="8286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7375" y="1530350"/>
            <a:ext cx="297751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Kaschmirdecke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075" y="2362200"/>
            <a:ext cx="3238499" cy="20002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7375" y="4545012"/>
            <a:ext cx="3086100" cy="14554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Exquisite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Craftsmanship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2700"/>
              </a:lnSpc>
              <a:spcBef>
                <a:spcPts val="640"/>
              </a:spcBef>
            </a:pPr>
            <a:r>
              <a:rPr sz="1350" spc="90" dirty="0">
                <a:solidFill>
                  <a:srgbClr val="2C2820"/>
                </a:solidFill>
                <a:latin typeface="Cambria"/>
                <a:cs typeface="Cambria"/>
              </a:rPr>
              <a:t>Our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b="1" u="sng" spc="20" dirty="0">
                <a:solidFill>
                  <a:srgbClr val="1B5F38"/>
                </a:solidFill>
                <a:uFill>
                  <a:solidFill>
                    <a:srgbClr val="1B5F38"/>
                  </a:solidFill>
                </a:uFill>
                <a:latin typeface="Cambria"/>
                <a:cs typeface="Cambria"/>
                <a:hlinkClick r:id="rId4"/>
              </a:rPr>
              <a:t>Kaschmirdecke</a:t>
            </a:r>
            <a:r>
              <a:rPr sz="1350" spc="20" dirty="0">
                <a:solidFill>
                  <a:srgbClr val="2C2820"/>
                </a:solidFill>
                <a:latin typeface="Cambria"/>
                <a:cs typeface="Cambria"/>
              </a:rPr>
              <a:t>,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or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Cambria"/>
                <a:cs typeface="Cambria"/>
              </a:rPr>
              <a:t>cashmere </a:t>
            </a:r>
            <a:r>
              <a:rPr sz="1350" spc="6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blanket,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Cambria"/>
                <a:cs typeface="Cambria"/>
              </a:rPr>
              <a:t>is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meticulously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handwoven </a:t>
            </a:r>
            <a:r>
              <a:rPr sz="1350" spc="30" dirty="0">
                <a:solidFill>
                  <a:srgbClr val="2C2820"/>
                </a:solidFill>
                <a:latin typeface="Cambria"/>
                <a:cs typeface="Cambria"/>
              </a:rPr>
              <a:t>by </a:t>
            </a:r>
            <a:r>
              <a:rPr sz="1350" spc="-28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Cambria"/>
                <a:cs typeface="Cambria"/>
              </a:rPr>
              <a:t>skilled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artisans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using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Cambria"/>
                <a:cs typeface="Cambria"/>
              </a:rPr>
              <a:t>the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finest </a:t>
            </a:r>
            <a:r>
              <a:rPr sz="1350" spc="60" dirty="0">
                <a:solidFill>
                  <a:srgbClr val="2C2820"/>
                </a:solidFill>
                <a:latin typeface="Cambria"/>
                <a:cs typeface="Cambria"/>
              </a:rPr>
              <a:t> cashmere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fibers.</a:t>
            </a:r>
            <a:endParaRPr sz="135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5750" y="2362199"/>
            <a:ext cx="3238499" cy="20002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83050" y="4545012"/>
            <a:ext cx="3140075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0" dirty="0">
                <a:solidFill>
                  <a:srgbClr val="2C2820"/>
                </a:solidFill>
                <a:latin typeface="Georgia"/>
                <a:cs typeface="Georgia"/>
              </a:rPr>
              <a:t>Unparalleled</a:t>
            </a:r>
            <a:r>
              <a:rPr sz="1650" spc="-5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Softness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65" dirty="0">
                <a:solidFill>
                  <a:srgbClr val="2C2820"/>
                </a:solidFill>
                <a:latin typeface="Cambria"/>
                <a:cs typeface="Cambria"/>
              </a:rPr>
              <a:t>The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Kaschmirdecke </a:t>
            </a:r>
            <a:r>
              <a:rPr sz="1350" spc="20" dirty="0">
                <a:solidFill>
                  <a:srgbClr val="2C2820"/>
                </a:solidFill>
                <a:latin typeface="Cambria"/>
                <a:cs typeface="Cambria"/>
              </a:rPr>
              <a:t>is</a:t>
            </a:r>
            <a:r>
              <a:rPr sz="1350" spc="6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renowned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for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its </a:t>
            </a:r>
            <a:r>
              <a:rPr sz="1350" spc="-28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incredible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softness 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and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luxurious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feel, 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making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it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Cambria"/>
                <a:cs typeface="Cambria"/>
              </a:rPr>
              <a:t>a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true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indulgence.</a:t>
            </a:r>
            <a:endParaRPr sz="135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91425" y="2362199"/>
            <a:ext cx="3238499" cy="200025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578725" y="4545012"/>
            <a:ext cx="3125470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65" dirty="0">
                <a:solidFill>
                  <a:srgbClr val="2C2820"/>
                </a:solidFill>
                <a:latin typeface="Georgia"/>
                <a:cs typeface="Georgia"/>
              </a:rPr>
              <a:t>Cozy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Comfort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Wrap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yourself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Cambria"/>
                <a:cs typeface="Cambria"/>
              </a:rPr>
              <a:t>in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Cambria"/>
                <a:cs typeface="Cambria"/>
              </a:rPr>
              <a:t>the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warmth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and 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Cambria"/>
                <a:cs typeface="Cambria"/>
              </a:rPr>
              <a:t>comfort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of</a:t>
            </a:r>
            <a:r>
              <a:rPr sz="1350" spc="6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our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Kaschmirdecke,</a:t>
            </a:r>
            <a:r>
              <a:rPr sz="1350" spc="60" dirty="0">
                <a:solidFill>
                  <a:srgbClr val="2C2820"/>
                </a:solidFill>
                <a:latin typeface="Cambria"/>
                <a:cs typeface="Cambria"/>
              </a:rPr>
              <a:t> perfect </a:t>
            </a:r>
            <a:r>
              <a:rPr sz="1350" spc="-28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for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0" dirty="0">
                <a:solidFill>
                  <a:srgbClr val="2C2820"/>
                </a:solidFill>
                <a:latin typeface="Cambria"/>
                <a:cs typeface="Cambria"/>
              </a:rPr>
              <a:t>relaxing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at</a:t>
            </a:r>
            <a:r>
              <a:rPr sz="1350" spc="50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mbria"/>
                <a:cs typeface="Cambria"/>
              </a:rPr>
              <a:t>home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srgbClr val="2C2820"/>
                </a:solidFill>
                <a:latin typeface="Cambria"/>
                <a:cs typeface="Cambria"/>
              </a:rPr>
              <a:t>or</a:t>
            </a:r>
            <a:r>
              <a:rPr sz="1350" spc="55" dirty="0">
                <a:solidFill>
                  <a:srgbClr val="2C2820"/>
                </a:solidFill>
                <a:latin typeface="Cambria"/>
                <a:cs typeface="Cambria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Cambria"/>
                <a:cs typeface="Cambria"/>
              </a:rPr>
              <a:t>traveling.</a:t>
            </a:r>
            <a:endParaRPr sz="13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8420100"/>
          </a:xfrm>
          <a:custGeom>
            <a:avLst/>
            <a:gdLst/>
            <a:ahLst/>
            <a:cxnLst/>
            <a:rect l="l" t="t" r="r" b="b"/>
            <a:pathLst>
              <a:path w="11430000" h="8420100">
                <a:moveTo>
                  <a:pt x="11430000" y="0"/>
                </a:moveTo>
                <a:lnTo>
                  <a:pt x="0" y="0"/>
                </a:lnTo>
                <a:lnTo>
                  <a:pt x="0" y="8420100"/>
                </a:lnTo>
                <a:lnTo>
                  <a:pt x="11430000" y="84201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43750" y="253"/>
            <a:ext cx="4286250" cy="8420100"/>
            <a:chOff x="7143750" y="253"/>
            <a:chExt cx="4286250" cy="8420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750" y="253"/>
              <a:ext cx="4286249" cy="84198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2825" y="761999"/>
              <a:ext cx="3848099" cy="689609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7475" y="476249"/>
            <a:ext cx="1838324" cy="8286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7375" y="1530350"/>
            <a:ext cx="285432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K</a:t>
            </a:r>
            <a:r>
              <a:rPr spc="40" dirty="0"/>
              <a:t>asc</a:t>
            </a:r>
            <a:r>
              <a:rPr spc="30" dirty="0"/>
              <a:t>h</a:t>
            </a:r>
            <a:r>
              <a:rPr spc="65" dirty="0"/>
              <a:t>m</a:t>
            </a:r>
            <a:r>
              <a:rPr dirty="0"/>
              <a:t>i</a:t>
            </a:r>
            <a:r>
              <a:rPr spc="35" dirty="0"/>
              <a:t>rschal</a:t>
            </a:r>
          </a:p>
        </p:txBody>
      </p:sp>
      <p:sp>
        <p:nvSpPr>
          <p:cNvPr id="8" name="object 8"/>
          <p:cNvSpPr/>
          <p:nvPr/>
        </p:nvSpPr>
        <p:spPr>
          <a:xfrm>
            <a:off x="598820" y="2362199"/>
            <a:ext cx="431165" cy="429895"/>
          </a:xfrm>
          <a:custGeom>
            <a:avLst/>
            <a:gdLst/>
            <a:ahLst/>
            <a:cxnLst/>
            <a:rect l="l" t="t" r="r" b="b"/>
            <a:pathLst>
              <a:path w="431165" h="429894">
                <a:moveTo>
                  <a:pt x="177725" y="313677"/>
                </a:moveTo>
                <a:lnTo>
                  <a:pt x="80366" y="410959"/>
                </a:lnTo>
                <a:lnTo>
                  <a:pt x="80366" y="419493"/>
                </a:lnTo>
                <a:lnTo>
                  <a:pt x="90745" y="429882"/>
                </a:lnTo>
                <a:lnTo>
                  <a:pt x="99287" y="429882"/>
                </a:lnTo>
                <a:lnTo>
                  <a:pt x="196646" y="332600"/>
                </a:lnTo>
                <a:lnTo>
                  <a:pt x="177725" y="313677"/>
                </a:lnTo>
                <a:close/>
              </a:path>
              <a:path w="431165" h="429894">
                <a:moveTo>
                  <a:pt x="244534" y="0"/>
                </a:moveTo>
                <a:lnTo>
                  <a:pt x="186599" y="0"/>
                </a:lnTo>
                <a:lnTo>
                  <a:pt x="168936" y="2369"/>
                </a:lnTo>
                <a:lnTo>
                  <a:pt x="128249" y="34163"/>
                </a:lnTo>
                <a:lnTo>
                  <a:pt x="93508" y="95935"/>
                </a:lnTo>
                <a:lnTo>
                  <a:pt x="81621" y="141312"/>
                </a:lnTo>
                <a:lnTo>
                  <a:pt x="83422" y="159450"/>
                </a:lnTo>
                <a:lnTo>
                  <a:pt x="88684" y="176742"/>
                </a:lnTo>
                <a:lnTo>
                  <a:pt x="97195" y="192687"/>
                </a:lnTo>
                <a:lnTo>
                  <a:pt x="108743" y="206781"/>
                </a:lnTo>
                <a:lnTo>
                  <a:pt x="331847" y="429882"/>
                </a:lnTo>
                <a:lnTo>
                  <a:pt x="340389" y="429882"/>
                </a:lnTo>
                <a:lnTo>
                  <a:pt x="350767" y="419493"/>
                </a:lnTo>
                <a:lnTo>
                  <a:pt x="350767" y="410959"/>
                </a:lnTo>
                <a:lnTo>
                  <a:pt x="281369" y="341566"/>
                </a:lnTo>
                <a:lnTo>
                  <a:pt x="300283" y="322643"/>
                </a:lnTo>
                <a:lnTo>
                  <a:pt x="262448" y="322643"/>
                </a:lnTo>
                <a:lnTo>
                  <a:pt x="127664" y="187858"/>
                </a:lnTo>
                <a:lnTo>
                  <a:pt x="119429" y="177842"/>
                </a:lnTo>
                <a:lnTo>
                  <a:pt x="113392" y="166500"/>
                </a:lnTo>
                <a:lnTo>
                  <a:pt x="109677" y="154200"/>
                </a:lnTo>
                <a:lnTo>
                  <a:pt x="108411" y="141312"/>
                </a:lnTo>
                <a:lnTo>
                  <a:pt x="108955" y="132883"/>
                </a:lnTo>
                <a:lnTo>
                  <a:pt x="151606" y="47218"/>
                </a:lnTo>
                <a:lnTo>
                  <a:pt x="186599" y="26784"/>
                </a:lnTo>
                <a:lnTo>
                  <a:pt x="297325" y="26784"/>
                </a:lnTo>
                <a:lnTo>
                  <a:pt x="292153" y="19920"/>
                </a:lnTo>
                <a:lnTo>
                  <a:pt x="278323" y="9166"/>
                </a:lnTo>
                <a:lnTo>
                  <a:pt x="262186" y="2369"/>
                </a:lnTo>
                <a:lnTo>
                  <a:pt x="244534" y="0"/>
                </a:lnTo>
                <a:close/>
              </a:path>
              <a:path w="431165" h="429894">
                <a:moveTo>
                  <a:pt x="137542" y="273494"/>
                </a:moveTo>
                <a:lnTo>
                  <a:pt x="40182" y="370776"/>
                </a:lnTo>
                <a:lnTo>
                  <a:pt x="40182" y="379310"/>
                </a:lnTo>
                <a:lnTo>
                  <a:pt x="50561" y="389699"/>
                </a:lnTo>
                <a:lnTo>
                  <a:pt x="59104" y="389699"/>
                </a:lnTo>
                <a:lnTo>
                  <a:pt x="156462" y="292417"/>
                </a:lnTo>
                <a:lnTo>
                  <a:pt x="137542" y="273494"/>
                </a:lnTo>
                <a:close/>
              </a:path>
              <a:path w="431165" h="429894">
                <a:moveTo>
                  <a:pt x="340464" y="320294"/>
                </a:moveTo>
                <a:lnTo>
                  <a:pt x="302632" y="320294"/>
                </a:lnTo>
                <a:lnTo>
                  <a:pt x="372030" y="389699"/>
                </a:lnTo>
                <a:lnTo>
                  <a:pt x="380573" y="389699"/>
                </a:lnTo>
                <a:lnTo>
                  <a:pt x="390951" y="379310"/>
                </a:lnTo>
                <a:lnTo>
                  <a:pt x="390951" y="370776"/>
                </a:lnTo>
                <a:lnTo>
                  <a:pt x="340464" y="320294"/>
                </a:lnTo>
                <a:close/>
              </a:path>
              <a:path w="431165" h="429894">
                <a:moveTo>
                  <a:pt x="97358" y="233311"/>
                </a:moveTo>
                <a:lnTo>
                  <a:pt x="0" y="330593"/>
                </a:lnTo>
                <a:lnTo>
                  <a:pt x="0" y="339128"/>
                </a:lnTo>
                <a:lnTo>
                  <a:pt x="10378" y="349516"/>
                </a:lnTo>
                <a:lnTo>
                  <a:pt x="18920" y="349516"/>
                </a:lnTo>
                <a:lnTo>
                  <a:pt x="116278" y="252234"/>
                </a:lnTo>
                <a:lnTo>
                  <a:pt x="97358" y="233311"/>
                </a:lnTo>
                <a:close/>
              </a:path>
              <a:path w="431165" h="429894">
                <a:moveTo>
                  <a:pt x="380653" y="280111"/>
                </a:moveTo>
                <a:lnTo>
                  <a:pt x="342814" y="280111"/>
                </a:lnTo>
                <a:lnTo>
                  <a:pt x="412214" y="349516"/>
                </a:lnTo>
                <a:lnTo>
                  <a:pt x="420756" y="349516"/>
                </a:lnTo>
                <a:lnTo>
                  <a:pt x="431134" y="339128"/>
                </a:lnTo>
                <a:lnTo>
                  <a:pt x="431134" y="330593"/>
                </a:lnTo>
                <a:lnTo>
                  <a:pt x="380653" y="280111"/>
                </a:lnTo>
                <a:close/>
              </a:path>
              <a:path w="431165" h="429894">
                <a:moveTo>
                  <a:pt x="263117" y="80365"/>
                </a:moveTo>
                <a:lnTo>
                  <a:pt x="191541" y="80365"/>
                </a:lnTo>
                <a:lnTo>
                  <a:pt x="179982" y="83950"/>
                </a:lnTo>
                <a:lnTo>
                  <a:pt x="172967" y="92786"/>
                </a:lnTo>
                <a:lnTo>
                  <a:pt x="171680" y="103993"/>
                </a:lnTo>
                <a:lnTo>
                  <a:pt x="177308" y="114693"/>
                </a:lnTo>
                <a:lnTo>
                  <a:pt x="323894" y="261188"/>
                </a:lnTo>
                <a:lnTo>
                  <a:pt x="262448" y="322643"/>
                </a:lnTo>
                <a:lnTo>
                  <a:pt x="300283" y="322643"/>
                </a:lnTo>
                <a:lnTo>
                  <a:pt x="302632" y="320294"/>
                </a:lnTo>
                <a:lnTo>
                  <a:pt x="340464" y="320294"/>
                </a:lnTo>
                <a:lnTo>
                  <a:pt x="321552" y="301383"/>
                </a:lnTo>
                <a:lnTo>
                  <a:pt x="342814" y="280111"/>
                </a:lnTo>
                <a:lnTo>
                  <a:pt x="380653" y="280111"/>
                </a:lnTo>
                <a:lnTo>
                  <a:pt x="314855" y="214312"/>
                </a:lnTo>
                <a:lnTo>
                  <a:pt x="322385" y="206781"/>
                </a:lnTo>
                <a:lnTo>
                  <a:pt x="331655" y="195478"/>
                </a:lnTo>
                <a:lnTo>
                  <a:pt x="295850" y="195478"/>
                </a:lnTo>
                <a:lnTo>
                  <a:pt x="207699" y="107162"/>
                </a:lnTo>
                <a:lnTo>
                  <a:pt x="263117" y="107162"/>
                </a:lnTo>
                <a:lnTo>
                  <a:pt x="269146" y="101130"/>
                </a:lnTo>
                <a:lnTo>
                  <a:pt x="269146" y="86398"/>
                </a:lnTo>
                <a:lnTo>
                  <a:pt x="263117" y="80365"/>
                </a:lnTo>
                <a:close/>
              </a:path>
              <a:path w="431165" h="429894">
                <a:moveTo>
                  <a:pt x="297325" y="26784"/>
                </a:moveTo>
                <a:lnTo>
                  <a:pt x="244449" y="26784"/>
                </a:lnTo>
                <a:lnTo>
                  <a:pt x="255025" y="28212"/>
                </a:lnTo>
                <a:lnTo>
                  <a:pt x="264707" y="32300"/>
                </a:lnTo>
                <a:lnTo>
                  <a:pt x="314185" y="109080"/>
                </a:lnTo>
                <a:lnTo>
                  <a:pt x="322639" y="141401"/>
                </a:lnTo>
                <a:lnTo>
                  <a:pt x="321361" y="154319"/>
                </a:lnTo>
                <a:lnTo>
                  <a:pt x="317626" y="166612"/>
                </a:lnTo>
                <a:lnTo>
                  <a:pt x="311584" y="177936"/>
                </a:lnTo>
                <a:lnTo>
                  <a:pt x="303385" y="187947"/>
                </a:lnTo>
                <a:lnTo>
                  <a:pt x="295850" y="195478"/>
                </a:lnTo>
                <a:lnTo>
                  <a:pt x="331655" y="195478"/>
                </a:lnTo>
                <a:lnTo>
                  <a:pt x="333970" y="192655"/>
                </a:lnTo>
                <a:lnTo>
                  <a:pt x="342479" y="176714"/>
                </a:lnTo>
                <a:lnTo>
                  <a:pt x="347722" y="159439"/>
                </a:lnTo>
                <a:lnTo>
                  <a:pt x="349512" y="141312"/>
                </a:lnTo>
                <a:lnTo>
                  <a:pt x="348750" y="129452"/>
                </a:lnTo>
                <a:lnTo>
                  <a:pt x="346488" y="117838"/>
                </a:lnTo>
                <a:lnTo>
                  <a:pt x="342766" y="106617"/>
                </a:lnTo>
                <a:lnTo>
                  <a:pt x="337625" y="95935"/>
                </a:lnTo>
                <a:lnTo>
                  <a:pt x="302884" y="34163"/>
                </a:lnTo>
                <a:lnTo>
                  <a:pt x="297325" y="26784"/>
                </a:lnTo>
                <a:close/>
              </a:path>
            </a:pathLst>
          </a:custGeom>
          <a:solidFill>
            <a:srgbClr val="1B5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7375" y="2935287"/>
            <a:ext cx="5865495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Exceptional</a:t>
            </a:r>
            <a:r>
              <a:rPr sz="1650" spc="-6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5" dirty="0">
                <a:solidFill>
                  <a:srgbClr val="2C2820"/>
                </a:solidFill>
                <a:latin typeface="Georgia"/>
                <a:cs typeface="Georgia"/>
              </a:rPr>
              <a:t>Warmth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29600"/>
              </a:lnSpc>
              <a:spcBef>
                <a:spcPts val="690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Kaschmirschal,</a:t>
            </a:r>
            <a:r>
              <a:rPr sz="1350" spc="-31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cashmere</a:t>
            </a:r>
            <a:r>
              <a:rPr sz="1350" spc="-31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10" dirty="0">
                <a:solidFill>
                  <a:srgbClr val="2C2820"/>
                </a:solidFill>
                <a:latin typeface="SimSun"/>
                <a:cs typeface="SimSun"/>
              </a:rPr>
              <a:t>scarf,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provides</a:t>
            </a:r>
            <a:r>
              <a:rPr sz="1350" spc="-31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unparalleled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35" dirty="0">
                <a:solidFill>
                  <a:srgbClr val="2C2820"/>
                </a:solidFill>
                <a:latin typeface="SimSun"/>
                <a:cs typeface="SimSun"/>
              </a:rPr>
              <a:t>warmth</a:t>
            </a:r>
            <a:r>
              <a:rPr sz="1350" spc="-31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insulation,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perfect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for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cold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weather.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0075" y="4391025"/>
            <a:ext cx="429895" cy="429895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325385" y="306400"/>
                </a:moveTo>
                <a:lnTo>
                  <a:pt x="287397" y="306400"/>
                </a:lnTo>
                <a:lnTo>
                  <a:pt x="410959" y="429882"/>
                </a:lnTo>
                <a:lnTo>
                  <a:pt x="419501" y="429882"/>
                </a:lnTo>
                <a:lnTo>
                  <a:pt x="429879" y="419493"/>
                </a:lnTo>
                <a:lnTo>
                  <a:pt x="429879" y="410959"/>
                </a:lnTo>
                <a:lnTo>
                  <a:pt x="325385" y="306400"/>
                </a:lnTo>
                <a:close/>
              </a:path>
              <a:path w="429894" h="429895">
                <a:moveTo>
                  <a:pt x="174128" y="0"/>
                </a:moveTo>
                <a:lnTo>
                  <a:pt x="127831" y="6218"/>
                </a:lnTo>
                <a:lnTo>
                  <a:pt x="86234" y="23769"/>
                </a:lnTo>
                <a:lnTo>
                  <a:pt x="50993" y="50993"/>
                </a:lnTo>
                <a:lnTo>
                  <a:pt x="23769" y="86233"/>
                </a:lnTo>
                <a:lnTo>
                  <a:pt x="6218" y="127831"/>
                </a:lnTo>
                <a:lnTo>
                  <a:pt x="0" y="174129"/>
                </a:lnTo>
                <a:lnTo>
                  <a:pt x="6218" y="220427"/>
                </a:lnTo>
                <a:lnTo>
                  <a:pt x="23769" y="262025"/>
                </a:lnTo>
                <a:lnTo>
                  <a:pt x="50993" y="297265"/>
                </a:lnTo>
                <a:lnTo>
                  <a:pt x="86234" y="324490"/>
                </a:lnTo>
                <a:lnTo>
                  <a:pt x="127831" y="342040"/>
                </a:lnTo>
                <a:lnTo>
                  <a:pt x="174128" y="348259"/>
                </a:lnTo>
                <a:lnTo>
                  <a:pt x="205811" y="345390"/>
                </a:lnTo>
                <a:lnTo>
                  <a:pt x="235596" y="337121"/>
                </a:lnTo>
                <a:lnTo>
                  <a:pt x="262964" y="323956"/>
                </a:lnTo>
                <a:lnTo>
                  <a:pt x="266417" y="321475"/>
                </a:lnTo>
                <a:lnTo>
                  <a:pt x="174128" y="321475"/>
                </a:lnTo>
                <a:lnTo>
                  <a:pt x="166890" y="321296"/>
                </a:lnTo>
                <a:lnTo>
                  <a:pt x="124498" y="312858"/>
                </a:lnTo>
                <a:lnTo>
                  <a:pt x="86351" y="292466"/>
                </a:lnTo>
                <a:lnTo>
                  <a:pt x="55788" y="261905"/>
                </a:lnTo>
                <a:lnTo>
                  <a:pt x="35397" y="223754"/>
                </a:lnTo>
                <a:lnTo>
                  <a:pt x="26966" y="181368"/>
                </a:lnTo>
                <a:lnTo>
                  <a:pt x="26789" y="174129"/>
                </a:lnTo>
                <a:lnTo>
                  <a:pt x="26966" y="166890"/>
                </a:lnTo>
                <a:lnTo>
                  <a:pt x="35397" y="124497"/>
                </a:lnTo>
                <a:lnTo>
                  <a:pt x="55878" y="86233"/>
                </a:lnTo>
                <a:lnTo>
                  <a:pt x="86351" y="55792"/>
                </a:lnTo>
                <a:lnTo>
                  <a:pt x="124498" y="35395"/>
                </a:lnTo>
                <a:lnTo>
                  <a:pt x="166890" y="26962"/>
                </a:lnTo>
                <a:lnTo>
                  <a:pt x="174128" y="26784"/>
                </a:lnTo>
                <a:lnTo>
                  <a:pt x="265926" y="26784"/>
                </a:lnTo>
                <a:lnTo>
                  <a:pt x="262023" y="23769"/>
                </a:lnTo>
                <a:lnTo>
                  <a:pt x="220425" y="6218"/>
                </a:lnTo>
                <a:lnTo>
                  <a:pt x="174128" y="0"/>
                </a:lnTo>
                <a:close/>
              </a:path>
              <a:path w="429894" h="429895">
                <a:moveTo>
                  <a:pt x="265926" y="26784"/>
                </a:moveTo>
                <a:lnTo>
                  <a:pt x="174128" y="26784"/>
                </a:lnTo>
                <a:lnTo>
                  <a:pt x="181367" y="26962"/>
                </a:lnTo>
                <a:lnTo>
                  <a:pt x="188571" y="27495"/>
                </a:lnTo>
                <a:lnTo>
                  <a:pt x="230515" y="37998"/>
                </a:lnTo>
                <a:lnTo>
                  <a:pt x="267601" y="60234"/>
                </a:lnTo>
                <a:lnTo>
                  <a:pt x="296638" y="92265"/>
                </a:lnTo>
                <a:lnTo>
                  <a:pt x="315124" y="131354"/>
                </a:lnTo>
                <a:lnTo>
                  <a:pt x="321468" y="174129"/>
                </a:lnTo>
                <a:lnTo>
                  <a:pt x="321291" y="181368"/>
                </a:lnTo>
                <a:lnTo>
                  <a:pt x="312858" y="223754"/>
                </a:lnTo>
                <a:lnTo>
                  <a:pt x="292375" y="262025"/>
                </a:lnTo>
                <a:lnTo>
                  <a:pt x="261906" y="292466"/>
                </a:lnTo>
                <a:lnTo>
                  <a:pt x="223759" y="312858"/>
                </a:lnTo>
                <a:lnTo>
                  <a:pt x="181367" y="321296"/>
                </a:lnTo>
                <a:lnTo>
                  <a:pt x="174128" y="321475"/>
                </a:lnTo>
                <a:lnTo>
                  <a:pt x="266417" y="321475"/>
                </a:lnTo>
                <a:lnTo>
                  <a:pt x="287397" y="306400"/>
                </a:lnTo>
                <a:lnTo>
                  <a:pt x="325385" y="306400"/>
                </a:lnTo>
                <a:lnTo>
                  <a:pt x="306397" y="287401"/>
                </a:lnTo>
                <a:lnTo>
                  <a:pt x="323957" y="262967"/>
                </a:lnTo>
                <a:lnTo>
                  <a:pt x="337122" y="235599"/>
                </a:lnTo>
                <a:lnTo>
                  <a:pt x="345390" y="205814"/>
                </a:lnTo>
                <a:lnTo>
                  <a:pt x="348258" y="174129"/>
                </a:lnTo>
                <a:lnTo>
                  <a:pt x="342039" y="127831"/>
                </a:lnTo>
                <a:lnTo>
                  <a:pt x="324488" y="86233"/>
                </a:lnTo>
                <a:lnTo>
                  <a:pt x="297263" y="50993"/>
                </a:lnTo>
                <a:lnTo>
                  <a:pt x="265926" y="26784"/>
                </a:lnTo>
                <a:close/>
              </a:path>
            </a:pathLst>
          </a:custGeom>
          <a:solidFill>
            <a:srgbClr val="1B5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7375" y="4964112"/>
            <a:ext cx="5756910" cy="9124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Exquisite</a:t>
            </a:r>
            <a:r>
              <a:rPr sz="1650" spc="-5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Softness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Crafted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from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finest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cashmere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14" dirty="0">
                <a:solidFill>
                  <a:srgbClr val="2C2820"/>
                </a:solidFill>
                <a:latin typeface="SimSun"/>
                <a:cs typeface="SimSun"/>
              </a:rPr>
              <a:t>fibers,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Kaschmirschal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incredibly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s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04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5" dirty="0">
                <a:solidFill>
                  <a:srgbClr val="2C2820"/>
                </a:solidFill>
                <a:latin typeface="SimSun"/>
                <a:cs typeface="SimSun"/>
              </a:rPr>
              <a:t>luxurious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touch.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3653" y="6429375"/>
            <a:ext cx="321945" cy="428625"/>
          </a:xfrm>
          <a:custGeom>
            <a:avLst/>
            <a:gdLst/>
            <a:ahLst/>
            <a:cxnLst/>
            <a:rect l="l" t="t" r="r" b="b"/>
            <a:pathLst>
              <a:path w="321944" h="428625">
                <a:moveTo>
                  <a:pt x="184257" y="0"/>
                </a:moveTo>
                <a:lnTo>
                  <a:pt x="53577" y="0"/>
                </a:lnTo>
                <a:lnTo>
                  <a:pt x="32738" y="4216"/>
                </a:lnTo>
                <a:lnTo>
                  <a:pt x="15706" y="15708"/>
                </a:lnTo>
                <a:lnTo>
                  <a:pt x="4215" y="32741"/>
                </a:lnTo>
                <a:lnTo>
                  <a:pt x="0" y="53581"/>
                </a:lnTo>
                <a:lnTo>
                  <a:pt x="0" y="375043"/>
                </a:lnTo>
                <a:lnTo>
                  <a:pt x="4215" y="395883"/>
                </a:lnTo>
                <a:lnTo>
                  <a:pt x="15706" y="412916"/>
                </a:lnTo>
                <a:lnTo>
                  <a:pt x="32738" y="424408"/>
                </a:lnTo>
                <a:lnTo>
                  <a:pt x="53577" y="428625"/>
                </a:lnTo>
                <a:lnTo>
                  <a:pt x="267889" y="428625"/>
                </a:lnTo>
                <a:lnTo>
                  <a:pt x="288729" y="424408"/>
                </a:lnTo>
                <a:lnTo>
                  <a:pt x="305761" y="412916"/>
                </a:lnTo>
                <a:lnTo>
                  <a:pt x="313233" y="401840"/>
                </a:lnTo>
                <a:lnTo>
                  <a:pt x="53577" y="401840"/>
                </a:lnTo>
                <a:lnTo>
                  <a:pt x="43140" y="399737"/>
                </a:lnTo>
                <a:lnTo>
                  <a:pt x="34625" y="394000"/>
                </a:lnTo>
                <a:lnTo>
                  <a:pt x="28890" y="385483"/>
                </a:lnTo>
                <a:lnTo>
                  <a:pt x="26788" y="375043"/>
                </a:lnTo>
                <a:lnTo>
                  <a:pt x="26788" y="53581"/>
                </a:lnTo>
                <a:lnTo>
                  <a:pt x="28890" y="43141"/>
                </a:lnTo>
                <a:lnTo>
                  <a:pt x="34625" y="34624"/>
                </a:lnTo>
                <a:lnTo>
                  <a:pt x="43140" y="28887"/>
                </a:lnTo>
                <a:lnTo>
                  <a:pt x="53577" y="26784"/>
                </a:lnTo>
                <a:lnTo>
                  <a:pt x="227633" y="26784"/>
                </a:lnTo>
                <a:lnTo>
                  <a:pt x="212634" y="11798"/>
                </a:lnTo>
                <a:lnTo>
                  <a:pt x="206519" y="6777"/>
                </a:lnTo>
                <a:lnTo>
                  <a:pt x="199609" y="3074"/>
                </a:lnTo>
                <a:lnTo>
                  <a:pt x="192118" y="784"/>
                </a:lnTo>
                <a:lnTo>
                  <a:pt x="184257" y="0"/>
                </a:lnTo>
                <a:close/>
              </a:path>
              <a:path w="321944" h="428625">
                <a:moveTo>
                  <a:pt x="227633" y="26784"/>
                </a:moveTo>
                <a:lnTo>
                  <a:pt x="160733" y="26784"/>
                </a:lnTo>
                <a:lnTo>
                  <a:pt x="160733" y="120548"/>
                </a:lnTo>
                <a:lnTo>
                  <a:pt x="163892" y="136187"/>
                </a:lnTo>
                <a:lnTo>
                  <a:pt x="172506" y="148959"/>
                </a:lnTo>
                <a:lnTo>
                  <a:pt x="185279" y="157572"/>
                </a:lnTo>
                <a:lnTo>
                  <a:pt x="200917" y="160731"/>
                </a:lnTo>
                <a:lnTo>
                  <a:pt x="294679" y="160731"/>
                </a:lnTo>
                <a:lnTo>
                  <a:pt x="294679" y="375043"/>
                </a:lnTo>
                <a:lnTo>
                  <a:pt x="292577" y="385483"/>
                </a:lnTo>
                <a:lnTo>
                  <a:pt x="286841" y="394000"/>
                </a:lnTo>
                <a:lnTo>
                  <a:pt x="278327" y="399737"/>
                </a:lnTo>
                <a:lnTo>
                  <a:pt x="267889" y="401840"/>
                </a:lnTo>
                <a:lnTo>
                  <a:pt x="313233" y="401840"/>
                </a:lnTo>
                <a:lnTo>
                  <a:pt x="317252" y="395883"/>
                </a:lnTo>
                <a:lnTo>
                  <a:pt x="321468" y="375043"/>
                </a:lnTo>
                <a:lnTo>
                  <a:pt x="321375" y="136187"/>
                </a:lnTo>
                <a:lnTo>
                  <a:pt x="321151" y="133946"/>
                </a:lnTo>
                <a:lnTo>
                  <a:pt x="193550" y="133946"/>
                </a:lnTo>
                <a:lnTo>
                  <a:pt x="187523" y="127914"/>
                </a:lnTo>
                <a:lnTo>
                  <a:pt x="187523" y="27203"/>
                </a:lnTo>
                <a:lnTo>
                  <a:pt x="228052" y="27203"/>
                </a:lnTo>
                <a:lnTo>
                  <a:pt x="227633" y="26784"/>
                </a:lnTo>
                <a:close/>
              </a:path>
              <a:path w="321944" h="428625">
                <a:moveTo>
                  <a:pt x="228052" y="27203"/>
                </a:moveTo>
                <a:lnTo>
                  <a:pt x="187523" y="27203"/>
                </a:lnTo>
                <a:lnTo>
                  <a:pt x="189865" y="27787"/>
                </a:lnTo>
                <a:lnTo>
                  <a:pt x="191957" y="28968"/>
                </a:lnTo>
                <a:lnTo>
                  <a:pt x="290744" y="127749"/>
                </a:lnTo>
                <a:lnTo>
                  <a:pt x="292501" y="129425"/>
                </a:lnTo>
                <a:lnTo>
                  <a:pt x="293672" y="131597"/>
                </a:lnTo>
                <a:lnTo>
                  <a:pt x="294262" y="133946"/>
                </a:lnTo>
                <a:lnTo>
                  <a:pt x="321151" y="133946"/>
                </a:lnTo>
                <a:lnTo>
                  <a:pt x="320683" y="129263"/>
                </a:lnTo>
                <a:lnTo>
                  <a:pt x="318391" y="121773"/>
                </a:lnTo>
                <a:lnTo>
                  <a:pt x="314687" y="114865"/>
                </a:lnTo>
                <a:lnTo>
                  <a:pt x="309666" y="108750"/>
                </a:lnTo>
                <a:lnTo>
                  <a:pt x="228052" y="27203"/>
                </a:lnTo>
                <a:close/>
              </a:path>
            </a:pathLst>
          </a:custGeom>
          <a:solidFill>
            <a:srgbClr val="1B5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7375" y="7002464"/>
            <a:ext cx="5801995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5" dirty="0">
                <a:solidFill>
                  <a:srgbClr val="2C2820"/>
                </a:solidFill>
                <a:latin typeface="Georgia"/>
                <a:cs typeface="Georgia"/>
              </a:rPr>
              <a:t>Versatile</a:t>
            </a:r>
            <a:r>
              <a:rPr sz="1650" spc="-5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5" dirty="0">
                <a:solidFill>
                  <a:srgbClr val="2C2820"/>
                </a:solidFill>
                <a:latin typeface="Georgia"/>
                <a:cs typeface="Georgia"/>
              </a:rPr>
              <a:t>Style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29600"/>
              </a:lnSpc>
              <a:spcBef>
                <a:spcPts val="690"/>
              </a:spcBef>
            </a:pPr>
            <a:r>
              <a:rPr sz="1350" spc="145" dirty="0">
                <a:solidFill>
                  <a:srgbClr val="2C2820"/>
                </a:solidFill>
                <a:latin typeface="SimSun"/>
                <a:cs typeface="SimSun"/>
              </a:rPr>
              <a:t>Our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5" dirty="0">
                <a:solidFill>
                  <a:srgbClr val="2C2820"/>
                </a:solidFill>
                <a:latin typeface="SimSun"/>
                <a:cs typeface="SimSun"/>
              </a:rPr>
              <a:t>Kaschmirschal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SimSun"/>
                <a:cs typeface="SimSun"/>
              </a:rPr>
              <a:t>can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be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35" dirty="0">
                <a:solidFill>
                  <a:srgbClr val="2C2820"/>
                </a:solidFill>
                <a:latin typeface="SimSun"/>
                <a:cs typeface="SimSun"/>
              </a:rPr>
              <a:t>worn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in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5" dirty="0">
                <a:solidFill>
                  <a:srgbClr val="2C2820"/>
                </a:solidFill>
                <a:latin typeface="SimSun"/>
                <a:cs typeface="SimSun"/>
              </a:rPr>
              <a:t>variety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of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ways,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making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15" dirty="0">
                <a:solidFill>
                  <a:srgbClr val="2C2820"/>
                </a:solidFill>
                <a:latin typeface="SimSun"/>
                <a:cs typeface="SimSun"/>
              </a:rPr>
              <a:t>it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1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timeless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v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ers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tile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3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esso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45" dirty="0">
                <a:solidFill>
                  <a:srgbClr val="2C2820"/>
                </a:solidFill>
                <a:latin typeface="SimSun"/>
                <a:cs typeface="SimSun"/>
              </a:rPr>
              <a:t>.</a:t>
            </a:r>
            <a:endParaRPr sz="13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7105650"/>
          </a:xfrm>
          <a:custGeom>
            <a:avLst/>
            <a:gdLst/>
            <a:ahLst/>
            <a:cxnLst/>
            <a:rect l="l" t="t" r="r" b="b"/>
            <a:pathLst>
              <a:path w="11430000" h="7105650">
                <a:moveTo>
                  <a:pt x="11430000" y="0"/>
                </a:moveTo>
                <a:lnTo>
                  <a:pt x="0" y="0"/>
                </a:lnTo>
                <a:lnTo>
                  <a:pt x="0" y="7105650"/>
                </a:lnTo>
                <a:lnTo>
                  <a:pt x="11430000" y="710565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43750" y="253"/>
            <a:ext cx="4286250" cy="7105650"/>
            <a:chOff x="7143750" y="253"/>
            <a:chExt cx="4286250" cy="7105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750" y="253"/>
              <a:ext cx="4286249" cy="71053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2825" y="657224"/>
              <a:ext cx="3848099" cy="57912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7475" y="476249"/>
            <a:ext cx="1838324" cy="8286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7375" y="1530349"/>
            <a:ext cx="310070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60" dirty="0"/>
              <a:t>Kaschmirmütze</a:t>
            </a:r>
          </a:p>
        </p:txBody>
      </p:sp>
      <p:sp>
        <p:nvSpPr>
          <p:cNvPr id="8" name="object 8"/>
          <p:cNvSpPr/>
          <p:nvPr/>
        </p:nvSpPr>
        <p:spPr>
          <a:xfrm>
            <a:off x="600075" y="2352674"/>
            <a:ext cx="857250" cy="1536700"/>
          </a:xfrm>
          <a:custGeom>
            <a:avLst/>
            <a:gdLst/>
            <a:ahLst/>
            <a:cxnLst/>
            <a:rect l="l" t="t" r="r" b="b"/>
            <a:pathLst>
              <a:path w="857250" h="1536700">
                <a:moveTo>
                  <a:pt x="857250" y="0"/>
                </a:moveTo>
                <a:lnTo>
                  <a:pt x="428625" y="171450"/>
                </a:lnTo>
                <a:lnTo>
                  <a:pt x="0" y="0"/>
                </a:lnTo>
                <a:lnTo>
                  <a:pt x="0" y="1365046"/>
                </a:lnTo>
                <a:lnTo>
                  <a:pt x="428625" y="1536496"/>
                </a:lnTo>
                <a:lnTo>
                  <a:pt x="857250" y="1365046"/>
                </a:lnTo>
                <a:lnTo>
                  <a:pt x="857250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60934" y="2940049"/>
            <a:ext cx="13589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5" dirty="0">
                <a:solidFill>
                  <a:srgbClr val="2C282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1800" y="2497137"/>
            <a:ext cx="4173854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Exceptional</a:t>
            </a:r>
            <a:r>
              <a:rPr sz="1650" spc="-6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5" dirty="0">
                <a:solidFill>
                  <a:srgbClr val="2C2820"/>
                </a:solidFill>
                <a:latin typeface="Georgia"/>
                <a:cs typeface="Georgia"/>
              </a:rPr>
              <a:t>Warmth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125" dirty="0">
                <a:solidFill>
                  <a:srgbClr val="2C2820"/>
                </a:solidFill>
                <a:latin typeface="SimSun"/>
                <a:cs typeface="SimSun"/>
              </a:rPr>
              <a:t>The </a:t>
            </a:r>
            <a:r>
              <a:rPr sz="1350" b="1" u="sng" dirty="0">
                <a:solidFill>
                  <a:srgbClr val="1B5F38"/>
                </a:solidFill>
                <a:uFill>
                  <a:solidFill>
                    <a:srgbClr val="1B5F38"/>
                  </a:solidFill>
                </a:uFill>
                <a:latin typeface="Cambria"/>
                <a:cs typeface="Cambria"/>
                <a:hlinkClick r:id="rId5"/>
              </a:rPr>
              <a:t>Kaschmirmütze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,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or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cashmere </a:t>
            </a:r>
            <a:r>
              <a:rPr sz="1350" spc="-90" dirty="0">
                <a:solidFill>
                  <a:srgbClr val="2C2820"/>
                </a:solidFill>
                <a:latin typeface="SimSun"/>
                <a:cs typeface="SimSun"/>
              </a:rPr>
              <a:t>hat,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provides 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unparalleled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35" dirty="0">
                <a:solidFill>
                  <a:srgbClr val="2C2820"/>
                </a:solidFill>
                <a:latin typeface="SimSun"/>
                <a:cs typeface="SimSun"/>
              </a:rPr>
              <a:t>warmth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insulation,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0" dirty="0">
                <a:solidFill>
                  <a:srgbClr val="2C2820"/>
                </a:solidFill>
                <a:latin typeface="SimSun"/>
                <a:cs typeface="SimSun"/>
              </a:rPr>
              <a:t>perfect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70" dirty="0">
                <a:solidFill>
                  <a:srgbClr val="2C2820"/>
                </a:solidFill>
                <a:latin typeface="SimSun"/>
                <a:cs typeface="SimSun"/>
              </a:rPr>
              <a:t>for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cold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" dirty="0">
                <a:solidFill>
                  <a:srgbClr val="2C2820"/>
                </a:solidFill>
                <a:latin typeface="SimSun"/>
                <a:cs typeface="SimSun"/>
              </a:rPr>
              <a:t>weather.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075" y="3895724"/>
            <a:ext cx="857250" cy="1371600"/>
          </a:xfrm>
          <a:custGeom>
            <a:avLst/>
            <a:gdLst/>
            <a:ahLst/>
            <a:cxnLst/>
            <a:rect l="l" t="t" r="r" b="b"/>
            <a:pathLst>
              <a:path w="857250" h="1371600">
                <a:moveTo>
                  <a:pt x="857250" y="0"/>
                </a:moveTo>
                <a:lnTo>
                  <a:pt x="428625" y="171450"/>
                </a:lnTo>
                <a:lnTo>
                  <a:pt x="0" y="0"/>
                </a:lnTo>
                <a:lnTo>
                  <a:pt x="0" y="1200150"/>
                </a:lnTo>
                <a:lnTo>
                  <a:pt x="428625" y="1371600"/>
                </a:lnTo>
                <a:lnTo>
                  <a:pt x="857250" y="1200150"/>
                </a:lnTo>
                <a:lnTo>
                  <a:pt x="857250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2747" y="4397375"/>
            <a:ext cx="15176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5" dirty="0">
                <a:solidFill>
                  <a:srgbClr val="2C2820"/>
                </a:solidFill>
                <a:latin typeface="Georgia"/>
                <a:cs typeface="Georgia"/>
              </a:rPr>
              <a:t>2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01800" y="4040187"/>
            <a:ext cx="4836795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Luxurious</a:t>
            </a:r>
            <a:r>
              <a:rPr sz="1650" spc="-4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Softness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540"/>
              </a:spcBef>
            </a:pP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7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-10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8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t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130" dirty="0">
                <a:solidFill>
                  <a:srgbClr val="2C2820"/>
                </a:solidFill>
                <a:latin typeface="SimSun"/>
                <a:cs typeface="SimSun"/>
              </a:rPr>
              <a:t>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5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65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320" dirty="0">
                <a:solidFill>
                  <a:srgbClr val="2C2820"/>
                </a:solidFill>
                <a:latin typeface="SimSun"/>
                <a:cs typeface="SimSun"/>
              </a:rPr>
              <a:t>om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60" dirty="0">
                <a:solidFill>
                  <a:srgbClr val="2C2820"/>
                </a:solidFill>
                <a:latin typeface="SimSun"/>
                <a:cs typeface="SimSun"/>
              </a:rPr>
              <a:t>inest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ashme</a:t>
            </a:r>
            <a:r>
              <a:rPr sz="1350" spc="90" dirty="0">
                <a:solidFill>
                  <a:srgbClr val="2C2820"/>
                </a:solidFill>
                <a:latin typeface="SimSun"/>
                <a:cs typeface="SimSun"/>
              </a:rPr>
              <a:t>r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8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105" dirty="0">
                <a:solidFill>
                  <a:srgbClr val="2C2820"/>
                </a:solidFill>
                <a:latin typeface="SimSun"/>
                <a:cs typeface="SimSun"/>
              </a:rPr>
              <a:t>ibers,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the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Kaschmirmüt</a:t>
            </a:r>
            <a:r>
              <a:rPr sz="1350" spc="75" dirty="0">
                <a:solidFill>
                  <a:srgbClr val="2C2820"/>
                </a:solidFill>
                <a:latin typeface="SimSun"/>
                <a:cs typeface="SimSun"/>
              </a:rPr>
              <a:t>z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 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50" dirty="0">
                <a:solidFill>
                  <a:srgbClr val="2C2820"/>
                </a:solidFill>
                <a:latin typeface="SimSun"/>
                <a:cs typeface="SimSun"/>
              </a:rPr>
              <a:t>incredibly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80" dirty="0">
                <a:solidFill>
                  <a:srgbClr val="2C2820"/>
                </a:solidFill>
                <a:latin typeface="SimSun"/>
                <a:cs typeface="SimSun"/>
              </a:rPr>
              <a:t>soft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SimSun"/>
                <a:cs typeface="SimSun"/>
              </a:rPr>
              <a:t>and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5" dirty="0">
                <a:solidFill>
                  <a:srgbClr val="2C2820"/>
                </a:solidFill>
                <a:latin typeface="SimSun"/>
                <a:cs typeface="SimSun"/>
              </a:rPr>
              <a:t>comfortable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0" dirty="0">
                <a:solidFill>
                  <a:srgbClr val="2C2820"/>
                </a:solidFill>
                <a:latin typeface="SimSun"/>
                <a:cs typeface="SimSun"/>
              </a:rPr>
              <a:t>wear.</a:t>
            </a:r>
            <a:endParaRPr sz="1350">
              <a:latin typeface="SimSun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0075" y="5267324"/>
            <a:ext cx="857250" cy="1371600"/>
          </a:xfrm>
          <a:custGeom>
            <a:avLst/>
            <a:gdLst/>
            <a:ahLst/>
            <a:cxnLst/>
            <a:rect l="l" t="t" r="r" b="b"/>
            <a:pathLst>
              <a:path w="857250" h="1371600">
                <a:moveTo>
                  <a:pt x="857250" y="0"/>
                </a:moveTo>
                <a:lnTo>
                  <a:pt x="428625" y="171450"/>
                </a:lnTo>
                <a:lnTo>
                  <a:pt x="0" y="0"/>
                </a:lnTo>
                <a:lnTo>
                  <a:pt x="0" y="1200151"/>
                </a:lnTo>
                <a:lnTo>
                  <a:pt x="428625" y="1371601"/>
                </a:lnTo>
                <a:lnTo>
                  <a:pt x="857250" y="1200151"/>
                </a:lnTo>
                <a:lnTo>
                  <a:pt x="857250" y="0"/>
                </a:lnTo>
                <a:close/>
              </a:path>
            </a:pathLst>
          </a:custGeom>
          <a:solidFill>
            <a:srgbClr val="F0ED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53343" y="5768976"/>
            <a:ext cx="15113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0" dirty="0">
                <a:solidFill>
                  <a:srgbClr val="2C2820"/>
                </a:solidFill>
                <a:latin typeface="Georgia"/>
                <a:cs typeface="Georgia"/>
              </a:rPr>
              <a:t>3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01800" y="5411788"/>
            <a:ext cx="4776470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Timeless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5" dirty="0">
                <a:solidFill>
                  <a:srgbClr val="2C2820"/>
                </a:solidFill>
                <a:latin typeface="Georgia"/>
                <a:cs typeface="Georgia"/>
              </a:rPr>
              <a:t>Style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540"/>
              </a:spcBef>
            </a:pPr>
            <a:r>
              <a:rPr sz="1350" spc="145" dirty="0">
                <a:solidFill>
                  <a:srgbClr val="2C2820"/>
                </a:solidFill>
                <a:latin typeface="SimSun"/>
                <a:cs typeface="SimSun"/>
              </a:rPr>
              <a:t>Our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SimSun"/>
                <a:cs typeface="SimSun"/>
              </a:rPr>
              <a:t>Kaschmirmütze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175" dirty="0">
                <a:solidFill>
                  <a:srgbClr val="2C2820"/>
                </a:solidFill>
                <a:latin typeface="SimSun"/>
                <a:cs typeface="SimSun"/>
              </a:rPr>
              <a:t>is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90" dirty="0">
                <a:solidFill>
                  <a:srgbClr val="2C2820"/>
                </a:solidFill>
                <a:latin typeface="SimSun"/>
                <a:cs typeface="SimSun"/>
              </a:rPr>
              <a:t>classic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accessory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40" dirty="0">
                <a:solidFill>
                  <a:srgbClr val="2C2820"/>
                </a:solidFill>
                <a:latin typeface="SimSun"/>
                <a:cs typeface="SimSun"/>
              </a:rPr>
              <a:t>that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adds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2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-315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50" dirty="0">
                <a:solidFill>
                  <a:srgbClr val="2C2820"/>
                </a:solidFill>
                <a:latin typeface="SimSun"/>
                <a:cs typeface="SimSun"/>
              </a:rPr>
              <a:t>touch </a:t>
            </a:r>
            <a:r>
              <a:rPr sz="1350" spc="-66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SimSun"/>
                <a:cs typeface="SimSun"/>
              </a:rPr>
              <a:t>o</a:t>
            </a:r>
            <a:r>
              <a:rPr sz="1350" spc="-220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10" dirty="0">
                <a:solidFill>
                  <a:srgbClr val="2C2820"/>
                </a:solidFill>
                <a:latin typeface="SimSun"/>
                <a:cs typeface="SimSun"/>
              </a:rPr>
              <a:t>elegan</a:t>
            </a:r>
            <a:r>
              <a:rPr sz="1350" dirty="0">
                <a:solidFill>
                  <a:srgbClr val="2C2820"/>
                </a:solidFill>
                <a:latin typeface="SimSun"/>
                <a:cs typeface="SimSun"/>
              </a:rPr>
              <a:t>c</a:t>
            </a:r>
            <a:r>
              <a:rPr sz="1350" spc="55" dirty="0">
                <a:solidFill>
                  <a:srgbClr val="2C2820"/>
                </a:solidFill>
                <a:latin typeface="SimSun"/>
                <a:cs typeface="SimSun"/>
              </a:rPr>
              <a:t>e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20" dirty="0">
                <a:solidFill>
                  <a:srgbClr val="2C2820"/>
                </a:solidFill>
                <a:latin typeface="SimSun"/>
                <a:cs typeface="SimSun"/>
              </a:rPr>
              <a:t>to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SimSun"/>
                <a:cs typeface="SimSun"/>
              </a:rPr>
              <a:t>a</a:t>
            </a:r>
            <a:r>
              <a:rPr sz="1350" spc="70" dirty="0">
                <a:solidFill>
                  <a:srgbClr val="2C2820"/>
                </a:solidFill>
                <a:latin typeface="SimSun"/>
                <a:cs typeface="SimSun"/>
              </a:rPr>
              <a:t>n</a:t>
            </a:r>
            <a:r>
              <a:rPr sz="1350" spc="35" dirty="0">
                <a:solidFill>
                  <a:srgbClr val="2C2820"/>
                </a:solidFill>
                <a:latin typeface="SimSun"/>
                <a:cs typeface="SimSun"/>
              </a:rPr>
              <a:t>y</a:t>
            </a:r>
            <a:r>
              <a:rPr sz="1350" spc="-320" dirty="0">
                <a:solidFill>
                  <a:srgbClr val="2C2820"/>
                </a:solidFill>
                <a:latin typeface="SimSun"/>
                <a:cs typeface="SimSun"/>
              </a:rPr>
              <a:t> </a:t>
            </a:r>
            <a:r>
              <a:rPr sz="1350" spc="-35" dirty="0">
                <a:solidFill>
                  <a:srgbClr val="2C2820"/>
                </a:solidFill>
                <a:latin typeface="SimSun"/>
                <a:cs typeface="SimSun"/>
              </a:rPr>
              <a:t>out</a:t>
            </a:r>
            <a:r>
              <a:rPr sz="1350" spc="5" dirty="0">
                <a:solidFill>
                  <a:srgbClr val="2C2820"/>
                </a:solidFill>
                <a:latin typeface="SimSun"/>
                <a:cs typeface="SimSun"/>
              </a:rPr>
              <a:t>f</a:t>
            </a:r>
            <a:r>
              <a:rPr sz="1350" spc="-280" dirty="0">
                <a:solidFill>
                  <a:srgbClr val="2C2820"/>
                </a:solidFill>
                <a:latin typeface="SimSun"/>
                <a:cs typeface="SimSun"/>
              </a:rPr>
              <a:t>i</a:t>
            </a:r>
            <a:r>
              <a:rPr sz="1350" spc="-250" dirty="0">
                <a:solidFill>
                  <a:srgbClr val="2C2820"/>
                </a:solidFill>
                <a:latin typeface="SimSun"/>
                <a:cs typeface="SimSun"/>
              </a:rPr>
              <a:t>t.</a:t>
            </a:r>
            <a:endParaRPr sz="135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075" y="1762125"/>
            <a:ext cx="3848099" cy="29146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3725" y="609599"/>
            <a:ext cx="1838324" cy="8286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25"/>
              </a:spcBef>
            </a:pPr>
            <a:r>
              <a:rPr spc="-325" dirty="0"/>
              <a:t>W</a:t>
            </a:r>
            <a:r>
              <a:rPr spc="10" dirty="0"/>
              <a:t>o</a:t>
            </a:r>
            <a:r>
              <a:rPr spc="5" dirty="0"/>
              <a:t>l</a:t>
            </a:r>
            <a:r>
              <a:rPr spc="-20" dirty="0"/>
              <a:t>l</a:t>
            </a:r>
            <a:r>
              <a:rPr spc="60" dirty="0"/>
              <a:t>dec</a:t>
            </a:r>
            <a:r>
              <a:rPr spc="-20" dirty="0"/>
              <a:t>k</a:t>
            </a:r>
            <a:r>
              <a:rPr spc="70" dirty="0"/>
              <a:t>e</a:t>
            </a:r>
          </a:p>
        </p:txBody>
      </p:sp>
      <p:sp>
        <p:nvSpPr>
          <p:cNvPr id="5" name="object 5"/>
          <p:cNvSpPr/>
          <p:nvPr/>
        </p:nvSpPr>
        <p:spPr>
          <a:xfrm>
            <a:off x="4891087" y="2500312"/>
            <a:ext cx="5934075" cy="3324225"/>
          </a:xfrm>
          <a:custGeom>
            <a:avLst/>
            <a:gdLst/>
            <a:ahLst/>
            <a:cxnLst/>
            <a:rect l="l" t="t" r="r" b="b"/>
            <a:pathLst>
              <a:path w="5934075" h="3324225">
                <a:moveTo>
                  <a:pt x="0" y="3307557"/>
                </a:moveTo>
                <a:lnTo>
                  <a:pt x="0" y="16675"/>
                </a:lnTo>
                <a:lnTo>
                  <a:pt x="0" y="14452"/>
                </a:lnTo>
                <a:lnTo>
                  <a:pt x="419" y="12331"/>
                </a:lnTo>
                <a:lnTo>
                  <a:pt x="1270" y="10287"/>
                </a:lnTo>
                <a:lnTo>
                  <a:pt x="2108" y="8242"/>
                </a:lnTo>
                <a:lnTo>
                  <a:pt x="3314" y="6438"/>
                </a:lnTo>
                <a:lnTo>
                  <a:pt x="4876" y="4876"/>
                </a:lnTo>
                <a:lnTo>
                  <a:pt x="6438" y="3314"/>
                </a:lnTo>
                <a:lnTo>
                  <a:pt x="8242" y="2108"/>
                </a:lnTo>
                <a:lnTo>
                  <a:pt x="10287" y="1270"/>
                </a:lnTo>
                <a:lnTo>
                  <a:pt x="12331" y="419"/>
                </a:lnTo>
                <a:lnTo>
                  <a:pt x="14452" y="0"/>
                </a:lnTo>
                <a:lnTo>
                  <a:pt x="16675" y="0"/>
                </a:lnTo>
                <a:lnTo>
                  <a:pt x="5917412" y="0"/>
                </a:lnTo>
                <a:lnTo>
                  <a:pt x="5919622" y="0"/>
                </a:lnTo>
                <a:lnTo>
                  <a:pt x="5921743" y="419"/>
                </a:lnTo>
                <a:lnTo>
                  <a:pt x="5923788" y="1270"/>
                </a:lnTo>
                <a:lnTo>
                  <a:pt x="5925820" y="2108"/>
                </a:lnTo>
                <a:lnTo>
                  <a:pt x="5927623" y="3314"/>
                </a:lnTo>
                <a:lnTo>
                  <a:pt x="5934075" y="14452"/>
                </a:lnTo>
                <a:lnTo>
                  <a:pt x="5934075" y="16675"/>
                </a:lnTo>
                <a:lnTo>
                  <a:pt x="5934075" y="3307557"/>
                </a:lnTo>
                <a:lnTo>
                  <a:pt x="5934075" y="3309764"/>
                </a:lnTo>
                <a:lnTo>
                  <a:pt x="5933643" y="3311893"/>
                </a:lnTo>
                <a:lnTo>
                  <a:pt x="5917412" y="3324226"/>
                </a:lnTo>
                <a:lnTo>
                  <a:pt x="16675" y="3324226"/>
                </a:lnTo>
                <a:lnTo>
                  <a:pt x="4876" y="3319339"/>
                </a:lnTo>
                <a:lnTo>
                  <a:pt x="3314" y="3317777"/>
                </a:lnTo>
                <a:lnTo>
                  <a:pt x="2108" y="3315976"/>
                </a:lnTo>
                <a:lnTo>
                  <a:pt x="1270" y="3313931"/>
                </a:lnTo>
                <a:lnTo>
                  <a:pt x="419" y="3311893"/>
                </a:lnTo>
                <a:lnTo>
                  <a:pt x="0" y="3309764"/>
                </a:lnTo>
                <a:lnTo>
                  <a:pt x="0" y="3307557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895850" y="2505074"/>
          <a:ext cx="5923915" cy="33147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6720"/>
                <a:gridCol w="2957195"/>
              </a:tblGrid>
              <a:tr h="495300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Material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23825" marB="0">
                    <a:lnR w="9525">
                      <a:solidFill>
                        <a:srgbClr val="FCFBF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35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100%</a:t>
                      </a:r>
                      <a:r>
                        <a:rPr sz="1350" spc="-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Wool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23825" marB="0">
                    <a:lnL w="9525">
                      <a:solidFill>
                        <a:srgbClr val="FCFBF8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Warmth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33350" marB="0">
                    <a:lnR w="9525">
                      <a:solidFill>
                        <a:srgbClr val="FCFBF8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1295">
                        <a:lnSpc>
                          <a:spcPct val="134300"/>
                        </a:lnSpc>
                        <a:spcBef>
                          <a:spcPts val="495"/>
                        </a:spcBef>
                      </a:pPr>
                      <a:r>
                        <a:rPr sz="1350" spc="2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Excellent 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insulation</a:t>
                      </a:r>
                      <a:r>
                        <a:rPr sz="1350" spc="3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350" spc="3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thermal </a:t>
                      </a:r>
                      <a:r>
                        <a:rPr sz="1350" spc="-3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3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regulation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62865" marB="0">
                    <a:lnL w="9525">
                      <a:solidFill>
                        <a:srgbClr val="FCFBF8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Durability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33350" marB="0">
                    <a:lnR w="9525">
                      <a:solidFill>
                        <a:srgbClr val="FCFBF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50" spc="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Highly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durable</a:t>
                      </a:r>
                      <a:r>
                        <a:rPr sz="1350" spc="2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and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3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long-lasting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33350" marB="0">
                    <a:lnL w="9525">
                      <a:solidFill>
                        <a:srgbClr val="FCFBF8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  <a:tr h="771526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350" spc="4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Softness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23825" marB="0">
                    <a:lnR w="9525">
                      <a:solidFill>
                        <a:srgbClr val="FCFBF8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77165">
                        <a:lnSpc>
                          <a:spcPct val="134300"/>
                        </a:lnSpc>
                        <a:spcBef>
                          <a:spcPts val="420"/>
                        </a:spcBef>
                      </a:pPr>
                      <a:r>
                        <a:rPr sz="1350" spc="3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Soft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4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comfortable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against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5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350" spc="-3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skin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53340" marB="0">
                    <a:lnL w="9525">
                      <a:solidFill>
                        <a:srgbClr val="FCFBF8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50" spc="4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Care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133350" marB="0">
                    <a:lnR w="9525">
                      <a:solidFill>
                        <a:srgbClr val="FCFBF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390525">
                        <a:lnSpc>
                          <a:spcPct val="129600"/>
                        </a:lnSpc>
                        <a:spcBef>
                          <a:spcPts val="570"/>
                        </a:spcBef>
                      </a:pP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Easy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5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maintain</a:t>
                      </a:r>
                      <a:r>
                        <a:rPr sz="1350" spc="1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2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350" spc="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35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machine </a:t>
                      </a:r>
                      <a:r>
                        <a:rPr sz="1350" spc="-31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350" spc="30" dirty="0">
                          <a:solidFill>
                            <a:srgbClr val="2C2820"/>
                          </a:solidFill>
                          <a:latin typeface="Georgia"/>
                          <a:cs typeface="Georgia"/>
                        </a:rPr>
                        <a:t>washable</a:t>
                      </a:r>
                      <a:endParaRPr sz="1350">
                        <a:latin typeface="Georgia"/>
                        <a:cs typeface="Georgia"/>
                      </a:endParaRPr>
                    </a:p>
                  </a:txBody>
                  <a:tcPr marL="0" marR="0" marT="72390" marB="0">
                    <a:lnL w="9525">
                      <a:solidFill>
                        <a:srgbClr val="FCFBF8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430000" cy="7239000"/>
          </a:xfrm>
          <a:custGeom>
            <a:avLst/>
            <a:gdLst/>
            <a:ahLst/>
            <a:cxnLst/>
            <a:rect l="l" t="t" r="r" b="b"/>
            <a:pathLst>
              <a:path w="11430000" h="7239000">
                <a:moveTo>
                  <a:pt x="11430000" y="0"/>
                </a:moveTo>
                <a:lnTo>
                  <a:pt x="0" y="0"/>
                </a:lnTo>
                <a:lnTo>
                  <a:pt x="0" y="7239000"/>
                </a:lnTo>
                <a:lnTo>
                  <a:pt x="11430000" y="7239000"/>
                </a:lnTo>
                <a:lnTo>
                  <a:pt x="11430000" y="0"/>
                </a:lnTo>
                <a:close/>
              </a:path>
            </a:pathLst>
          </a:custGeom>
          <a:solidFill>
            <a:srgbClr val="FCF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43750" y="0"/>
            <a:ext cx="4286250" cy="7239000"/>
            <a:chOff x="7143750" y="0"/>
            <a:chExt cx="4286250" cy="723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750" y="0"/>
              <a:ext cx="4286249" cy="7238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2825" y="1695450"/>
              <a:ext cx="3857624" cy="385762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7475" y="476250"/>
            <a:ext cx="1838324" cy="8286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7375" y="1530350"/>
            <a:ext cx="265493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Kuscheldecke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64368" y="2362200"/>
            <a:ext cx="972185" cy="4400550"/>
            <a:chOff x="664368" y="2362200"/>
            <a:chExt cx="972185" cy="4400550"/>
          </a:xfrm>
        </p:grpSpPr>
        <p:sp>
          <p:nvSpPr>
            <p:cNvPr id="9" name="object 9"/>
            <p:cNvSpPr/>
            <p:nvPr/>
          </p:nvSpPr>
          <p:spPr>
            <a:xfrm>
              <a:off x="847725" y="2362199"/>
              <a:ext cx="788670" cy="4400550"/>
            </a:xfrm>
            <a:custGeom>
              <a:avLst/>
              <a:gdLst/>
              <a:ahLst/>
              <a:cxnLst/>
              <a:rect l="l" t="t" r="r" b="b"/>
              <a:pathLst>
                <a:path w="788669" h="4400550">
                  <a:moveTo>
                    <a:pt x="19050" y="6896"/>
                  </a:moveTo>
                  <a:lnTo>
                    <a:pt x="18122" y="4648"/>
                  </a:lnTo>
                  <a:lnTo>
                    <a:pt x="14401" y="927"/>
                  </a:lnTo>
                  <a:lnTo>
                    <a:pt x="12153" y="0"/>
                  </a:ln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4391025"/>
                  </a:lnTo>
                  <a:lnTo>
                    <a:pt x="0" y="4393654"/>
                  </a:lnTo>
                  <a:lnTo>
                    <a:pt x="927" y="4395902"/>
                  </a:lnTo>
                  <a:lnTo>
                    <a:pt x="4648" y="4399623"/>
                  </a:lnTo>
                  <a:lnTo>
                    <a:pt x="6896" y="4400550"/>
                  </a:lnTo>
                  <a:lnTo>
                    <a:pt x="12153" y="4400550"/>
                  </a:lnTo>
                  <a:lnTo>
                    <a:pt x="14401" y="4399623"/>
                  </a:lnTo>
                  <a:lnTo>
                    <a:pt x="18122" y="4395902"/>
                  </a:lnTo>
                  <a:lnTo>
                    <a:pt x="19050" y="4393654"/>
                  </a:lnTo>
                  <a:lnTo>
                    <a:pt x="19050" y="6896"/>
                  </a:lnTo>
                  <a:close/>
                </a:path>
                <a:path w="788669" h="4400550">
                  <a:moveTo>
                    <a:pt x="788200" y="378371"/>
                  </a:moveTo>
                  <a:lnTo>
                    <a:pt x="787260" y="376123"/>
                  </a:lnTo>
                  <a:lnTo>
                    <a:pt x="783539" y="372402"/>
                  </a:lnTo>
                  <a:lnTo>
                    <a:pt x="781304" y="371475"/>
                  </a:lnTo>
                  <a:lnTo>
                    <a:pt x="195008" y="371475"/>
                  </a:lnTo>
                  <a:lnTo>
                    <a:pt x="192760" y="372402"/>
                  </a:lnTo>
                  <a:lnTo>
                    <a:pt x="189039" y="376123"/>
                  </a:lnTo>
                  <a:lnTo>
                    <a:pt x="188112" y="378371"/>
                  </a:lnTo>
                  <a:lnTo>
                    <a:pt x="188112" y="381000"/>
                  </a:lnTo>
                  <a:lnTo>
                    <a:pt x="188112" y="383628"/>
                  </a:lnTo>
                  <a:lnTo>
                    <a:pt x="189039" y="385876"/>
                  </a:lnTo>
                  <a:lnTo>
                    <a:pt x="192760" y="389597"/>
                  </a:lnTo>
                  <a:lnTo>
                    <a:pt x="195008" y="390525"/>
                  </a:lnTo>
                  <a:lnTo>
                    <a:pt x="781304" y="390525"/>
                  </a:lnTo>
                  <a:lnTo>
                    <a:pt x="783539" y="389597"/>
                  </a:lnTo>
                  <a:lnTo>
                    <a:pt x="787260" y="385876"/>
                  </a:lnTo>
                  <a:lnTo>
                    <a:pt x="788200" y="383628"/>
                  </a:lnTo>
                  <a:lnTo>
                    <a:pt x="788200" y="378371"/>
                  </a:lnTo>
                  <a:close/>
                </a:path>
              </a:pathLst>
            </a:custGeom>
            <a:solidFill>
              <a:srgbClr val="D6D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4368" y="2552700"/>
              <a:ext cx="390525" cy="381000"/>
            </a:xfrm>
            <a:custGeom>
              <a:avLst/>
              <a:gdLst/>
              <a:ahLst/>
              <a:cxnLst/>
              <a:rect l="l" t="t" r="r" b="b"/>
              <a:pathLst>
                <a:path w="390525" h="381000">
                  <a:moveTo>
                    <a:pt x="371936" y="0"/>
                  </a:moveTo>
                  <a:lnTo>
                    <a:pt x="18588" y="0"/>
                  </a:lnTo>
                  <a:lnTo>
                    <a:pt x="15854" y="546"/>
                  </a:lnTo>
                  <a:lnTo>
                    <a:pt x="0" y="18592"/>
                  </a:lnTo>
                  <a:lnTo>
                    <a:pt x="0" y="359562"/>
                  </a:lnTo>
                  <a:lnTo>
                    <a:pt x="0" y="362407"/>
                  </a:lnTo>
                  <a:lnTo>
                    <a:pt x="18588" y="381000"/>
                  </a:lnTo>
                  <a:lnTo>
                    <a:pt x="371936" y="381000"/>
                  </a:lnTo>
                  <a:lnTo>
                    <a:pt x="390525" y="362407"/>
                  </a:lnTo>
                  <a:lnTo>
                    <a:pt x="390525" y="18592"/>
                  </a:lnTo>
                  <a:lnTo>
                    <a:pt x="374670" y="546"/>
                  </a:lnTo>
                  <a:lnTo>
                    <a:pt x="371936" y="0"/>
                  </a:lnTo>
                  <a:close/>
                </a:path>
              </a:pathLst>
            </a:custGeom>
            <a:solidFill>
              <a:srgbClr val="F0E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89484" y="2568575"/>
            <a:ext cx="13589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5" dirty="0">
                <a:solidFill>
                  <a:srgbClr val="2C2820"/>
                </a:solidFill>
                <a:latin typeface="Georgia"/>
                <a:cs typeface="Georgia"/>
              </a:rPr>
              <a:t>1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7525" y="2506662"/>
            <a:ext cx="4533900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Snuggle</a:t>
            </a:r>
            <a:r>
              <a:rPr sz="1650" spc="-5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-5" dirty="0">
                <a:solidFill>
                  <a:srgbClr val="2C2820"/>
                </a:solidFill>
                <a:latin typeface="Georgia"/>
                <a:cs typeface="Georgia"/>
              </a:rPr>
              <a:t>In</a:t>
            </a:r>
            <a:endParaRPr sz="16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Wrap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yourself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in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libri"/>
                <a:cs typeface="Calibri"/>
              </a:rPr>
              <a:t>soft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and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comforting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embrace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libri"/>
                <a:cs typeface="Calibri"/>
              </a:rPr>
              <a:t>of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our</a:t>
            </a: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350" b="1" u="sng" spc="90" dirty="0">
                <a:solidFill>
                  <a:srgbClr val="1B5F38"/>
                </a:solidFill>
                <a:uFill>
                  <a:solidFill>
                    <a:srgbClr val="1B5F38"/>
                  </a:solidFill>
                </a:uFill>
                <a:latin typeface="Calibri"/>
                <a:cs typeface="Calibri"/>
                <a:hlinkClick r:id="rId5"/>
              </a:rPr>
              <a:t>Kuscheldecke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.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4368" y="3981450"/>
            <a:ext cx="972185" cy="390525"/>
            <a:chOff x="664368" y="3981450"/>
            <a:chExt cx="972185" cy="390525"/>
          </a:xfrm>
        </p:grpSpPr>
        <p:sp>
          <p:nvSpPr>
            <p:cNvPr id="14" name="object 14"/>
            <p:cNvSpPr/>
            <p:nvPr/>
          </p:nvSpPr>
          <p:spPr>
            <a:xfrm>
              <a:off x="1035843" y="4171950"/>
              <a:ext cx="600710" cy="19050"/>
            </a:xfrm>
            <a:custGeom>
              <a:avLst/>
              <a:gdLst/>
              <a:ahLst/>
              <a:cxnLst/>
              <a:rect l="l" t="t" r="r" b="b"/>
              <a:pathLst>
                <a:path w="600710" h="19050">
                  <a:moveTo>
                    <a:pt x="593185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9525"/>
                  </a:lnTo>
                  <a:lnTo>
                    <a:pt x="0" y="12153"/>
                  </a:lnTo>
                  <a:lnTo>
                    <a:pt x="927" y="14401"/>
                  </a:lnTo>
                  <a:lnTo>
                    <a:pt x="4648" y="18122"/>
                  </a:lnTo>
                  <a:lnTo>
                    <a:pt x="6896" y="19050"/>
                  </a:lnTo>
                  <a:lnTo>
                    <a:pt x="593185" y="19050"/>
                  </a:lnTo>
                  <a:lnTo>
                    <a:pt x="595420" y="18122"/>
                  </a:lnTo>
                  <a:lnTo>
                    <a:pt x="599141" y="14401"/>
                  </a:lnTo>
                  <a:lnTo>
                    <a:pt x="600081" y="12153"/>
                  </a:lnTo>
                  <a:lnTo>
                    <a:pt x="600081" y="6896"/>
                  </a:lnTo>
                  <a:lnTo>
                    <a:pt x="599141" y="4648"/>
                  </a:lnTo>
                  <a:lnTo>
                    <a:pt x="595420" y="927"/>
                  </a:lnTo>
                  <a:lnTo>
                    <a:pt x="593185" y="0"/>
                  </a:lnTo>
                  <a:close/>
                </a:path>
              </a:pathLst>
            </a:custGeom>
            <a:solidFill>
              <a:srgbClr val="D6D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4368" y="3981450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71936" y="0"/>
                  </a:moveTo>
                  <a:lnTo>
                    <a:pt x="18588" y="0"/>
                  </a:lnTo>
                  <a:lnTo>
                    <a:pt x="15854" y="546"/>
                  </a:lnTo>
                  <a:lnTo>
                    <a:pt x="0" y="18592"/>
                  </a:lnTo>
                  <a:lnTo>
                    <a:pt x="0" y="369087"/>
                  </a:lnTo>
                  <a:lnTo>
                    <a:pt x="0" y="371932"/>
                  </a:lnTo>
                  <a:lnTo>
                    <a:pt x="18588" y="390525"/>
                  </a:lnTo>
                  <a:lnTo>
                    <a:pt x="371936" y="390525"/>
                  </a:lnTo>
                  <a:lnTo>
                    <a:pt x="390525" y="371932"/>
                  </a:lnTo>
                  <a:lnTo>
                    <a:pt x="390525" y="18592"/>
                  </a:lnTo>
                  <a:lnTo>
                    <a:pt x="374670" y="546"/>
                  </a:lnTo>
                  <a:lnTo>
                    <a:pt x="371936" y="0"/>
                  </a:lnTo>
                  <a:close/>
                </a:path>
              </a:pathLst>
            </a:custGeom>
            <a:solidFill>
              <a:srgbClr val="F0E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81297" y="3997325"/>
            <a:ext cx="151765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5" dirty="0">
                <a:solidFill>
                  <a:srgbClr val="2C2820"/>
                </a:solidFill>
                <a:latin typeface="Georgia"/>
                <a:cs typeface="Georgia"/>
              </a:rPr>
              <a:t>2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87525" y="3935412"/>
            <a:ext cx="4664075" cy="11887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10" dirty="0">
                <a:solidFill>
                  <a:srgbClr val="2C2820"/>
                </a:solidFill>
                <a:latin typeface="Georgia"/>
                <a:cs typeface="Georgia"/>
              </a:rPr>
              <a:t>Relax</a:t>
            </a:r>
            <a:r>
              <a:rPr sz="1650" spc="-5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20" dirty="0">
                <a:solidFill>
                  <a:srgbClr val="2C2820"/>
                </a:solidFill>
                <a:latin typeface="Georgia"/>
                <a:cs typeface="Georgia"/>
              </a:rPr>
              <a:t>and</a:t>
            </a:r>
            <a:r>
              <a:rPr sz="1650" spc="-50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10" dirty="0">
                <a:solidFill>
                  <a:srgbClr val="2C2820"/>
                </a:solidFill>
                <a:latin typeface="Georgia"/>
                <a:cs typeface="Georgia"/>
              </a:rPr>
              <a:t>Unwind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615"/>
              </a:spcBef>
            </a:pPr>
            <a:r>
              <a:rPr sz="1350" spc="120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100" dirty="0">
                <a:solidFill>
                  <a:srgbClr val="2C2820"/>
                </a:solidFill>
                <a:latin typeface="Calibri"/>
                <a:cs typeface="Calibri"/>
              </a:rPr>
              <a:t>Kuscheldecke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is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perfect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companion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for 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a </a:t>
            </a:r>
            <a:r>
              <a:rPr sz="1350" spc="114" dirty="0">
                <a:solidFill>
                  <a:srgbClr val="2C2820"/>
                </a:solidFill>
                <a:latin typeface="Calibri"/>
                <a:cs typeface="Calibri"/>
              </a:rPr>
              <a:t>cozy </a:t>
            </a:r>
            <a:r>
              <a:rPr sz="1350" spc="12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night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60" dirty="0">
                <a:solidFill>
                  <a:srgbClr val="2C2820"/>
                </a:solidFill>
                <a:latin typeface="Calibri"/>
                <a:cs typeface="Calibri"/>
              </a:rPr>
              <a:t>in,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whether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65" dirty="0">
                <a:solidFill>
                  <a:srgbClr val="2C2820"/>
                </a:solidFill>
                <a:latin typeface="Calibri"/>
                <a:cs typeface="Calibri"/>
              </a:rPr>
              <a:t>you're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reading,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watching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a </a:t>
            </a:r>
            <a:r>
              <a:rPr sz="1350" spc="65" dirty="0">
                <a:solidFill>
                  <a:srgbClr val="2C2820"/>
                </a:solidFill>
                <a:latin typeface="Calibri"/>
                <a:cs typeface="Calibri"/>
              </a:rPr>
              <a:t>movie,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5" dirty="0">
                <a:solidFill>
                  <a:srgbClr val="2C2820"/>
                </a:solidFill>
                <a:latin typeface="Calibri"/>
                <a:cs typeface="Calibri"/>
              </a:rPr>
              <a:t>or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libri"/>
                <a:cs typeface="Calibri"/>
              </a:rPr>
              <a:t>just </a:t>
            </a:r>
            <a:r>
              <a:rPr sz="1350" spc="-29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relaxing.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64368" y="5695950"/>
            <a:ext cx="972185" cy="381000"/>
            <a:chOff x="664368" y="5695950"/>
            <a:chExt cx="972185" cy="381000"/>
          </a:xfrm>
        </p:grpSpPr>
        <p:sp>
          <p:nvSpPr>
            <p:cNvPr id="19" name="object 19"/>
            <p:cNvSpPr/>
            <p:nvPr/>
          </p:nvSpPr>
          <p:spPr>
            <a:xfrm>
              <a:off x="1035843" y="5876925"/>
              <a:ext cx="600710" cy="19050"/>
            </a:xfrm>
            <a:custGeom>
              <a:avLst/>
              <a:gdLst/>
              <a:ahLst/>
              <a:cxnLst/>
              <a:rect l="l" t="t" r="r" b="b"/>
              <a:pathLst>
                <a:path w="600710" h="19050">
                  <a:moveTo>
                    <a:pt x="593185" y="0"/>
                  </a:moveTo>
                  <a:lnTo>
                    <a:pt x="6896" y="0"/>
                  </a:lnTo>
                  <a:lnTo>
                    <a:pt x="4648" y="927"/>
                  </a:lnTo>
                  <a:lnTo>
                    <a:pt x="927" y="4648"/>
                  </a:lnTo>
                  <a:lnTo>
                    <a:pt x="0" y="6896"/>
                  </a:lnTo>
                  <a:lnTo>
                    <a:pt x="0" y="9525"/>
                  </a:lnTo>
                  <a:lnTo>
                    <a:pt x="0" y="12153"/>
                  </a:lnTo>
                  <a:lnTo>
                    <a:pt x="927" y="14401"/>
                  </a:lnTo>
                  <a:lnTo>
                    <a:pt x="4648" y="18122"/>
                  </a:lnTo>
                  <a:lnTo>
                    <a:pt x="6896" y="19050"/>
                  </a:lnTo>
                  <a:lnTo>
                    <a:pt x="593185" y="19050"/>
                  </a:lnTo>
                  <a:lnTo>
                    <a:pt x="595420" y="18122"/>
                  </a:lnTo>
                  <a:lnTo>
                    <a:pt x="599141" y="14401"/>
                  </a:lnTo>
                  <a:lnTo>
                    <a:pt x="600081" y="12153"/>
                  </a:lnTo>
                  <a:lnTo>
                    <a:pt x="600081" y="6896"/>
                  </a:lnTo>
                  <a:lnTo>
                    <a:pt x="599141" y="4648"/>
                  </a:lnTo>
                  <a:lnTo>
                    <a:pt x="595420" y="927"/>
                  </a:lnTo>
                  <a:lnTo>
                    <a:pt x="593185" y="0"/>
                  </a:lnTo>
                  <a:close/>
                </a:path>
              </a:pathLst>
            </a:custGeom>
            <a:solidFill>
              <a:srgbClr val="D6D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4368" y="5695950"/>
              <a:ext cx="390525" cy="381000"/>
            </a:xfrm>
            <a:custGeom>
              <a:avLst/>
              <a:gdLst/>
              <a:ahLst/>
              <a:cxnLst/>
              <a:rect l="l" t="t" r="r" b="b"/>
              <a:pathLst>
                <a:path w="390525" h="381000">
                  <a:moveTo>
                    <a:pt x="371936" y="0"/>
                  </a:moveTo>
                  <a:lnTo>
                    <a:pt x="18588" y="0"/>
                  </a:lnTo>
                  <a:lnTo>
                    <a:pt x="15854" y="546"/>
                  </a:lnTo>
                  <a:lnTo>
                    <a:pt x="0" y="18592"/>
                  </a:lnTo>
                  <a:lnTo>
                    <a:pt x="0" y="359568"/>
                  </a:lnTo>
                  <a:lnTo>
                    <a:pt x="0" y="362411"/>
                  </a:lnTo>
                  <a:lnTo>
                    <a:pt x="18588" y="381000"/>
                  </a:lnTo>
                  <a:lnTo>
                    <a:pt x="371936" y="381000"/>
                  </a:lnTo>
                  <a:lnTo>
                    <a:pt x="390525" y="362411"/>
                  </a:lnTo>
                  <a:lnTo>
                    <a:pt x="390525" y="18592"/>
                  </a:lnTo>
                  <a:lnTo>
                    <a:pt x="374670" y="546"/>
                  </a:lnTo>
                  <a:lnTo>
                    <a:pt x="371936" y="0"/>
                  </a:lnTo>
                  <a:close/>
                </a:path>
              </a:pathLst>
            </a:custGeom>
            <a:solidFill>
              <a:srgbClr val="F0E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81893" y="5711825"/>
            <a:ext cx="15113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20" dirty="0">
                <a:solidFill>
                  <a:srgbClr val="2C2820"/>
                </a:solidFill>
                <a:latin typeface="Georgia"/>
                <a:cs typeface="Georgia"/>
              </a:rPr>
              <a:t>3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87525" y="5649912"/>
            <a:ext cx="4509135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Luxurious</a:t>
            </a:r>
            <a:r>
              <a:rPr sz="1650" spc="-45" dirty="0">
                <a:solidFill>
                  <a:srgbClr val="2C2820"/>
                </a:solidFill>
                <a:latin typeface="Georgia"/>
                <a:cs typeface="Georgia"/>
              </a:rPr>
              <a:t> </a:t>
            </a:r>
            <a:r>
              <a:rPr sz="1650" spc="30" dirty="0">
                <a:solidFill>
                  <a:srgbClr val="2C2820"/>
                </a:solidFill>
                <a:latin typeface="Georgia"/>
                <a:cs typeface="Georgia"/>
              </a:rPr>
              <a:t>Comfort</a:t>
            </a:r>
            <a:endParaRPr sz="1650">
              <a:latin typeface="Georgia"/>
              <a:cs typeface="Georgia"/>
            </a:endParaRPr>
          </a:p>
          <a:p>
            <a:pPr marL="12700" marR="5080">
              <a:lnSpc>
                <a:spcPct val="134300"/>
              </a:lnSpc>
              <a:spcBef>
                <a:spcPts val="540"/>
              </a:spcBef>
            </a:pPr>
            <a:r>
              <a:rPr sz="1350" spc="105" dirty="0">
                <a:solidFill>
                  <a:srgbClr val="2C2820"/>
                </a:solidFill>
                <a:latin typeface="Calibri"/>
                <a:cs typeface="Calibri"/>
              </a:rPr>
              <a:t>Sink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into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plush,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luxurious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0" dirty="0">
                <a:solidFill>
                  <a:srgbClr val="2C2820"/>
                </a:solidFill>
                <a:latin typeface="Calibri"/>
                <a:cs typeface="Calibri"/>
              </a:rPr>
              <a:t>fabric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55" dirty="0">
                <a:solidFill>
                  <a:srgbClr val="2C2820"/>
                </a:solidFill>
                <a:latin typeface="Calibri"/>
                <a:cs typeface="Calibri"/>
              </a:rPr>
              <a:t>of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the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100" dirty="0">
                <a:solidFill>
                  <a:srgbClr val="2C2820"/>
                </a:solidFill>
                <a:latin typeface="Calibri"/>
                <a:cs typeface="Calibri"/>
              </a:rPr>
              <a:t>Kuscheldecke </a:t>
            </a:r>
            <a:r>
              <a:rPr sz="1350" spc="-29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and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experience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0" dirty="0">
                <a:solidFill>
                  <a:srgbClr val="2C2820"/>
                </a:solidFill>
                <a:latin typeface="Calibri"/>
                <a:cs typeface="Calibri"/>
              </a:rPr>
              <a:t>unparalleled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90" dirty="0">
                <a:solidFill>
                  <a:srgbClr val="2C2820"/>
                </a:solidFill>
                <a:latin typeface="Calibri"/>
                <a:cs typeface="Calibri"/>
              </a:rPr>
              <a:t>comfort</a:t>
            </a:r>
            <a:r>
              <a:rPr sz="1350" spc="50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85" dirty="0">
                <a:solidFill>
                  <a:srgbClr val="2C2820"/>
                </a:solidFill>
                <a:latin typeface="Calibri"/>
                <a:cs typeface="Calibri"/>
              </a:rPr>
              <a:t>and</a:t>
            </a:r>
            <a:r>
              <a:rPr sz="1350" spc="45" dirty="0">
                <a:solidFill>
                  <a:srgbClr val="2C2820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2C2820"/>
                </a:solidFill>
                <a:latin typeface="Calibri"/>
                <a:cs typeface="Calibri"/>
              </a:rPr>
              <a:t>warmth.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667</Words>
  <Application>Microsoft Office PowerPoint</Application>
  <PresentationFormat>Custom</PresentationFormat>
  <Paragraphs>87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Our Cashmere  Products</vt:lpstr>
      <vt:lpstr>The Himalayan Region of  Nepal</vt:lpstr>
      <vt:lpstr>The Cashmere Goats</vt:lpstr>
      <vt:lpstr>The Precious Cashmere Fiber</vt:lpstr>
      <vt:lpstr>Kaschmirdecke</vt:lpstr>
      <vt:lpstr>Kaschmirschal</vt:lpstr>
      <vt:lpstr>Kaschmirmütze</vt:lpstr>
      <vt:lpstr>Wolldecke</vt:lpstr>
      <vt:lpstr>Kuscheldecke</vt:lpstr>
      <vt:lpstr>Sofadecke</vt:lpstr>
      <vt:lpstr>Mehr über uns:-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Cashmere  Products</dc:title>
  <dc:creator>Punit Verma</dc:creator>
  <cp:lastModifiedBy>Seo 1</cp:lastModifiedBy>
  <cp:revision>1</cp:revision>
  <dcterms:created xsi:type="dcterms:W3CDTF">2024-09-11T06:09:43Z</dcterms:created>
  <dcterms:modified xsi:type="dcterms:W3CDTF">2024-09-11T06:15:10Z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2024-09-11T00:00:00Z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2024-09-11T00:00:00Z</vt:filetime>
  </property>
</Properties>
</file>