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1430000" cy="9080500"/>
  <p:notesSz cx="11430000" cy="9080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560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7250" y="1998027"/>
            <a:ext cx="9715500" cy="1353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75B8F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14500" y="3609340"/>
            <a:ext cx="8001000" cy="1611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75B8F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75B8F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75B8F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75B8F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150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8645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75B8F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7375" y="1254125"/>
            <a:ext cx="10093325" cy="26584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75B8F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73625" y="1254125"/>
            <a:ext cx="5732145" cy="1644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75B8F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86200" y="5994082"/>
            <a:ext cx="36576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15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296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atcoindustry.com/product/eco-plastic-fencing-in-saudi-arabia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coindustry.com/product-category/peb-structure-manufacturer-in-saudi-arabia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atcoindustry.com/product-category/steel-pipes-and-tube-in-saudi-arabia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matcoindustry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tcoindustr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80745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1F26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3"/>
            <a:ext cx="4286250" cy="643864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05650" y="885824"/>
            <a:ext cx="1504949" cy="5714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3232" rIns="0" bIns="0" rtlCol="0">
            <a:spAutoFit/>
          </a:bodyPr>
          <a:lstStyle/>
          <a:p>
            <a:pPr marL="4298950" marR="5080">
              <a:lnSpc>
                <a:spcPts val="5780"/>
              </a:lnSpc>
              <a:spcBef>
                <a:spcPts val="130"/>
              </a:spcBef>
            </a:pPr>
            <a:r>
              <a:rPr sz="4650" spc="505" dirty="0">
                <a:latin typeface="Calibri"/>
                <a:cs typeface="Calibri"/>
              </a:rPr>
              <a:t>The</a:t>
            </a:r>
            <a:r>
              <a:rPr sz="4650" spc="105" dirty="0">
                <a:latin typeface="Calibri"/>
                <a:cs typeface="Calibri"/>
              </a:rPr>
              <a:t> </a:t>
            </a:r>
            <a:r>
              <a:rPr sz="4650" spc="400" dirty="0">
                <a:latin typeface="Calibri"/>
                <a:cs typeface="Calibri"/>
              </a:rPr>
              <a:t>Rise</a:t>
            </a:r>
            <a:r>
              <a:rPr sz="4650" spc="110" dirty="0">
                <a:latin typeface="Calibri"/>
                <a:cs typeface="Calibri"/>
              </a:rPr>
              <a:t> </a:t>
            </a:r>
            <a:r>
              <a:rPr sz="4650" spc="125" dirty="0">
                <a:latin typeface="Calibri"/>
                <a:cs typeface="Calibri"/>
              </a:rPr>
              <a:t>of </a:t>
            </a:r>
            <a:r>
              <a:rPr sz="4650" spc="345" dirty="0">
                <a:latin typeface="Calibri"/>
                <a:cs typeface="Calibri"/>
              </a:rPr>
              <a:t>Sustainable</a:t>
            </a:r>
            <a:r>
              <a:rPr sz="4650" spc="125" dirty="0">
                <a:latin typeface="Calibri"/>
                <a:cs typeface="Calibri"/>
              </a:rPr>
              <a:t> </a:t>
            </a:r>
            <a:r>
              <a:rPr sz="4650" spc="415" dirty="0">
                <a:latin typeface="Calibri"/>
                <a:cs typeface="Calibri"/>
              </a:rPr>
              <a:t>Building</a:t>
            </a:r>
            <a:endParaRPr sz="4650">
              <a:latin typeface="Calibri"/>
              <a:cs typeface="Calibri"/>
            </a:endParaRPr>
          </a:p>
          <a:p>
            <a:pPr marL="4298950">
              <a:lnSpc>
                <a:spcPct val="100000"/>
              </a:lnSpc>
              <a:spcBef>
                <a:spcPts val="40"/>
              </a:spcBef>
            </a:pPr>
            <a:r>
              <a:rPr sz="4650" spc="315" dirty="0">
                <a:latin typeface="Calibri"/>
                <a:cs typeface="Calibri"/>
              </a:rPr>
              <a:t>Materials</a:t>
            </a:r>
            <a:endParaRPr sz="465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559482" y="4933950"/>
            <a:ext cx="38735" cy="9525"/>
          </a:xfrm>
          <a:custGeom>
            <a:avLst/>
            <a:gdLst/>
            <a:ahLst/>
            <a:cxnLst/>
            <a:rect l="l" t="t" r="r" b="b"/>
            <a:pathLst>
              <a:path w="38734" h="9525">
                <a:moveTo>
                  <a:pt x="38176" y="0"/>
                </a:moveTo>
                <a:lnTo>
                  <a:pt x="0" y="0"/>
                </a:lnTo>
                <a:lnTo>
                  <a:pt x="0" y="9524"/>
                </a:lnTo>
                <a:lnTo>
                  <a:pt x="38176" y="9524"/>
                </a:lnTo>
                <a:lnTo>
                  <a:pt x="38176" y="0"/>
                </a:lnTo>
                <a:close/>
              </a:path>
            </a:pathLst>
          </a:custGeom>
          <a:solidFill>
            <a:srgbClr val="65A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873625" y="4117340"/>
            <a:ext cx="5831840" cy="1406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0"/>
              </a:spcBef>
            </a:pP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Sustainable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building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materials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offer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compelling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alternative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to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traditional construction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methods,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prioritizing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environmental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responsibility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without compromising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durability.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From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b="1" u="sng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PVC</a:t>
            </a:r>
            <a:r>
              <a:rPr sz="1350" b="1" u="sng" spc="-20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 </a:t>
            </a:r>
            <a:r>
              <a:rPr sz="1350" b="1" u="sng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Eco</a:t>
            </a:r>
            <a:r>
              <a:rPr sz="1350" b="1" u="sng" spc="-20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 </a:t>
            </a:r>
            <a:r>
              <a:rPr sz="1350" b="1" u="sng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Fencin</a:t>
            </a:r>
            <a:r>
              <a:rPr sz="1350" b="1" dirty="0">
                <a:solidFill>
                  <a:srgbClr val="65A7EE"/>
                </a:solidFill>
                <a:latin typeface="Roboto"/>
                <a:cs typeface="Roboto"/>
                <a:hlinkClick r:id="rId4"/>
              </a:rPr>
              <a:t>g</a:t>
            </a:r>
            <a:r>
              <a:rPr sz="1350" b="1" spc="-20" dirty="0">
                <a:solidFill>
                  <a:srgbClr val="65A7EE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to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steel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structures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in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Saudi Arabia,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the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industry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is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embracing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innovations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that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balance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sustainability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with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performance.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9080500"/>
          </a:xfrm>
          <a:custGeom>
            <a:avLst/>
            <a:gdLst/>
            <a:ahLst/>
            <a:cxnLst/>
            <a:rect l="l" t="t" r="r" b="b"/>
            <a:pathLst>
              <a:path w="11430000" h="7391400">
                <a:moveTo>
                  <a:pt x="11430000" y="0"/>
                </a:moveTo>
                <a:lnTo>
                  <a:pt x="0" y="0"/>
                </a:lnTo>
                <a:lnTo>
                  <a:pt x="0" y="7391400"/>
                </a:lnTo>
                <a:lnTo>
                  <a:pt x="11430000" y="73914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1F26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2525" y="476250"/>
            <a:ext cx="1504949" cy="5714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spc="250" dirty="0"/>
              <a:t>PVC</a:t>
            </a:r>
            <a:r>
              <a:rPr spc="105" dirty="0"/>
              <a:t> </a:t>
            </a:r>
            <a:r>
              <a:rPr spc="185" dirty="0"/>
              <a:t>Eco</a:t>
            </a:r>
            <a:r>
              <a:rPr spc="120" dirty="0"/>
              <a:t> </a:t>
            </a:r>
            <a:r>
              <a:rPr spc="160" dirty="0"/>
              <a:t>Fencing:</a:t>
            </a:r>
            <a:r>
              <a:rPr spc="120" dirty="0"/>
              <a:t> </a:t>
            </a:r>
            <a:r>
              <a:rPr spc="375" dirty="0"/>
              <a:t>An</a:t>
            </a:r>
            <a:r>
              <a:rPr spc="120" dirty="0"/>
              <a:t> </a:t>
            </a:r>
            <a:r>
              <a:rPr spc="195" dirty="0"/>
              <a:t>Eco-</a:t>
            </a:r>
            <a:r>
              <a:rPr spc="155" dirty="0"/>
              <a:t>Friendly</a:t>
            </a:r>
            <a:r>
              <a:rPr spc="120" dirty="0"/>
              <a:t> </a:t>
            </a:r>
            <a:r>
              <a:rPr spc="155" dirty="0"/>
              <a:t>Boundary </a:t>
            </a:r>
            <a:r>
              <a:rPr spc="145" dirty="0"/>
              <a:t>Solution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57700" y="2628900"/>
            <a:ext cx="2514599" cy="200977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00075" y="4829175"/>
            <a:ext cx="3295650" cy="2085975"/>
          </a:xfrm>
          <a:custGeom>
            <a:avLst/>
            <a:gdLst/>
            <a:ahLst/>
            <a:cxnLst/>
            <a:rect l="l" t="t" r="r" b="b"/>
            <a:pathLst>
              <a:path w="3295650" h="2085975">
                <a:moveTo>
                  <a:pt x="3277057" y="0"/>
                </a:moveTo>
                <a:lnTo>
                  <a:pt x="18588" y="0"/>
                </a:lnTo>
                <a:lnTo>
                  <a:pt x="15854" y="546"/>
                </a:lnTo>
                <a:lnTo>
                  <a:pt x="0" y="18592"/>
                </a:lnTo>
                <a:lnTo>
                  <a:pt x="0" y="2064543"/>
                </a:lnTo>
                <a:lnTo>
                  <a:pt x="0" y="2067386"/>
                </a:lnTo>
                <a:lnTo>
                  <a:pt x="18588" y="2085975"/>
                </a:lnTo>
                <a:lnTo>
                  <a:pt x="3277057" y="2085975"/>
                </a:lnTo>
                <a:lnTo>
                  <a:pt x="3295650" y="2067386"/>
                </a:lnTo>
                <a:lnTo>
                  <a:pt x="3295650" y="18592"/>
                </a:lnTo>
                <a:lnTo>
                  <a:pt x="3279800" y="546"/>
                </a:lnTo>
                <a:lnTo>
                  <a:pt x="3277057" y="0"/>
                </a:lnTo>
                <a:close/>
              </a:path>
            </a:pathLst>
          </a:custGeom>
          <a:solidFill>
            <a:srgbClr val="3F45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58825" y="4992687"/>
            <a:ext cx="2879090" cy="17221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00" dirty="0">
                <a:solidFill>
                  <a:srgbClr val="D6E5EF"/>
                </a:solidFill>
                <a:latin typeface="Cambria"/>
                <a:cs typeface="Cambria"/>
              </a:rPr>
              <a:t>Environmentally</a:t>
            </a:r>
            <a:r>
              <a:rPr sz="1650" spc="95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85" dirty="0">
                <a:solidFill>
                  <a:srgbClr val="D6E5EF"/>
                </a:solidFill>
                <a:latin typeface="Cambria"/>
                <a:cs typeface="Cambria"/>
              </a:rPr>
              <a:t>Friendly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PVC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Eco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Fencing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is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sustainable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and 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eco-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conscious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choice,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minimizing environmental</a:t>
            </a:r>
            <a:r>
              <a:rPr sz="1350" spc="-6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impact</a:t>
            </a:r>
            <a:r>
              <a:rPr sz="1350" spc="-5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by</a:t>
            </a:r>
            <a:r>
              <a:rPr sz="1350" spc="-5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utilizing recycled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materials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reducing greenhouse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gas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emissions.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67175" y="4829175"/>
            <a:ext cx="3295650" cy="2085975"/>
          </a:xfrm>
          <a:custGeom>
            <a:avLst/>
            <a:gdLst/>
            <a:ahLst/>
            <a:cxnLst/>
            <a:rect l="l" t="t" r="r" b="b"/>
            <a:pathLst>
              <a:path w="3295650" h="2085975">
                <a:moveTo>
                  <a:pt x="3277057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2064543"/>
                </a:lnTo>
                <a:lnTo>
                  <a:pt x="0" y="2067386"/>
                </a:lnTo>
                <a:lnTo>
                  <a:pt x="18592" y="2085975"/>
                </a:lnTo>
                <a:lnTo>
                  <a:pt x="3277057" y="2085975"/>
                </a:lnTo>
                <a:lnTo>
                  <a:pt x="3295650" y="2067386"/>
                </a:lnTo>
                <a:lnTo>
                  <a:pt x="3295650" y="18592"/>
                </a:lnTo>
                <a:lnTo>
                  <a:pt x="3279800" y="546"/>
                </a:lnTo>
                <a:lnTo>
                  <a:pt x="3277057" y="0"/>
                </a:lnTo>
                <a:close/>
              </a:path>
            </a:pathLst>
          </a:custGeom>
          <a:solidFill>
            <a:srgbClr val="3F45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25925" y="4992687"/>
            <a:ext cx="2886075" cy="144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65" dirty="0">
                <a:solidFill>
                  <a:srgbClr val="D6E5EF"/>
                </a:solidFill>
                <a:latin typeface="Cambria"/>
                <a:cs typeface="Cambria"/>
              </a:rPr>
              <a:t>Durability </a:t>
            </a:r>
            <a:r>
              <a:rPr sz="1650" spc="125" dirty="0">
                <a:solidFill>
                  <a:srgbClr val="D6E5EF"/>
                </a:solidFill>
                <a:latin typeface="Cambria"/>
                <a:cs typeface="Cambria"/>
              </a:rPr>
              <a:t>and</a:t>
            </a:r>
            <a:r>
              <a:rPr sz="1650" spc="70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85" dirty="0">
                <a:solidFill>
                  <a:srgbClr val="D6E5EF"/>
                </a:solidFill>
                <a:latin typeface="Cambria"/>
                <a:cs typeface="Cambria"/>
              </a:rPr>
              <a:t>Longevity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PVC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Eco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Fencing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is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resistant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to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weather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elements,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insects,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decay, ensuring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long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lifespan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reducing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the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need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for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frequent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replacements.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534275" y="4829175"/>
            <a:ext cx="3295650" cy="2085975"/>
          </a:xfrm>
          <a:custGeom>
            <a:avLst/>
            <a:gdLst/>
            <a:ahLst/>
            <a:cxnLst/>
            <a:rect l="l" t="t" r="r" b="b"/>
            <a:pathLst>
              <a:path w="3295650" h="2085975">
                <a:moveTo>
                  <a:pt x="3277057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2064543"/>
                </a:lnTo>
                <a:lnTo>
                  <a:pt x="0" y="2067386"/>
                </a:lnTo>
                <a:lnTo>
                  <a:pt x="18592" y="2085975"/>
                </a:lnTo>
                <a:lnTo>
                  <a:pt x="3277057" y="2085975"/>
                </a:lnTo>
                <a:lnTo>
                  <a:pt x="3295650" y="2067386"/>
                </a:lnTo>
                <a:lnTo>
                  <a:pt x="3295650" y="18592"/>
                </a:lnTo>
                <a:lnTo>
                  <a:pt x="3279800" y="546"/>
                </a:lnTo>
                <a:lnTo>
                  <a:pt x="3277057" y="0"/>
                </a:lnTo>
                <a:close/>
              </a:path>
            </a:pathLst>
          </a:custGeom>
          <a:solidFill>
            <a:srgbClr val="3F45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693025" y="4992687"/>
            <a:ext cx="2752725" cy="17221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00" dirty="0">
                <a:solidFill>
                  <a:srgbClr val="D6E5EF"/>
                </a:solidFill>
                <a:latin typeface="Cambria"/>
                <a:cs typeface="Cambria"/>
              </a:rPr>
              <a:t>Aesthetic</a:t>
            </a:r>
            <a:r>
              <a:rPr sz="1650" spc="70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65" dirty="0">
                <a:solidFill>
                  <a:srgbClr val="D6E5EF"/>
                </a:solidFill>
                <a:latin typeface="Cambria"/>
                <a:cs typeface="Cambria"/>
              </a:rPr>
              <a:t>Versatility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PVC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Eco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Fencing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comes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in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various styles,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colors,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textures,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allowing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homeowners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to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create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aesthetically pleasing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functional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boundaries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that</a:t>
            </a:r>
            <a:r>
              <a:rPr sz="1350" spc="-7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complement</a:t>
            </a:r>
            <a:r>
              <a:rPr sz="1350" spc="-7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their</a:t>
            </a:r>
            <a:r>
              <a:rPr sz="1350" spc="-7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landscapes.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934085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1F26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2525" y="800099"/>
            <a:ext cx="1504949" cy="5714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7375" y="1616075"/>
            <a:ext cx="9792335" cy="10731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spc="140" dirty="0"/>
              <a:t>Steel</a:t>
            </a:r>
            <a:r>
              <a:rPr spc="120" dirty="0"/>
              <a:t> </a:t>
            </a:r>
            <a:r>
              <a:rPr spc="165" dirty="0"/>
              <a:t>Construction</a:t>
            </a:r>
            <a:r>
              <a:rPr spc="120" dirty="0"/>
              <a:t> </a:t>
            </a:r>
            <a:r>
              <a:rPr spc="235" dirty="0"/>
              <a:t>in</a:t>
            </a:r>
            <a:r>
              <a:rPr spc="125" dirty="0"/>
              <a:t> </a:t>
            </a:r>
            <a:r>
              <a:rPr spc="200" dirty="0"/>
              <a:t>Saudi</a:t>
            </a:r>
            <a:r>
              <a:rPr spc="120" dirty="0"/>
              <a:t> </a:t>
            </a:r>
            <a:r>
              <a:rPr spc="114" dirty="0"/>
              <a:t>Arabia:</a:t>
            </a:r>
            <a:r>
              <a:rPr spc="125" dirty="0"/>
              <a:t> </a:t>
            </a:r>
            <a:r>
              <a:rPr spc="165" dirty="0"/>
              <a:t>Strength</a:t>
            </a:r>
            <a:r>
              <a:rPr spc="120" dirty="0"/>
              <a:t> </a:t>
            </a:r>
            <a:r>
              <a:rPr spc="195" dirty="0"/>
              <a:t>and </a:t>
            </a:r>
            <a:r>
              <a:rPr spc="130" dirty="0"/>
              <a:t>Reliability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7375" y="3125787"/>
            <a:ext cx="3101975" cy="20554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25" dirty="0">
                <a:solidFill>
                  <a:srgbClr val="75B8FF"/>
                </a:solidFill>
                <a:latin typeface="Cambria"/>
                <a:cs typeface="Cambria"/>
              </a:rPr>
              <a:t>High</a:t>
            </a:r>
            <a:r>
              <a:rPr sz="1650" spc="65" dirty="0">
                <a:solidFill>
                  <a:srgbClr val="75B8FF"/>
                </a:solidFill>
                <a:latin typeface="Cambria"/>
                <a:cs typeface="Cambria"/>
              </a:rPr>
              <a:t> </a:t>
            </a:r>
            <a:r>
              <a:rPr sz="1650" spc="95" dirty="0">
                <a:solidFill>
                  <a:srgbClr val="75B8FF"/>
                </a:solidFill>
                <a:latin typeface="Cambria"/>
                <a:cs typeface="Cambria"/>
              </a:rPr>
              <a:t>Strength</a:t>
            </a:r>
            <a:r>
              <a:rPr sz="1650" spc="65" dirty="0">
                <a:solidFill>
                  <a:srgbClr val="75B8FF"/>
                </a:solidFill>
                <a:latin typeface="Cambria"/>
                <a:cs typeface="Cambria"/>
              </a:rPr>
              <a:t> </a:t>
            </a:r>
            <a:r>
              <a:rPr sz="1650" spc="125" dirty="0">
                <a:solidFill>
                  <a:srgbClr val="75B8FF"/>
                </a:solidFill>
                <a:latin typeface="Cambria"/>
                <a:cs typeface="Cambria"/>
              </a:rPr>
              <a:t>and</a:t>
            </a:r>
            <a:r>
              <a:rPr sz="1650" spc="70" dirty="0">
                <a:solidFill>
                  <a:srgbClr val="75B8FF"/>
                </a:solidFill>
                <a:latin typeface="Cambria"/>
                <a:cs typeface="Cambria"/>
              </a:rPr>
              <a:t> </a:t>
            </a:r>
            <a:r>
              <a:rPr sz="1650" spc="55" dirty="0">
                <a:solidFill>
                  <a:srgbClr val="75B8FF"/>
                </a:solidFill>
                <a:latin typeface="Cambria"/>
                <a:cs typeface="Cambria"/>
              </a:rPr>
              <a:t>Durability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3300"/>
              </a:lnSpc>
              <a:spcBef>
                <a:spcPts val="1005"/>
              </a:spcBef>
            </a:pP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Steel's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inherent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strength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durability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make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it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ideal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for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Saudi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Arabia's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ambitious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infrastructure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projects, ensuring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structures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can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withstand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extreme</a:t>
            </a:r>
            <a:r>
              <a:rPr sz="1350" spc="-6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weather</a:t>
            </a:r>
            <a:r>
              <a:rPr sz="1350" spc="-6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conditions</a:t>
            </a:r>
            <a:r>
              <a:rPr sz="1350" spc="-6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6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seismic activity.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45851" y="3125787"/>
            <a:ext cx="2979420" cy="20459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723265">
              <a:lnSpc>
                <a:spcPct val="106100"/>
              </a:lnSpc>
              <a:spcBef>
                <a:spcPts val="15"/>
              </a:spcBef>
            </a:pPr>
            <a:r>
              <a:rPr sz="1650" spc="75" dirty="0">
                <a:solidFill>
                  <a:srgbClr val="75B8FF"/>
                </a:solidFill>
                <a:latin typeface="Cambria"/>
                <a:cs typeface="Cambria"/>
              </a:rPr>
              <a:t>Versatility</a:t>
            </a:r>
            <a:r>
              <a:rPr sz="1650" spc="70" dirty="0">
                <a:solidFill>
                  <a:srgbClr val="75B8FF"/>
                </a:solidFill>
                <a:latin typeface="Cambria"/>
                <a:cs typeface="Cambria"/>
              </a:rPr>
              <a:t> </a:t>
            </a:r>
            <a:r>
              <a:rPr sz="1650" spc="125" dirty="0">
                <a:solidFill>
                  <a:srgbClr val="75B8FF"/>
                </a:solidFill>
                <a:latin typeface="Cambria"/>
                <a:cs typeface="Cambria"/>
              </a:rPr>
              <a:t>and</a:t>
            </a:r>
            <a:r>
              <a:rPr sz="1650" spc="75" dirty="0">
                <a:solidFill>
                  <a:srgbClr val="75B8FF"/>
                </a:solidFill>
                <a:latin typeface="Cambria"/>
                <a:cs typeface="Cambria"/>
              </a:rPr>
              <a:t> </a:t>
            </a:r>
            <a:r>
              <a:rPr sz="1650" spc="90" dirty="0">
                <a:solidFill>
                  <a:srgbClr val="75B8FF"/>
                </a:solidFill>
                <a:latin typeface="Cambria"/>
                <a:cs typeface="Cambria"/>
              </a:rPr>
              <a:t>Design </a:t>
            </a:r>
            <a:r>
              <a:rPr sz="1650" spc="70" dirty="0">
                <a:solidFill>
                  <a:srgbClr val="75B8FF"/>
                </a:solidFill>
                <a:latin typeface="Cambria"/>
                <a:cs typeface="Cambria"/>
              </a:rPr>
              <a:t>Flexibility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3100"/>
              </a:lnSpc>
              <a:spcBef>
                <a:spcPts val="1010"/>
              </a:spcBef>
            </a:pP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Steel's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versatility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allows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for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intricate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designs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complex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structures, enabling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architects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engineers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to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create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iconic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landmarks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functional buildings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that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meet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specific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needs.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04340" y="3125787"/>
            <a:ext cx="3042285" cy="232219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707390">
              <a:lnSpc>
                <a:spcPct val="106100"/>
              </a:lnSpc>
              <a:spcBef>
                <a:spcPts val="15"/>
              </a:spcBef>
            </a:pPr>
            <a:r>
              <a:rPr sz="1650" spc="85" dirty="0">
                <a:solidFill>
                  <a:srgbClr val="75B8FF"/>
                </a:solidFill>
                <a:latin typeface="Cambria"/>
                <a:cs typeface="Cambria"/>
              </a:rPr>
              <a:t>Cost-</a:t>
            </a:r>
            <a:r>
              <a:rPr sz="1650" spc="100" dirty="0">
                <a:solidFill>
                  <a:srgbClr val="75B8FF"/>
                </a:solidFill>
                <a:latin typeface="Cambria"/>
                <a:cs typeface="Cambria"/>
              </a:rPr>
              <a:t>Effectiveness</a:t>
            </a:r>
            <a:r>
              <a:rPr sz="1650" spc="95" dirty="0">
                <a:solidFill>
                  <a:srgbClr val="75B8FF"/>
                </a:solidFill>
                <a:latin typeface="Cambria"/>
                <a:cs typeface="Cambria"/>
              </a:rPr>
              <a:t> </a:t>
            </a:r>
            <a:r>
              <a:rPr sz="1650" spc="100" dirty="0">
                <a:solidFill>
                  <a:srgbClr val="75B8FF"/>
                </a:solidFill>
                <a:latin typeface="Cambria"/>
                <a:cs typeface="Cambria"/>
              </a:rPr>
              <a:t>and Efficiency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3300"/>
              </a:lnSpc>
              <a:spcBef>
                <a:spcPts val="1005"/>
              </a:spcBef>
            </a:pPr>
            <a:r>
              <a:rPr sz="1350" b="1" u="sng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3"/>
              </a:rPr>
              <a:t>Steel</a:t>
            </a:r>
            <a:r>
              <a:rPr sz="1350" b="1" u="sng" spc="-35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3"/>
              </a:rPr>
              <a:t> </a:t>
            </a:r>
            <a:r>
              <a:rPr sz="1350" b="1" u="sng" spc="-10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3"/>
              </a:rPr>
              <a:t>construction</a:t>
            </a:r>
            <a:r>
              <a:rPr sz="1350" b="1" u="sng" spc="-30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3"/>
              </a:rPr>
              <a:t> </a:t>
            </a:r>
            <a:r>
              <a:rPr sz="1350" b="1" u="sng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3"/>
              </a:rPr>
              <a:t>in</a:t>
            </a:r>
            <a:r>
              <a:rPr sz="1350" b="1" u="sng" spc="-35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3"/>
              </a:rPr>
              <a:t> </a:t>
            </a:r>
            <a:r>
              <a:rPr sz="1350" b="1" u="sng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3"/>
              </a:rPr>
              <a:t>saudi</a:t>
            </a:r>
            <a:r>
              <a:rPr sz="1350" b="1" u="sng" spc="-30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3"/>
              </a:rPr>
              <a:t> </a:t>
            </a:r>
            <a:r>
              <a:rPr sz="1350" b="1" u="sng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3"/>
              </a:rPr>
              <a:t>arabia</a:t>
            </a:r>
            <a:r>
              <a:rPr sz="1350" b="1" u="sng" spc="-30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often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leads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to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faster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construction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times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and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reduced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labor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costs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due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to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its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prefabrication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capabilities,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making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it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a 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cost-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effective</a:t>
            </a:r>
            <a:r>
              <a:rPr sz="1350" spc="-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choice</a:t>
            </a:r>
            <a:r>
              <a:rPr sz="1350" spc="-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for</a:t>
            </a:r>
            <a:r>
              <a:rPr sz="1350" spc="-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large-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scale projects.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"/>
            <a:ext cx="11430000" cy="9080501"/>
          </a:xfrm>
          <a:custGeom>
            <a:avLst/>
            <a:gdLst/>
            <a:ahLst/>
            <a:cxnLst/>
            <a:rect l="l" t="t" r="r" b="b"/>
            <a:pathLst>
              <a:path w="11430000" h="7400925">
                <a:moveTo>
                  <a:pt x="11430000" y="0"/>
                </a:moveTo>
                <a:lnTo>
                  <a:pt x="0" y="0"/>
                </a:lnTo>
                <a:lnTo>
                  <a:pt x="0" y="7400925"/>
                </a:lnTo>
                <a:lnTo>
                  <a:pt x="11430000" y="7400925"/>
                </a:lnTo>
                <a:lnTo>
                  <a:pt x="11430000" y="0"/>
                </a:lnTo>
                <a:close/>
              </a:path>
            </a:pathLst>
          </a:custGeom>
          <a:solidFill>
            <a:srgbClr val="1F26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0"/>
            <a:ext cx="4286249" cy="740092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400" y="476250"/>
            <a:ext cx="1504949" cy="56197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7375" y="1254125"/>
            <a:ext cx="5532755" cy="16446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5400"/>
              </a:lnSpc>
              <a:spcBef>
                <a:spcPts val="130"/>
              </a:spcBef>
            </a:pPr>
            <a:r>
              <a:rPr spc="155" dirty="0"/>
              <a:t>Pipe</a:t>
            </a:r>
            <a:r>
              <a:rPr spc="105" dirty="0"/>
              <a:t> </a:t>
            </a:r>
            <a:r>
              <a:rPr spc="220" dirty="0"/>
              <a:t>and</a:t>
            </a:r>
            <a:r>
              <a:rPr spc="110" dirty="0"/>
              <a:t> </a:t>
            </a:r>
            <a:r>
              <a:rPr spc="130" dirty="0"/>
              <a:t>Tube</a:t>
            </a:r>
            <a:r>
              <a:rPr spc="110" dirty="0"/>
              <a:t> </a:t>
            </a:r>
            <a:r>
              <a:rPr spc="235" dirty="0"/>
              <a:t>in</a:t>
            </a:r>
            <a:r>
              <a:rPr spc="110" dirty="0"/>
              <a:t> </a:t>
            </a:r>
            <a:r>
              <a:rPr spc="50" dirty="0"/>
              <a:t>Dubai: </a:t>
            </a:r>
            <a:r>
              <a:rPr spc="185" dirty="0"/>
              <a:t>Essential</a:t>
            </a:r>
            <a:r>
              <a:rPr spc="110" dirty="0"/>
              <a:t> </a:t>
            </a:r>
            <a:r>
              <a:rPr spc="85" dirty="0"/>
              <a:t>for</a:t>
            </a:r>
            <a:r>
              <a:rPr spc="110" dirty="0"/>
              <a:t> </a:t>
            </a:r>
            <a:r>
              <a:rPr spc="145" dirty="0"/>
              <a:t>Industrial</a:t>
            </a:r>
            <a:r>
              <a:rPr spc="110" dirty="0"/>
              <a:t> </a:t>
            </a:r>
            <a:r>
              <a:rPr spc="195" dirty="0"/>
              <a:t>and </a:t>
            </a:r>
            <a:r>
              <a:rPr spc="135" dirty="0"/>
              <a:t>Infrastructure </a:t>
            </a:r>
            <a:r>
              <a:rPr spc="140" dirty="0"/>
              <a:t>Growth</a:t>
            </a:r>
          </a:p>
        </p:txBody>
      </p:sp>
      <p:sp>
        <p:nvSpPr>
          <p:cNvPr id="6" name="object 6"/>
          <p:cNvSpPr/>
          <p:nvPr/>
        </p:nvSpPr>
        <p:spPr>
          <a:xfrm>
            <a:off x="600075" y="3352800"/>
            <a:ext cx="390525" cy="390525"/>
          </a:xfrm>
          <a:custGeom>
            <a:avLst/>
            <a:gdLst/>
            <a:ahLst/>
            <a:cxnLst/>
            <a:rect l="l" t="t" r="r" b="b"/>
            <a:pathLst>
              <a:path w="390525" h="390525">
                <a:moveTo>
                  <a:pt x="371936" y="0"/>
                </a:moveTo>
                <a:lnTo>
                  <a:pt x="18588" y="0"/>
                </a:lnTo>
                <a:lnTo>
                  <a:pt x="15854" y="546"/>
                </a:lnTo>
                <a:lnTo>
                  <a:pt x="0" y="18592"/>
                </a:lnTo>
                <a:lnTo>
                  <a:pt x="0" y="369087"/>
                </a:lnTo>
                <a:lnTo>
                  <a:pt x="0" y="371932"/>
                </a:lnTo>
                <a:lnTo>
                  <a:pt x="18588" y="390525"/>
                </a:lnTo>
                <a:lnTo>
                  <a:pt x="371936" y="390525"/>
                </a:lnTo>
                <a:lnTo>
                  <a:pt x="390525" y="371932"/>
                </a:lnTo>
                <a:lnTo>
                  <a:pt x="390525" y="18592"/>
                </a:lnTo>
                <a:lnTo>
                  <a:pt x="374670" y="546"/>
                </a:lnTo>
                <a:lnTo>
                  <a:pt x="371936" y="0"/>
                </a:lnTo>
                <a:close/>
              </a:path>
            </a:pathLst>
          </a:custGeom>
          <a:solidFill>
            <a:srgbClr val="3F45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7124" y="3378200"/>
            <a:ext cx="13144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340" dirty="0">
                <a:solidFill>
                  <a:srgbClr val="D6E5EF"/>
                </a:solidFill>
                <a:latin typeface="Cambria"/>
                <a:cs typeface="Cambria"/>
              </a:rPr>
              <a:t>1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4587" y="3344862"/>
            <a:ext cx="2211705" cy="19888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80" dirty="0">
                <a:solidFill>
                  <a:srgbClr val="D6E5EF"/>
                </a:solidFill>
                <a:latin typeface="Cambria"/>
                <a:cs typeface="Cambria"/>
              </a:rPr>
              <a:t>Water</a:t>
            </a:r>
            <a:r>
              <a:rPr sz="1650" spc="65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90" dirty="0">
                <a:solidFill>
                  <a:srgbClr val="D6E5EF"/>
                </a:solidFill>
                <a:latin typeface="Cambria"/>
                <a:cs typeface="Cambria"/>
              </a:rPr>
              <a:t>Supply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3300"/>
              </a:lnSpc>
              <a:spcBef>
                <a:spcPts val="480"/>
              </a:spcBef>
            </a:pP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High-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quality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pipes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tubes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are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crucial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for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efficient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water distribution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networks, ensuring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access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to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clean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water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for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Dubai's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expanding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population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industries.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57600" y="3352800"/>
            <a:ext cx="390525" cy="390525"/>
          </a:xfrm>
          <a:custGeom>
            <a:avLst/>
            <a:gdLst/>
            <a:ahLst/>
            <a:cxnLst/>
            <a:rect l="l" t="t" r="r" b="b"/>
            <a:pathLst>
              <a:path w="390525" h="390525">
                <a:moveTo>
                  <a:pt x="371932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369087"/>
                </a:lnTo>
                <a:lnTo>
                  <a:pt x="0" y="371932"/>
                </a:lnTo>
                <a:lnTo>
                  <a:pt x="18592" y="390525"/>
                </a:lnTo>
                <a:lnTo>
                  <a:pt x="371932" y="390525"/>
                </a:lnTo>
                <a:lnTo>
                  <a:pt x="390525" y="371932"/>
                </a:lnTo>
                <a:lnTo>
                  <a:pt x="390525" y="18592"/>
                </a:lnTo>
                <a:lnTo>
                  <a:pt x="374675" y="546"/>
                </a:lnTo>
                <a:lnTo>
                  <a:pt x="371932" y="0"/>
                </a:lnTo>
                <a:close/>
              </a:path>
            </a:pathLst>
          </a:custGeom>
          <a:solidFill>
            <a:srgbClr val="3F45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766642" y="3378200"/>
            <a:ext cx="16764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D6E5EF"/>
                </a:solidFill>
                <a:latin typeface="Cambria"/>
                <a:cs typeface="Cambria"/>
              </a:rPr>
              <a:t>2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02113" y="3344862"/>
            <a:ext cx="2212340" cy="19888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65" dirty="0">
                <a:solidFill>
                  <a:srgbClr val="D6E5EF"/>
                </a:solidFill>
                <a:latin typeface="Cambria"/>
                <a:cs typeface="Cambria"/>
              </a:rPr>
              <a:t>Oil</a:t>
            </a:r>
            <a:r>
              <a:rPr sz="1650" spc="60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125" dirty="0">
                <a:solidFill>
                  <a:srgbClr val="D6E5EF"/>
                </a:solidFill>
                <a:latin typeface="Cambria"/>
                <a:cs typeface="Cambria"/>
              </a:rPr>
              <a:t>and</a:t>
            </a:r>
            <a:r>
              <a:rPr sz="1650" spc="60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120" dirty="0">
                <a:solidFill>
                  <a:srgbClr val="D6E5EF"/>
                </a:solidFill>
                <a:latin typeface="Cambria"/>
                <a:cs typeface="Cambria"/>
              </a:rPr>
              <a:t>Gas</a:t>
            </a:r>
            <a:r>
              <a:rPr sz="1650" spc="60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80" dirty="0">
                <a:solidFill>
                  <a:srgbClr val="D6E5EF"/>
                </a:solidFill>
                <a:latin typeface="Cambria"/>
                <a:cs typeface="Cambria"/>
              </a:rPr>
              <a:t>Industry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3300"/>
              </a:lnSpc>
              <a:spcBef>
                <a:spcPts val="480"/>
              </a:spcBef>
            </a:pP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The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region's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booming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oil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and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gas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industry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relies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heavily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on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robust</a:t>
            </a:r>
            <a:r>
              <a:rPr sz="1350" spc="-6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6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reliable</a:t>
            </a:r>
            <a:r>
              <a:rPr sz="1350" spc="-6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pipe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systems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for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transportation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processing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of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hydrocarbons.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0075" y="5734050"/>
            <a:ext cx="390525" cy="390525"/>
          </a:xfrm>
          <a:custGeom>
            <a:avLst/>
            <a:gdLst/>
            <a:ahLst/>
            <a:cxnLst/>
            <a:rect l="l" t="t" r="r" b="b"/>
            <a:pathLst>
              <a:path w="390525" h="390525">
                <a:moveTo>
                  <a:pt x="371936" y="0"/>
                </a:moveTo>
                <a:lnTo>
                  <a:pt x="18588" y="0"/>
                </a:lnTo>
                <a:lnTo>
                  <a:pt x="15854" y="546"/>
                </a:lnTo>
                <a:lnTo>
                  <a:pt x="0" y="18592"/>
                </a:lnTo>
                <a:lnTo>
                  <a:pt x="0" y="369087"/>
                </a:lnTo>
                <a:lnTo>
                  <a:pt x="0" y="371932"/>
                </a:lnTo>
                <a:lnTo>
                  <a:pt x="18588" y="390525"/>
                </a:lnTo>
                <a:lnTo>
                  <a:pt x="371936" y="390525"/>
                </a:lnTo>
                <a:lnTo>
                  <a:pt x="390525" y="371932"/>
                </a:lnTo>
                <a:lnTo>
                  <a:pt x="390525" y="18592"/>
                </a:lnTo>
                <a:lnTo>
                  <a:pt x="374670" y="546"/>
                </a:lnTo>
                <a:lnTo>
                  <a:pt x="371936" y="0"/>
                </a:lnTo>
                <a:close/>
              </a:path>
            </a:pathLst>
          </a:custGeom>
          <a:solidFill>
            <a:srgbClr val="3F45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10752" y="5759450"/>
            <a:ext cx="16446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D6E5EF"/>
                </a:solidFill>
                <a:latin typeface="Cambria"/>
                <a:cs typeface="Cambria"/>
              </a:rPr>
              <a:t>3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4587" y="5726112"/>
            <a:ext cx="5255260" cy="1169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75" dirty="0">
                <a:solidFill>
                  <a:srgbClr val="D6E5EF"/>
                </a:solidFill>
                <a:latin typeface="Cambria"/>
                <a:cs typeface="Cambria"/>
              </a:rPr>
              <a:t>Infrastructure</a:t>
            </a:r>
            <a:r>
              <a:rPr sz="1650" spc="70" dirty="0">
                <a:solidFill>
                  <a:srgbClr val="D6E5EF"/>
                </a:solidFill>
                <a:latin typeface="Cambria"/>
                <a:cs typeface="Cambria"/>
              </a:rPr>
              <a:t> Development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b="1" u="sng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Pi</a:t>
            </a:r>
            <a:r>
              <a:rPr sz="1350" b="1" dirty="0">
                <a:solidFill>
                  <a:srgbClr val="65A7EE"/>
                </a:solidFill>
                <a:latin typeface="Roboto"/>
                <a:cs typeface="Roboto"/>
                <a:hlinkClick r:id="rId4"/>
              </a:rPr>
              <a:t>p</a:t>
            </a:r>
            <a:r>
              <a:rPr sz="1350" b="1" u="sng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es</a:t>
            </a:r>
            <a:r>
              <a:rPr sz="1350" b="1" u="sng" spc="-35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 </a:t>
            </a:r>
            <a:r>
              <a:rPr sz="1350" b="1" u="sng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and</a:t>
            </a:r>
            <a:r>
              <a:rPr sz="1350" b="1" u="sng" spc="-35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 </a:t>
            </a:r>
            <a:r>
              <a:rPr sz="1350" b="1" u="sng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tubes</a:t>
            </a:r>
            <a:r>
              <a:rPr sz="1350" b="1" u="sng" spc="-35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 </a:t>
            </a:r>
            <a:r>
              <a:rPr sz="1350" b="1" u="sng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In</a:t>
            </a:r>
            <a:r>
              <a:rPr sz="1350" b="1" u="sng" spc="-35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 </a:t>
            </a:r>
            <a:r>
              <a:rPr sz="1350" b="1" u="sng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Dubai</a:t>
            </a:r>
            <a:r>
              <a:rPr sz="1350" b="1" u="sng" spc="-30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</a:rPr>
              <a:t> </a:t>
            </a:r>
            <a:r>
              <a:rPr sz="1350" b="1" spc="-35" dirty="0">
                <a:solidFill>
                  <a:srgbClr val="65A7EE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are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essential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components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of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infrastructure projects,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including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transportation,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energy,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telecommunications, enabling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seamless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connectivity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growth.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048625"/>
          </a:xfrm>
          <a:custGeom>
            <a:avLst/>
            <a:gdLst/>
            <a:ahLst/>
            <a:cxnLst/>
            <a:rect l="l" t="t" r="r" b="b"/>
            <a:pathLst>
              <a:path w="11430000" h="8048625">
                <a:moveTo>
                  <a:pt x="11430000" y="0"/>
                </a:moveTo>
                <a:lnTo>
                  <a:pt x="0" y="0"/>
                </a:lnTo>
                <a:lnTo>
                  <a:pt x="0" y="8048625"/>
                </a:lnTo>
                <a:lnTo>
                  <a:pt x="11430000" y="8048625"/>
                </a:lnTo>
                <a:lnTo>
                  <a:pt x="11430000" y="0"/>
                </a:lnTo>
                <a:close/>
              </a:path>
            </a:pathLst>
          </a:custGeom>
          <a:solidFill>
            <a:srgbClr val="1F26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0"/>
            <a:ext cx="4286249" cy="80486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400" y="476250"/>
            <a:ext cx="1504949" cy="56197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7375" y="1254125"/>
            <a:ext cx="5535930" cy="1111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300"/>
              </a:lnSpc>
              <a:spcBef>
                <a:spcPts val="95"/>
              </a:spcBef>
            </a:pPr>
            <a:r>
              <a:rPr spc="125" dirty="0"/>
              <a:t>Durability</a:t>
            </a:r>
            <a:r>
              <a:rPr spc="110" dirty="0"/>
              <a:t> </a:t>
            </a:r>
            <a:r>
              <a:rPr spc="220" dirty="0"/>
              <a:t>and</a:t>
            </a:r>
            <a:r>
              <a:rPr spc="110" dirty="0"/>
              <a:t> </a:t>
            </a:r>
            <a:r>
              <a:rPr spc="180" dirty="0"/>
              <a:t>Longevity</a:t>
            </a:r>
            <a:r>
              <a:rPr spc="114" dirty="0"/>
              <a:t> </a:t>
            </a:r>
            <a:r>
              <a:rPr spc="100" dirty="0"/>
              <a:t>of </a:t>
            </a:r>
            <a:r>
              <a:rPr spc="200" dirty="0"/>
              <a:t>Modern</a:t>
            </a:r>
            <a:r>
              <a:rPr spc="100" dirty="0"/>
              <a:t> </a:t>
            </a:r>
            <a:r>
              <a:rPr spc="180" dirty="0"/>
              <a:t>Building</a:t>
            </a:r>
            <a:r>
              <a:rPr spc="105" dirty="0"/>
              <a:t> </a:t>
            </a:r>
            <a:r>
              <a:rPr spc="160" dirty="0"/>
              <a:t>Materials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664368" y="2628900"/>
            <a:ext cx="972185" cy="4953000"/>
            <a:chOff x="664368" y="2628900"/>
            <a:chExt cx="972185" cy="4953000"/>
          </a:xfrm>
        </p:grpSpPr>
        <p:sp>
          <p:nvSpPr>
            <p:cNvPr id="7" name="object 7"/>
            <p:cNvSpPr/>
            <p:nvPr/>
          </p:nvSpPr>
          <p:spPr>
            <a:xfrm>
              <a:off x="847725" y="2628900"/>
              <a:ext cx="788670" cy="4953000"/>
            </a:xfrm>
            <a:custGeom>
              <a:avLst/>
              <a:gdLst/>
              <a:ahLst/>
              <a:cxnLst/>
              <a:rect l="l" t="t" r="r" b="b"/>
              <a:pathLst>
                <a:path w="788669" h="4953000">
                  <a:moveTo>
                    <a:pt x="19050" y="6896"/>
                  </a:moveTo>
                  <a:lnTo>
                    <a:pt x="18122" y="4648"/>
                  </a:lnTo>
                  <a:lnTo>
                    <a:pt x="14401" y="927"/>
                  </a:lnTo>
                  <a:lnTo>
                    <a:pt x="12153" y="0"/>
                  </a:lnTo>
                  <a:lnTo>
                    <a:pt x="6896" y="0"/>
                  </a:lnTo>
                  <a:lnTo>
                    <a:pt x="4648" y="927"/>
                  </a:lnTo>
                  <a:lnTo>
                    <a:pt x="927" y="4648"/>
                  </a:lnTo>
                  <a:lnTo>
                    <a:pt x="0" y="6896"/>
                  </a:lnTo>
                  <a:lnTo>
                    <a:pt x="0" y="4943475"/>
                  </a:lnTo>
                  <a:lnTo>
                    <a:pt x="0" y="4946104"/>
                  </a:lnTo>
                  <a:lnTo>
                    <a:pt x="927" y="4948352"/>
                  </a:lnTo>
                  <a:lnTo>
                    <a:pt x="4648" y="4952073"/>
                  </a:lnTo>
                  <a:lnTo>
                    <a:pt x="6896" y="4953000"/>
                  </a:lnTo>
                  <a:lnTo>
                    <a:pt x="12153" y="4953000"/>
                  </a:lnTo>
                  <a:lnTo>
                    <a:pt x="14401" y="4952073"/>
                  </a:lnTo>
                  <a:lnTo>
                    <a:pt x="18122" y="4948352"/>
                  </a:lnTo>
                  <a:lnTo>
                    <a:pt x="19050" y="4946104"/>
                  </a:lnTo>
                  <a:lnTo>
                    <a:pt x="19050" y="6896"/>
                  </a:lnTo>
                  <a:close/>
                </a:path>
                <a:path w="788669" h="4953000">
                  <a:moveTo>
                    <a:pt x="788200" y="378371"/>
                  </a:moveTo>
                  <a:lnTo>
                    <a:pt x="787260" y="376123"/>
                  </a:lnTo>
                  <a:lnTo>
                    <a:pt x="783539" y="372402"/>
                  </a:lnTo>
                  <a:lnTo>
                    <a:pt x="781304" y="371475"/>
                  </a:lnTo>
                  <a:lnTo>
                    <a:pt x="195008" y="371475"/>
                  </a:lnTo>
                  <a:lnTo>
                    <a:pt x="192760" y="372402"/>
                  </a:lnTo>
                  <a:lnTo>
                    <a:pt x="189039" y="376123"/>
                  </a:lnTo>
                  <a:lnTo>
                    <a:pt x="188112" y="378371"/>
                  </a:lnTo>
                  <a:lnTo>
                    <a:pt x="188112" y="381000"/>
                  </a:lnTo>
                  <a:lnTo>
                    <a:pt x="188112" y="383628"/>
                  </a:lnTo>
                  <a:lnTo>
                    <a:pt x="189039" y="385876"/>
                  </a:lnTo>
                  <a:lnTo>
                    <a:pt x="192760" y="389597"/>
                  </a:lnTo>
                  <a:lnTo>
                    <a:pt x="195008" y="390525"/>
                  </a:lnTo>
                  <a:lnTo>
                    <a:pt x="781304" y="390525"/>
                  </a:lnTo>
                  <a:lnTo>
                    <a:pt x="783539" y="389597"/>
                  </a:lnTo>
                  <a:lnTo>
                    <a:pt x="787260" y="385876"/>
                  </a:lnTo>
                  <a:lnTo>
                    <a:pt x="788200" y="383628"/>
                  </a:lnTo>
                  <a:lnTo>
                    <a:pt x="788200" y="378371"/>
                  </a:lnTo>
                  <a:close/>
                </a:path>
              </a:pathLst>
            </a:custGeom>
            <a:solidFill>
              <a:srgbClr val="585F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4368" y="2819400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371936" y="0"/>
                  </a:moveTo>
                  <a:lnTo>
                    <a:pt x="18588" y="0"/>
                  </a:lnTo>
                  <a:lnTo>
                    <a:pt x="15854" y="546"/>
                  </a:lnTo>
                  <a:lnTo>
                    <a:pt x="0" y="18592"/>
                  </a:lnTo>
                  <a:lnTo>
                    <a:pt x="0" y="369087"/>
                  </a:lnTo>
                  <a:lnTo>
                    <a:pt x="0" y="371932"/>
                  </a:lnTo>
                  <a:lnTo>
                    <a:pt x="18588" y="390525"/>
                  </a:lnTo>
                  <a:lnTo>
                    <a:pt x="371936" y="390525"/>
                  </a:lnTo>
                  <a:lnTo>
                    <a:pt x="390525" y="371932"/>
                  </a:lnTo>
                  <a:lnTo>
                    <a:pt x="390525" y="18592"/>
                  </a:lnTo>
                  <a:lnTo>
                    <a:pt x="374670" y="546"/>
                  </a:lnTo>
                  <a:lnTo>
                    <a:pt x="371936" y="0"/>
                  </a:lnTo>
                  <a:close/>
                </a:path>
              </a:pathLst>
            </a:custGeom>
            <a:solidFill>
              <a:srgbClr val="3F45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91418" y="2844800"/>
            <a:ext cx="13144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340" dirty="0">
                <a:solidFill>
                  <a:srgbClr val="D6E5EF"/>
                </a:solidFill>
                <a:latin typeface="Cambria"/>
                <a:cs typeface="Cambria"/>
              </a:rPr>
              <a:t>1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87525" y="2792412"/>
            <a:ext cx="4590415" cy="1160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30" dirty="0">
                <a:solidFill>
                  <a:srgbClr val="D6E5EF"/>
                </a:solidFill>
                <a:latin typeface="Cambria"/>
                <a:cs typeface="Cambria"/>
              </a:rPr>
              <a:t>Advanced</a:t>
            </a:r>
            <a:r>
              <a:rPr sz="1650" spc="70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120" dirty="0">
                <a:solidFill>
                  <a:srgbClr val="D6E5EF"/>
                </a:solidFill>
                <a:latin typeface="Cambria"/>
                <a:cs typeface="Cambria"/>
              </a:rPr>
              <a:t>Manufacturing</a:t>
            </a:r>
            <a:r>
              <a:rPr sz="1650" spc="70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85" dirty="0">
                <a:solidFill>
                  <a:srgbClr val="D6E5EF"/>
                </a:solidFill>
                <a:latin typeface="Cambria"/>
                <a:cs typeface="Cambria"/>
              </a:rPr>
              <a:t>Processes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1900"/>
              </a:lnSpc>
              <a:spcBef>
                <a:spcPts val="505"/>
              </a:spcBef>
            </a:pP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Modern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building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materials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are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produced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using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sophisticated manufacturing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processes,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ensuring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consistent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quality,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high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performance,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extended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lifespans.</a:t>
            </a:r>
            <a:endParaRPr sz="1350">
              <a:latin typeface="Roboto"/>
              <a:cs typeface="Robo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64368" y="4524375"/>
            <a:ext cx="972185" cy="390525"/>
            <a:chOff x="664368" y="4524375"/>
            <a:chExt cx="972185" cy="390525"/>
          </a:xfrm>
        </p:grpSpPr>
        <p:sp>
          <p:nvSpPr>
            <p:cNvPr id="12" name="object 12"/>
            <p:cNvSpPr/>
            <p:nvPr/>
          </p:nvSpPr>
          <p:spPr>
            <a:xfrm>
              <a:off x="1035843" y="4714875"/>
              <a:ext cx="600710" cy="19050"/>
            </a:xfrm>
            <a:custGeom>
              <a:avLst/>
              <a:gdLst/>
              <a:ahLst/>
              <a:cxnLst/>
              <a:rect l="l" t="t" r="r" b="b"/>
              <a:pathLst>
                <a:path w="600710" h="19050">
                  <a:moveTo>
                    <a:pt x="593185" y="0"/>
                  </a:moveTo>
                  <a:lnTo>
                    <a:pt x="6896" y="0"/>
                  </a:lnTo>
                  <a:lnTo>
                    <a:pt x="4648" y="927"/>
                  </a:lnTo>
                  <a:lnTo>
                    <a:pt x="927" y="4648"/>
                  </a:lnTo>
                  <a:lnTo>
                    <a:pt x="0" y="6896"/>
                  </a:lnTo>
                  <a:lnTo>
                    <a:pt x="0" y="9525"/>
                  </a:lnTo>
                  <a:lnTo>
                    <a:pt x="0" y="12153"/>
                  </a:lnTo>
                  <a:lnTo>
                    <a:pt x="927" y="14401"/>
                  </a:lnTo>
                  <a:lnTo>
                    <a:pt x="4648" y="18122"/>
                  </a:lnTo>
                  <a:lnTo>
                    <a:pt x="6896" y="19050"/>
                  </a:lnTo>
                  <a:lnTo>
                    <a:pt x="593185" y="19050"/>
                  </a:lnTo>
                  <a:lnTo>
                    <a:pt x="595420" y="18122"/>
                  </a:lnTo>
                  <a:lnTo>
                    <a:pt x="599141" y="14401"/>
                  </a:lnTo>
                  <a:lnTo>
                    <a:pt x="600081" y="12153"/>
                  </a:lnTo>
                  <a:lnTo>
                    <a:pt x="600081" y="6896"/>
                  </a:lnTo>
                  <a:lnTo>
                    <a:pt x="599141" y="4648"/>
                  </a:lnTo>
                  <a:lnTo>
                    <a:pt x="595420" y="927"/>
                  </a:lnTo>
                  <a:lnTo>
                    <a:pt x="593185" y="0"/>
                  </a:lnTo>
                  <a:close/>
                </a:path>
              </a:pathLst>
            </a:custGeom>
            <a:solidFill>
              <a:srgbClr val="585F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64368" y="4524375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371936" y="0"/>
                  </a:moveTo>
                  <a:lnTo>
                    <a:pt x="18588" y="0"/>
                  </a:lnTo>
                  <a:lnTo>
                    <a:pt x="15854" y="546"/>
                  </a:lnTo>
                  <a:lnTo>
                    <a:pt x="0" y="18592"/>
                  </a:lnTo>
                  <a:lnTo>
                    <a:pt x="0" y="369087"/>
                  </a:lnTo>
                  <a:lnTo>
                    <a:pt x="0" y="371932"/>
                  </a:lnTo>
                  <a:lnTo>
                    <a:pt x="18588" y="390525"/>
                  </a:lnTo>
                  <a:lnTo>
                    <a:pt x="371936" y="390525"/>
                  </a:lnTo>
                  <a:lnTo>
                    <a:pt x="390525" y="371932"/>
                  </a:lnTo>
                  <a:lnTo>
                    <a:pt x="390525" y="18592"/>
                  </a:lnTo>
                  <a:lnTo>
                    <a:pt x="374670" y="546"/>
                  </a:lnTo>
                  <a:lnTo>
                    <a:pt x="371936" y="0"/>
                  </a:lnTo>
                  <a:close/>
                </a:path>
              </a:pathLst>
            </a:custGeom>
            <a:solidFill>
              <a:srgbClr val="3F45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73409" y="4549775"/>
            <a:ext cx="16764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D6E5EF"/>
                </a:solidFill>
                <a:latin typeface="Cambria"/>
                <a:cs typeface="Cambria"/>
              </a:rPr>
              <a:t>2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87525" y="4497387"/>
            <a:ext cx="4749165" cy="1169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95" dirty="0">
                <a:solidFill>
                  <a:srgbClr val="D6E5EF"/>
                </a:solidFill>
                <a:latin typeface="Cambria"/>
                <a:cs typeface="Cambria"/>
              </a:rPr>
              <a:t>Innovative</a:t>
            </a:r>
            <a:r>
              <a:rPr sz="1650" spc="75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95" dirty="0">
                <a:solidFill>
                  <a:srgbClr val="D6E5EF"/>
                </a:solidFill>
                <a:latin typeface="Cambria"/>
                <a:cs typeface="Cambria"/>
              </a:rPr>
              <a:t>Material</a:t>
            </a:r>
            <a:r>
              <a:rPr sz="1650" spc="80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85" dirty="0">
                <a:solidFill>
                  <a:srgbClr val="D6E5EF"/>
                </a:solidFill>
                <a:latin typeface="Cambria"/>
                <a:cs typeface="Cambria"/>
              </a:rPr>
              <a:t>Blends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New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material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blends,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combining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the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strengths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of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different elements,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create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robust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materials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that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offer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superior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durability, strength,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resistance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to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wear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tear.</a:t>
            </a:r>
            <a:endParaRPr sz="1350">
              <a:latin typeface="Roboto"/>
              <a:cs typeface="Roboto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64368" y="6238875"/>
            <a:ext cx="972185" cy="381000"/>
            <a:chOff x="664368" y="6238875"/>
            <a:chExt cx="972185" cy="381000"/>
          </a:xfrm>
        </p:grpSpPr>
        <p:sp>
          <p:nvSpPr>
            <p:cNvPr id="17" name="object 17"/>
            <p:cNvSpPr/>
            <p:nvPr/>
          </p:nvSpPr>
          <p:spPr>
            <a:xfrm>
              <a:off x="1035843" y="6419850"/>
              <a:ext cx="600710" cy="19050"/>
            </a:xfrm>
            <a:custGeom>
              <a:avLst/>
              <a:gdLst/>
              <a:ahLst/>
              <a:cxnLst/>
              <a:rect l="l" t="t" r="r" b="b"/>
              <a:pathLst>
                <a:path w="600710" h="19050">
                  <a:moveTo>
                    <a:pt x="593185" y="0"/>
                  </a:moveTo>
                  <a:lnTo>
                    <a:pt x="6896" y="0"/>
                  </a:lnTo>
                  <a:lnTo>
                    <a:pt x="4648" y="927"/>
                  </a:lnTo>
                  <a:lnTo>
                    <a:pt x="927" y="4648"/>
                  </a:lnTo>
                  <a:lnTo>
                    <a:pt x="0" y="6896"/>
                  </a:lnTo>
                  <a:lnTo>
                    <a:pt x="0" y="9525"/>
                  </a:lnTo>
                  <a:lnTo>
                    <a:pt x="0" y="12153"/>
                  </a:lnTo>
                  <a:lnTo>
                    <a:pt x="927" y="14401"/>
                  </a:lnTo>
                  <a:lnTo>
                    <a:pt x="4648" y="18122"/>
                  </a:lnTo>
                  <a:lnTo>
                    <a:pt x="6896" y="19050"/>
                  </a:lnTo>
                  <a:lnTo>
                    <a:pt x="593185" y="19050"/>
                  </a:lnTo>
                  <a:lnTo>
                    <a:pt x="595420" y="18122"/>
                  </a:lnTo>
                  <a:lnTo>
                    <a:pt x="599141" y="14401"/>
                  </a:lnTo>
                  <a:lnTo>
                    <a:pt x="600081" y="12153"/>
                  </a:lnTo>
                  <a:lnTo>
                    <a:pt x="600081" y="6896"/>
                  </a:lnTo>
                  <a:lnTo>
                    <a:pt x="599141" y="4648"/>
                  </a:lnTo>
                  <a:lnTo>
                    <a:pt x="595420" y="927"/>
                  </a:lnTo>
                  <a:lnTo>
                    <a:pt x="593185" y="0"/>
                  </a:lnTo>
                  <a:close/>
                </a:path>
              </a:pathLst>
            </a:custGeom>
            <a:solidFill>
              <a:srgbClr val="585F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64368" y="6238875"/>
              <a:ext cx="390525" cy="381000"/>
            </a:xfrm>
            <a:custGeom>
              <a:avLst/>
              <a:gdLst/>
              <a:ahLst/>
              <a:cxnLst/>
              <a:rect l="l" t="t" r="r" b="b"/>
              <a:pathLst>
                <a:path w="390525" h="381000">
                  <a:moveTo>
                    <a:pt x="371936" y="0"/>
                  </a:moveTo>
                  <a:lnTo>
                    <a:pt x="18588" y="0"/>
                  </a:lnTo>
                  <a:lnTo>
                    <a:pt x="15854" y="546"/>
                  </a:lnTo>
                  <a:lnTo>
                    <a:pt x="0" y="18592"/>
                  </a:lnTo>
                  <a:lnTo>
                    <a:pt x="0" y="359562"/>
                  </a:lnTo>
                  <a:lnTo>
                    <a:pt x="0" y="362407"/>
                  </a:lnTo>
                  <a:lnTo>
                    <a:pt x="18588" y="381000"/>
                  </a:lnTo>
                  <a:lnTo>
                    <a:pt x="371936" y="381000"/>
                  </a:lnTo>
                  <a:lnTo>
                    <a:pt x="390525" y="362407"/>
                  </a:lnTo>
                  <a:lnTo>
                    <a:pt x="390525" y="18592"/>
                  </a:lnTo>
                  <a:lnTo>
                    <a:pt x="374670" y="546"/>
                  </a:lnTo>
                  <a:lnTo>
                    <a:pt x="371936" y="0"/>
                  </a:lnTo>
                  <a:close/>
                </a:path>
              </a:pathLst>
            </a:custGeom>
            <a:solidFill>
              <a:srgbClr val="3F45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75046" y="6254750"/>
            <a:ext cx="16446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D6E5EF"/>
                </a:solidFill>
                <a:latin typeface="Cambria"/>
                <a:cs typeface="Cambria"/>
              </a:rPr>
              <a:t>3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87525" y="6202362"/>
            <a:ext cx="4744085" cy="1169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35" dirty="0">
                <a:solidFill>
                  <a:srgbClr val="D6E5EF"/>
                </a:solidFill>
                <a:latin typeface="Cambria"/>
                <a:cs typeface="Cambria"/>
              </a:rPr>
              <a:t>Enhanced</a:t>
            </a:r>
            <a:r>
              <a:rPr sz="1650" spc="80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65" dirty="0">
                <a:solidFill>
                  <a:srgbClr val="D6E5EF"/>
                </a:solidFill>
                <a:latin typeface="Cambria"/>
                <a:cs typeface="Cambria"/>
              </a:rPr>
              <a:t>Durability</a:t>
            </a:r>
            <a:r>
              <a:rPr sz="1650" spc="80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65" dirty="0">
                <a:solidFill>
                  <a:srgbClr val="D6E5EF"/>
                </a:solidFill>
                <a:latin typeface="Cambria"/>
                <a:cs typeface="Cambria"/>
              </a:rPr>
              <a:t>Features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Many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modern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materials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incorporate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features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that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enhance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durability,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such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as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corrosion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resistance,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UV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protection,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fire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retardants.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1430000" cy="8515350"/>
          </a:xfrm>
          <a:custGeom>
            <a:avLst/>
            <a:gdLst/>
            <a:ahLst/>
            <a:cxnLst/>
            <a:rect l="l" t="t" r="r" b="b"/>
            <a:pathLst>
              <a:path w="11430000" h="8515350">
                <a:moveTo>
                  <a:pt x="11430000" y="0"/>
                </a:moveTo>
                <a:lnTo>
                  <a:pt x="0" y="0"/>
                </a:lnTo>
                <a:lnTo>
                  <a:pt x="0" y="8515350"/>
                </a:lnTo>
                <a:lnTo>
                  <a:pt x="11430000" y="85153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1F26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07"/>
            <a:ext cx="4286250" cy="851484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05650" y="476249"/>
            <a:ext cx="1504949" cy="56197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5400"/>
              </a:lnSpc>
              <a:spcBef>
                <a:spcPts val="130"/>
              </a:spcBef>
            </a:pPr>
            <a:r>
              <a:rPr spc="200" dirty="0"/>
              <a:t>Eco-</a:t>
            </a:r>
            <a:r>
              <a:rPr spc="155" dirty="0"/>
              <a:t>Friendly</a:t>
            </a:r>
            <a:r>
              <a:rPr spc="125" dirty="0"/>
              <a:t> </a:t>
            </a:r>
            <a:r>
              <a:rPr spc="170" dirty="0"/>
              <a:t>Alternatives</a:t>
            </a:r>
            <a:r>
              <a:rPr spc="125" dirty="0"/>
              <a:t> </a:t>
            </a:r>
            <a:r>
              <a:rPr spc="-25" dirty="0"/>
              <a:t>to </a:t>
            </a:r>
            <a:r>
              <a:rPr spc="155" dirty="0"/>
              <a:t>Traditional</a:t>
            </a:r>
            <a:r>
              <a:rPr spc="135" dirty="0"/>
              <a:t> </a:t>
            </a:r>
            <a:r>
              <a:rPr spc="170" dirty="0"/>
              <a:t>Building </a:t>
            </a:r>
            <a:r>
              <a:rPr spc="140" dirty="0"/>
              <a:t>Products</a:t>
            </a:r>
          </a:p>
        </p:txBody>
      </p:sp>
      <p:sp>
        <p:nvSpPr>
          <p:cNvPr id="6" name="object 6"/>
          <p:cNvSpPr/>
          <p:nvPr/>
        </p:nvSpPr>
        <p:spPr>
          <a:xfrm>
            <a:off x="4886325" y="3162299"/>
            <a:ext cx="857250" cy="1536700"/>
          </a:xfrm>
          <a:custGeom>
            <a:avLst/>
            <a:gdLst/>
            <a:ahLst/>
            <a:cxnLst/>
            <a:rect l="l" t="t" r="r" b="b"/>
            <a:pathLst>
              <a:path w="857250" h="1536700">
                <a:moveTo>
                  <a:pt x="857250" y="0"/>
                </a:moveTo>
                <a:lnTo>
                  <a:pt x="428625" y="171450"/>
                </a:lnTo>
                <a:lnTo>
                  <a:pt x="0" y="0"/>
                </a:lnTo>
                <a:lnTo>
                  <a:pt x="0" y="1365059"/>
                </a:lnTo>
                <a:lnTo>
                  <a:pt x="428625" y="1536509"/>
                </a:lnTo>
                <a:lnTo>
                  <a:pt x="857250" y="1365059"/>
                </a:lnTo>
                <a:lnTo>
                  <a:pt x="857250" y="0"/>
                </a:lnTo>
                <a:close/>
              </a:path>
            </a:pathLst>
          </a:custGeom>
          <a:solidFill>
            <a:srgbClr val="3F45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249113" y="3759199"/>
            <a:ext cx="13144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340" dirty="0">
                <a:solidFill>
                  <a:srgbClr val="D6E5EF"/>
                </a:solidFill>
                <a:latin typeface="Cambria"/>
                <a:cs typeface="Cambria"/>
              </a:rPr>
              <a:t>1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88044" y="3325812"/>
            <a:ext cx="4763770" cy="6172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90" dirty="0">
                <a:solidFill>
                  <a:srgbClr val="D6E5EF"/>
                </a:solidFill>
                <a:latin typeface="Cambria"/>
                <a:cs typeface="Cambria"/>
              </a:rPr>
              <a:t>Bamboo</a:t>
            </a:r>
            <a:endParaRPr sz="16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rapidly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renewable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resource,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bamboo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offers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lightweight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88044" y="3917314"/>
            <a:ext cx="400939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0"/>
              </a:spcBef>
            </a:pP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sustainable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alternative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to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traditional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timber,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reducing deforestation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promoting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ecological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balance.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86325" y="4695824"/>
            <a:ext cx="857250" cy="1536700"/>
          </a:xfrm>
          <a:custGeom>
            <a:avLst/>
            <a:gdLst/>
            <a:ahLst/>
            <a:cxnLst/>
            <a:rect l="l" t="t" r="r" b="b"/>
            <a:pathLst>
              <a:path w="857250" h="1536700">
                <a:moveTo>
                  <a:pt x="857250" y="0"/>
                </a:moveTo>
                <a:lnTo>
                  <a:pt x="428625" y="171450"/>
                </a:lnTo>
                <a:lnTo>
                  <a:pt x="0" y="0"/>
                </a:lnTo>
                <a:lnTo>
                  <a:pt x="0" y="1365059"/>
                </a:lnTo>
                <a:lnTo>
                  <a:pt x="428625" y="1536509"/>
                </a:lnTo>
                <a:lnTo>
                  <a:pt x="857250" y="1365059"/>
                </a:lnTo>
                <a:lnTo>
                  <a:pt x="857250" y="0"/>
                </a:lnTo>
                <a:close/>
              </a:path>
            </a:pathLst>
          </a:custGeom>
          <a:solidFill>
            <a:srgbClr val="3F45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231104" y="5302250"/>
            <a:ext cx="16764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D6E5EF"/>
                </a:solidFill>
                <a:latin typeface="Cambria"/>
                <a:cs typeface="Cambria"/>
              </a:rPr>
              <a:t>2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88044" y="4859337"/>
            <a:ext cx="4656455" cy="1169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05" dirty="0">
                <a:solidFill>
                  <a:srgbClr val="D6E5EF"/>
                </a:solidFill>
                <a:latin typeface="Cambria"/>
                <a:cs typeface="Cambria"/>
              </a:rPr>
              <a:t>Recycled</a:t>
            </a:r>
            <a:r>
              <a:rPr sz="1650" spc="70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90" dirty="0">
                <a:solidFill>
                  <a:srgbClr val="D6E5EF"/>
                </a:solidFill>
                <a:latin typeface="Cambria"/>
                <a:cs typeface="Cambria"/>
              </a:rPr>
              <a:t>Materials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Reusing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repurposing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materials,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such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as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recycled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plastics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glass,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reduces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waste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minimizes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the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environmental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impact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of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construction.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886325" y="6238874"/>
            <a:ext cx="857250" cy="1811020"/>
          </a:xfrm>
          <a:custGeom>
            <a:avLst/>
            <a:gdLst/>
            <a:ahLst/>
            <a:cxnLst/>
            <a:rect l="l" t="t" r="r" b="b"/>
            <a:pathLst>
              <a:path w="857250" h="1811020">
                <a:moveTo>
                  <a:pt x="857250" y="0"/>
                </a:moveTo>
                <a:lnTo>
                  <a:pt x="428625" y="171450"/>
                </a:lnTo>
                <a:lnTo>
                  <a:pt x="0" y="0"/>
                </a:lnTo>
                <a:lnTo>
                  <a:pt x="0" y="1639343"/>
                </a:lnTo>
                <a:lnTo>
                  <a:pt x="428625" y="1810793"/>
                </a:lnTo>
                <a:lnTo>
                  <a:pt x="857250" y="1639343"/>
                </a:lnTo>
                <a:lnTo>
                  <a:pt x="857250" y="0"/>
                </a:lnTo>
                <a:close/>
              </a:path>
            </a:pathLst>
          </a:custGeom>
          <a:solidFill>
            <a:srgbClr val="3F45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232743" y="6969125"/>
            <a:ext cx="16446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D6E5EF"/>
                </a:solidFill>
                <a:latin typeface="Cambria"/>
                <a:cs typeface="Cambria"/>
              </a:rPr>
              <a:t>3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88046" y="6402387"/>
            <a:ext cx="4687570" cy="14363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70" dirty="0">
                <a:solidFill>
                  <a:srgbClr val="D6E5EF"/>
                </a:solidFill>
                <a:latin typeface="Cambria"/>
                <a:cs typeface="Cambria"/>
              </a:rPr>
              <a:t>Bio-</a:t>
            </a:r>
            <a:r>
              <a:rPr sz="1650" spc="90" dirty="0">
                <a:solidFill>
                  <a:srgbClr val="D6E5EF"/>
                </a:solidFill>
                <a:latin typeface="Cambria"/>
                <a:cs typeface="Cambria"/>
              </a:rPr>
              <a:t>Based</a:t>
            </a:r>
            <a:r>
              <a:rPr sz="1650" spc="85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90" dirty="0">
                <a:solidFill>
                  <a:srgbClr val="D6E5EF"/>
                </a:solidFill>
                <a:latin typeface="Cambria"/>
                <a:cs typeface="Cambria"/>
              </a:rPr>
              <a:t>Materials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2700"/>
              </a:lnSpc>
              <a:spcBef>
                <a:spcPts val="490"/>
              </a:spcBef>
            </a:pP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Bio-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based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materials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derived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from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renewable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sources,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such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as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hemp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flax,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offer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eco-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friendly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alternatives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to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traditional building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materials,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promoting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sustainable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construction practices.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9080500"/>
          </a:xfrm>
          <a:custGeom>
            <a:avLst/>
            <a:gdLst/>
            <a:ahLst/>
            <a:cxnLst/>
            <a:rect l="l" t="t" r="r" b="b"/>
            <a:pathLst>
              <a:path w="11430000" h="6781800">
                <a:moveTo>
                  <a:pt x="11430000" y="0"/>
                </a:moveTo>
                <a:lnTo>
                  <a:pt x="0" y="0"/>
                </a:lnTo>
                <a:lnTo>
                  <a:pt x="0" y="6781800"/>
                </a:lnTo>
                <a:lnTo>
                  <a:pt x="11430000" y="67818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1F26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2525" y="476250"/>
            <a:ext cx="1504949" cy="56197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300"/>
              </a:lnSpc>
              <a:spcBef>
                <a:spcPts val="95"/>
              </a:spcBef>
            </a:pPr>
            <a:r>
              <a:rPr spc="229" dirty="0"/>
              <a:t>Advancements</a:t>
            </a:r>
            <a:r>
              <a:rPr spc="125" dirty="0"/>
              <a:t> </a:t>
            </a:r>
            <a:r>
              <a:rPr spc="235" dirty="0"/>
              <a:t>in</a:t>
            </a:r>
            <a:r>
              <a:rPr spc="125" dirty="0"/>
              <a:t> </a:t>
            </a:r>
            <a:r>
              <a:rPr spc="165" dirty="0"/>
              <a:t>Construction</a:t>
            </a:r>
            <a:r>
              <a:rPr spc="130" dirty="0"/>
              <a:t> </a:t>
            </a:r>
            <a:r>
              <a:rPr spc="195" dirty="0"/>
              <a:t>Technology</a:t>
            </a:r>
            <a:r>
              <a:rPr spc="125" dirty="0"/>
              <a:t> </a:t>
            </a:r>
            <a:r>
              <a:rPr spc="195" dirty="0"/>
              <a:t>and </a:t>
            </a:r>
            <a:r>
              <a:rPr spc="160" dirty="0"/>
              <a:t>Materials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075" y="2628900"/>
            <a:ext cx="3238499" cy="200024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87375" y="4830762"/>
            <a:ext cx="2833370" cy="144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55" dirty="0">
                <a:solidFill>
                  <a:srgbClr val="D6E5EF"/>
                </a:solidFill>
                <a:latin typeface="Cambria"/>
                <a:cs typeface="Cambria"/>
              </a:rPr>
              <a:t>Drone</a:t>
            </a:r>
            <a:r>
              <a:rPr sz="1650" spc="65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95" dirty="0">
                <a:solidFill>
                  <a:srgbClr val="D6E5EF"/>
                </a:solidFill>
                <a:latin typeface="Cambria"/>
                <a:cs typeface="Cambria"/>
              </a:rPr>
              <a:t>Technology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Drones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are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used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for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site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inspections,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surveying,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aerial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photography, providing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valuable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insights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and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accelerating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construction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processes.</a:t>
            </a:r>
            <a:endParaRPr sz="1350">
              <a:latin typeface="Roboto"/>
              <a:cs typeface="Roboto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95750" y="2628900"/>
            <a:ext cx="3238499" cy="200024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083050" y="4830762"/>
            <a:ext cx="3063240" cy="144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D6E5EF"/>
                </a:solidFill>
                <a:latin typeface="Cambria"/>
                <a:cs typeface="Cambria"/>
              </a:rPr>
              <a:t>3D</a:t>
            </a:r>
            <a:r>
              <a:rPr sz="1650" spc="60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85" dirty="0">
                <a:solidFill>
                  <a:srgbClr val="D6E5EF"/>
                </a:solidFill>
                <a:latin typeface="Cambria"/>
                <a:cs typeface="Cambria"/>
              </a:rPr>
              <a:t>Printing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3D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printing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technology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is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revolutionizing construction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by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enabling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the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creation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of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complex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intricate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designs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with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precision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efficiency.</a:t>
            </a:r>
            <a:endParaRPr sz="1350">
              <a:latin typeface="Roboto"/>
              <a:cs typeface="Roboto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91425" y="2628900"/>
            <a:ext cx="3238499" cy="200024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578725" y="4830762"/>
            <a:ext cx="3192145" cy="144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70" dirty="0">
                <a:solidFill>
                  <a:srgbClr val="D6E5EF"/>
                </a:solidFill>
                <a:latin typeface="Cambria"/>
                <a:cs typeface="Cambria"/>
              </a:rPr>
              <a:t>Robotics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Robots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are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being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employed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to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perform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repetitive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dangerous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tasks,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improving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safety,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efficiency,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productivity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on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construction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sites.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9080499"/>
          </a:xfrm>
          <a:custGeom>
            <a:avLst/>
            <a:gdLst/>
            <a:ahLst/>
            <a:cxnLst/>
            <a:rect l="l" t="t" r="r" b="b"/>
            <a:pathLst>
              <a:path w="11430000" h="7753350">
                <a:moveTo>
                  <a:pt x="11430000" y="0"/>
                </a:moveTo>
                <a:lnTo>
                  <a:pt x="0" y="0"/>
                </a:lnTo>
                <a:lnTo>
                  <a:pt x="0" y="7753350"/>
                </a:lnTo>
                <a:lnTo>
                  <a:pt x="11430000" y="77533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1F26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507"/>
            <a:ext cx="4286249" cy="775284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400" y="476249"/>
            <a:ext cx="1504949" cy="56197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7375" y="1282699"/>
            <a:ext cx="5623560" cy="6578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ts val="2550"/>
              </a:lnSpc>
              <a:spcBef>
                <a:spcPts val="80"/>
              </a:spcBef>
            </a:pPr>
            <a:r>
              <a:rPr sz="2000" spc="150" dirty="0">
                <a:latin typeface="Calibri"/>
                <a:cs typeface="Calibri"/>
              </a:rPr>
              <a:t>Sustainable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140" dirty="0">
                <a:latin typeface="Calibri"/>
                <a:cs typeface="Calibri"/>
              </a:rPr>
              <a:t>Infrastructure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125" dirty="0">
                <a:latin typeface="Calibri"/>
                <a:cs typeface="Calibri"/>
              </a:rPr>
              <a:t>Development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225" dirty="0">
                <a:latin typeface="Calibri"/>
                <a:cs typeface="Calibri"/>
              </a:rPr>
              <a:t>in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75" dirty="0">
                <a:latin typeface="Calibri"/>
                <a:cs typeface="Calibri"/>
              </a:rPr>
              <a:t>the </a:t>
            </a:r>
            <a:r>
              <a:rPr sz="2000" spc="150" dirty="0">
                <a:latin typeface="Calibri"/>
                <a:cs typeface="Calibri"/>
              </a:rPr>
              <a:t>Middle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150" dirty="0">
                <a:latin typeface="Calibri"/>
                <a:cs typeface="Calibri"/>
              </a:rPr>
              <a:t>East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4837" y="2205037"/>
            <a:ext cx="5934075" cy="5067300"/>
          </a:xfrm>
          <a:custGeom>
            <a:avLst/>
            <a:gdLst/>
            <a:ahLst/>
            <a:cxnLst/>
            <a:rect l="l" t="t" r="r" b="b"/>
            <a:pathLst>
              <a:path w="5934075" h="5067300">
                <a:moveTo>
                  <a:pt x="0" y="5050628"/>
                </a:moveTo>
                <a:lnTo>
                  <a:pt x="0" y="16675"/>
                </a:lnTo>
                <a:lnTo>
                  <a:pt x="0" y="14452"/>
                </a:lnTo>
                <a:lnTo>
                  <a:pt x="421" y="12331"/>
                </a:lnTo>
                <a:lnTo>
                  <a:pt x="1270" y="10287"/>
                </a:lnTo>
                <a:lnTo>
                  <a:pt x="2113" y="8242"/>
                </a:lnTo>
                <a:lnTo>
                  <a:pt x="3318" y="6451"/>
                </a:lnTo>
                <a:lnTo>
                  <a:pt x="4881" y="4889"/>
                </a:lnTo>
                <a:lnTo>
                  <a:pt x="6443" y="3314"/>
                </a:lnTo>
                <a:lnTo>
                  <a:pt x="8249" y="2120"/>
                </a:lnTo>
                <a:lnTo>
                  <a:pt x="10289" y="1270"/>
                </a:lnTo>
                <a:lnTo>
                  <a:pt x="12332" y="419"/>
                </a:lnTo>
                <a:lnTo>
                  <a:pt x="14456" y="0"/>
                </a:lnTo>
                <a:lnTo>
                  <a:pt x="16668" y="0"/>
                </a:lnTo>
                <a:lnTo>
                  <a:pt x="5917412" y="0"/>
                </a:lnTo>
                <a:lnTo>
                  <a:pt x="5919609" y="0"/>
                </a:lnTo>
                <a:lnTo>
                  <a:pt x="5921743" y="419"/>
                </a:lnTo>
                <a:lnTo>
                  <a:pt x="5923788" y="1270"/>
                </a:lnTo>
                <a:lnTo>
                  <a:pt x="5925820" y="2120"/>
                </a:lnTo>
                <a:lnTo>
                  <a:pt x="5927636" y="3314"/>
                </a:lnTo>
                <a:lnTo>
                  <a:pt x="5929198" y="4889"/>
                </a:lnTo>
                <a:lnTo>
                  <a:pt x="5930760" y="6451"/>
                </a:lnTo>
                <a:lnTo>
                  <a:pt x="5931966" y="8242"/>
                </a:lnTo>
                <a:lnTo>
                  <a:pt x="5932805" y="10287"/>
                </a:lnTo>
                <a:lnTo>
                  <a:pt x="5933655" y="12331"/>
                </a:lnTo>
                <a:lnTo>
                  <a:pt x="5934075" y="14452"/>
                </a:lnTo>
                <a:lnTo>
                  <a:pt x="5934075" y="16675"/>
                </a:lnTo>
                <a:lnTo>
                  <a:pt x="5934075" y="5050628"/>
                </a:lnTo>
                <a:lnTo>
                  <a:pt x="5934075" y="5052841"/>
                </a:lnTo>
                <a:lnTo>
                  <a:pt x="5933655" y="5054964"/>
                </a:lnTo>
                <a:lnTo>
                  <a:pt x="5932805" y="5057007"/>
                </a:lnTo>
                <a:lnTo>
                  <a:pt x="5931966" y="5059051"/>
                </a:lnTo>
                <a:lnTo>
                  <a:pt x="5919609" y="5067297"/>
                </a:lnTo>
                <a:lnTo>
                  <a:pt x="5917412" y="5067297"/>
                </a:lnTo>
                <a:lnTo>
                  <a:pt x="16668" y="5067297"/>
                </a:lnTo>
                <a:lnTo>
                  <a:pt x="14456" y="5067297"/>
                </a:lnTo>
                <a:lnTo>
                  <a:pt x="12332" y="5066875"/>
                </a:lnTo>
                <a:lnTo>
                  <a:pt x="1270" y="5057007"/>
                </a:lnTo>
                <a:lnTo>
                  <a:pt x="421" y="5054964"/>
                </a:lnTo>
                <a:lnTo>
                  <a:pt x="0" y="5052841"/>
                </a:lnTo>
                <a:lnTo>
                  <a:pt x="0" y="5050628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09600" y="2209799"/>
          <a:ext cx="5923915" cy="5057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6720"/>
                <a:gridCol w="2957195"/>
              </a:tblGrid>
              <a:tr h="1590675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Renewable</a:t>
                      </a:r>
                      <a:r>
                        <a:rPr sz="1350" spc="-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Energy</a:t>
                      </a:r>
                      <a:r>
                        <a:rPr sz="1350" spc="-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Sources</a:t>
                      </a:r>
                      <a:endParaRPr sz="1350" dirty="0">
                        <a:latin typeface="Roboto"/>
                        <a:cs typeface="Roboto"/>
                      </a:endParaRPr>
                    </a:p>
                  </a:txBody>
                  <a:tcPr marL="0" marR="0" marT="133350" marB="0">
                    <a:lnR w="9525">
                      <a:solidFill>
                        <a:srgbClr val="1F2632"/>
                      </a:solidFill>
                      <a:prstDash val="solid"/>
                    </a:lnR>
                    <a:solidFill>
                      <a:srgbClr val="FFFFFF">
                        <a:alpha val="39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247015">
                        <a:lnSpc>
                          <a:spcPct val="133100"/>
                        </a:lnSpc>
                        <a:spcBef>
                          <a:spcPts val="509"/>
                        </a:spcBef>
                      </a:pPr>
                      <a:r>
                        <a:rPr sz="1350" spc="-2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Integration</a:t>
                      </a:r>
                      <a:r>
                        <a:rPr sz="1350" spc="-1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of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solar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and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2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wind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power</a:t>
                      </a:r>
                      <a:r>
                        <a:rPr sz="1350" spc="-3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into</a:t>
                      </a:r>
                      <a:r>
                        <a:rPr sz="1350" spc="-3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2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infrastructure</a:t>
                      </a:r>
                      <a:r>
                        <a:rPr sz="1350" spc="-3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projects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reduces</a:t>
                      </a:r>
                      <a:r>
                        <a:rPr sz="1350" spc="-6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reliance</a:t>
                      </a:r>
                      <a:r>
                        <a:rPr sz="1350" spc="-5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on</a:t>
                      </a:r>
                      <a:r>
                        <a:rPr sz="1350" spc="-5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fossil</a:t>
                      </a:r>
                      <a:r>
                        <a:rPr sz="1350" spc="-5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fuels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and</a:t>
                      </a:r>
                      <a:r>
                        <a:rPr sz="1350" spc="-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promotes</a:t>
                      </a:r>
                      <a:r>
                        <a:rPr sz="1350" spc="-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clean</a:t>
                      </a:r>
                      <a:r>
                        <a:rPr sz="1350" spc="-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energy generation.</a:t>
                      </a:r>
                      <a:endParaRPr sz="1350">
                        <a:latin typeface="Roboto"/>
                        <a:cs typeface="Roboto"/>
                      </a:endParaRPr>
                    </a:p>
                  </a:txBody>
                  <a:tcPr marL="0" marR="0" marT="64769" marB="0">
                    <a:lnL w="9525">
                      <a:solidFill>
                        <a:srgbClr val="1F2632"/>
                      </a:solidFill>
                      <a:prstDash val="solid"/>
                    </a:lnL>
                    <a:solidFill>
                      <a:srgbClr val="FFFFFF">
                        <a:alpha val="3919"/>
                      </a:srgbClr>
                    </a:solidFill>
                  </a:tcPr>
                </a:tc>
              </a:tr>
              <a:tr h="1599565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Green</a:t>
                      </a:r>
                      <a:r>
                        <a:rPr sz="1350" spc="-4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Building</a:t>
                      </a:r>
                      <a:r>
                        <a:rPr sz="1350" spc="-4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Standards</a:t>
                      </a:r>
                      <a:endParaRPr sz="1350">
                        <a:latin typeface="Roboto"/>
                        <a:cs typeface="Roboto"/>
                      </a:endParaRPr>
                    </a:p>
                  </a:txBody>
                  <a:tcPr marL="0" marR="0" marT="133350" marB="0">
                    <a:lnR w="9525">
                      <a:solidFill>
                        <a:srgbClr val="1F2632"/>
                      </a:solidFill>
                      <a:prstDash val="solid"/>
                    </a:lnR>
                    <a:solidFill>
                      <a:srgbClr val="000000">
                        <a:alpha val="39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165735" indent="-1270">
                        <a:lnSpc>
                          <a:spcPct val="133100"/>
                        </a:lnSpc>
                        <a:spcBef>
                          <a:spcPts val="509"/>
                        </a:spcBef>
                      </a:pP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Adopting</a:t>
                      </a:r>
                      <a:r>
                        <a:rPr sz="1350" spc="-5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green</a:t>
                      </a:r>
                      <a:r>
                        <a:rPr sz="1350" spc="-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building</a:t>
                      </a:r>
                      <a:r>
                        <a:rPr sz="1350" spc="-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standards encourages</a:t>
                      </a:r>
                      <a:r>
                        <a:rPr sz="1350" spc="-3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the</a:t>
                      </a:r>
                      <a:r>
                        <a:rPr sz="1350" spc="-3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use</a:t>
                      </a:r>
                      <a:r>
                        <a:rPr sz="1350" spc="-3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of</a:t>
                      </a:r>
                      <a:r>
                        <a:rPr sz="1350" spc="-3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energy-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efficient</a:t>
                      </a:r>
                      <a:r>
                        <a:rPr sz="1350" spc="-3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materials,</a:t>
                      </a:r>
                      <a:r>
                        <a:rPr sz="1350" spc="-3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water conservation,</a:t>
                      </a:r>
                      <a:r>
                        <a:rPr sz="1350" spc="-3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and</a:t>
                      </a:r>
                      <a:r>
                        <a:rPr sz="1350" spc="-2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sustainable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design</a:t>
                      </a:r>
                      <a:r>
                        <a:rPr sz="1350" spc="-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practices.</a:t>
                      </a:r>
                      <a:endParaRPr sz="1350">
                        <a:latin typeface="Roboto"/>
                        <a:cs typeface="Roboto"/>
                      </a:endParaRPr>
                    </a:p>
                  </a:txBody>
                  <a:tcPr marL="0" marR="0" marT="64769" marB="0">
                    <a:lnL w="9525">
                      <a:solidFill>
                        <a:srgbClr val="1F2632"/>
                      </a:solidFill>
                      <a:prstDash val="solid"/>
                    </a:lnL>
                    <a:solidFill>
                      <a:srgbClr val="000000">
                        <a:alpha val="3919"/>
                      </a:srgbClr>
                    </a:solidFill>
                  </a:tcPr>
                </a:tc>
              </a:tr>
              <a:tr h="1866900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Smart</a:t>
                      </a:r>
                      <a:r>
                        <a:rPr sz="1350" spc="-7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City</a:t>
                      </a:r>
                      <a:r>
                        <a:rPr sz="1350" spc="-6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Initiatives</a:t>
                      </a:r>
                      <a:endParaRPr sz="1350">
                        <a:latin typeface="Roboto"/>
                        <a:cs typeface="Roboto"/>
                      </a:endParaRPr>
                    </a:p>
                  </a:txBody>
                  <a:tcPr marL="0" marR="0" marT="133350" marB="0">
                    <a:lnR w="9525">
                      <a:solidFill>
                        <a:srgbClr val="1F2632"/>
                      </a:solidFill>
                      <a:prstDash val="solid"/>
                    </a:lnR>
                    <a:solidFill>
                      <a:srgbClr val="FFFFFF">
                        <a:alpha val="39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323215" indent="-1270">
                        <a:lnSpc>
                          <a:spcPct val="133300"/>
                        </a:lnSpc>
                        <a:spcBef>
                          <a:spcPts val="509"/>
                        </a:spcBef>
                      </a:pP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Smart</a:t>
                      </a:r>
                      <a:r>
                        <a:rPr sz="1350" spc="-3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city</a:t>
                      </a:r>
                      <a:r>
                        <a:rPr sz="1350" spc="-3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2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initiatives</a:t>
                      </a:r>
                      <a:r>
                        <a:rPr sz="1350" spc="-3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incorporate technological</a:t>
                      </a:r>
                      <a:r>
                        <a:rPr sz="1350" spc="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solutions</a:t>
                      </a:r>
                      <a:r>
                        <a:rPr sz="1350" spc="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2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to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optimize</a:t>
                      </a:r>
                      <a:r>
                        <a:rPr sz="1350" spc="-5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resource</a:t>
                      </a:r>
                      <a:r>
                        <a:rPr sz="1350" spc="-5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utilization,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reduce</a:t>
                      </a:r>
                      <a:r>
                        <a:rPr sz="1350" spc="-6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waste,</a:t>
                      </a:r>
                      <a:r>
                        <a:rPr sz="1350" spc="-5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and</a:t>
                      </a:r>
                      <a:r>
                        <a:rPr sz="1350" spc="-6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enhance </a:t>
                      </a:r>
                      <a:r>
                        <a:rPr sz="1350" spc="-2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sustainability</a:t>
                      </a:r>
                      <a:r>
                        <a:rPr sz="1350" spc="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in</a:t>
                      </a:r>
                      <a:r>
                        <a:rPr sz="1350" spc="5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sz="1350" spc="-10" dirty="0">
                          <a:solidFill>
                            <a:srgbClr val="D6E5EF"/>
                          </a:solidFill>
                          <a:latin typeface="Roboto"/>
                          <a:cs typeface="Roboto"/>
                        </a:rPr>
                        <a:t>urban environments.</a:t>
                      </a:r>
                      <a:endParaRPr sz="1350" dirty="0">
                        <a:latin typeface="Roboto"/>
                        <a:cs typeface="Roboto"/>
                      </a:endParaRPr>
                    </a:p>
                  </a:txBody>
                  <a:tcPr marL="0" marR="0" marT="64769" marB="0">
                    <a:lnL w="9525">
                      <a:solidFill>
                        <a:srgbClr val="1F2632"/>
                      </a:solidFill>
                      <a:prstDash val="solid"/>
                    </a:lnL>
                    <a:solidFill>
                      <a:srgbClr val="FFFFFF">
                        <a:alpha val="3919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"/>
            <a:ext cx="11430000" cy="9077325"/>
          </a:xfrm>
          <a:custGeom>
            <a:avLst/>
            <a:gdLst/>
            <a:ahLst/>
            <a:cxnLst/>
            <a:rect l="l" t="t" r="r" b="b"/>
            <a:pathLst>
              <a:path w="11430000" h="9077325">
                <a:moveTo>
                  <a:pt x="11430000" y="0"/>
                </a:moveTo>
                <a:lnTo>
                  <a:pt x="0" y="0"/>
                </a:lnTo>
                <a:lnTo>
                  <a:pt x="0" y="9077325"/>
                </a:lnTo>
                <a:lnTo>
                  <a:pt x="11430000" y="9077325"/>
                </a:lnTo>
                <a:lnTo>
                  <a:pt x="11430000" y="0"/>
                </a:lnTo>
                <a:close/>
              </a:path>
            </a:pathLst>
          </a:custGeom>
          <a:solidFill>
            <a:srgbClr val="1F26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286250" cy="907732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05650" y="476250"/>
            <a:ext cx="1504949" cy="56197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73625" y="1282700"/>
            <a:ext cx="4215765" cy="6578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ts val="2550"/>
              </a:lnSpc>
              <a:spcBef>
                <a:spcPts val="80"/>
              </a:spcBef>
            </a:pPr>
            <a:r>
              <a:rPr sz="2000" spc="100" dirty="0"/>
              <a:t>Increased</a:t>
            </a:r>
            <a:r>
              <a:rPr sz="2000" spc="70" dirty="0"/>
              <a:t> </a:t>
            </a:r>
            <a:r>
              <a:rPr sz="2000" spc="130" dirty="0"/>
              <a:t>Demand</a:t>
            </a:r>
            <a:r>
              <a:rPr sz="2000" spc="70" dirty="0"/>
              <a:t> </a:t>
            </a:r>
            <a:r>
              <a:rPr sz="2000" spc="50" dirty="0"/>
              <a:t>for</a:t>
            </a:r>
            <a:r>
              <a:rPr sz="2000" spc="70" dirty="0"/>
              <a:t> </a:t>
            </a:r>
            <a:r>
              <a:rPr sz="2000" spc="60" dirty="0"/>
              <a:t>Durable</a:t>
            </a:r>
            <a:r>
              <a:rPr sz="2000" spc="75" dirty="0"/>
              <a:t> </a:t>
            </a:r>
            <a:r>
              <a:rPr sz="2000" spc="114" dirty="0"/>
              <a:t>and Environmentally-</a:t>
            </a:r>
            <a:r>
              <a:rPr sz="2000" spc="105" dirty="0"/>
              <a:t>Friendly</a:t>
            </a:r>
            <a:r>
              <a:rPr sz="2000" spc="95" dirty="0"/>
              <a:t> </a:t>
            </a:r>
            <a:r>
              <a:rPr sz="2000" spc="75" dirty="0"/>
              <a:t>Options</a:t>
            </a:r>
            <a:endParaRPr sz="200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86325" y="2225395"/>
            <a:ext cx="428625" cy="37670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873625" y="2792412"/>
            <a:ext cx="5875020" cy="1160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5"/>
              </a:spcBef>
            </a:pPr>
            <a:r>
              <a:rPr sz="1650" spc="100" dirty="0">
                <a:solidFill>
                  <a:srgbClr val="D6E5EF"/>
                </a:solidFill>
                <a:latin typeface="Cambria"/>
                <a:cs typeface="Cambria"/>
              </a:rPr>
              <a:t>Environmental</a:t>
            </a:r>
            <a:r>
              <a:rPr sz="1650" spc="75" dirty="0">
                <a:solidFill>
                  <a:srgbClr val="D6E5EF"/>
                </a:solidFill>
                <a:latin typeface="Cambria"/>
                <a:cs typeface="Cambria"/>
              </a:rPr>
              <a:t> </a:t>
            </a:r>
            <a:r>
              <a:rPr sz="1650" spc="100" dirty="0">
                <a:solidFill>
                  <a:srgbClr val="D6E5EF"/>
                </a:solidFill>
                <a:latin typeface="Cambria"/>
                <a:cs typeface="Cambria"/>
              </a:rPr>
              <a:t>Concerns</a:t>
            </a:r>
            <a:endParaRPr sz="1650">
              <a:latin typeface="Cambria"/>
              <a:cs typeface="Cambria"/>
            </a:endParaRPr>
          </a:p>
          <a:p>
            <a:pPr marL="12700" marR="5080" algn="just">
              <a:lnSpc>
                <a:spcPct val="131900"/>
              </a:lnSpc>
              <a:spcBef>
                <a:spcPts val="505"/>
              </a:spcBef>
            </a:pP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Growing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awareness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of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climate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change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environmental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degradation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drives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the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demand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for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eco-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friendly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building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materials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that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minimize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carbon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footprint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resource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consumption.</a:t>
            </a:r>
            <a:endParaRPr sz="1350">
              <a:latin typeface="Roboto"/>
              <a:cs typeface="Roboto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39906" y="4505325"/>
            <a:ext cx="321462" cy="4286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873625" y="5097462"/>
            <a:ext cx="5929630" cy="1169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75" dirty="0">
                <a:solidFill>
                  <a:srgbClr val="D6E5EF"/>
                </a:solidFill>
                <a:latin typeface="Cambria"/>
                <a:cs typeface="Cambria"/>
              </a:rPr>
              <a:t>Infrastructure</a:t>
            </a:r>
            <a:r>
              <a:rPr sz="1650" spc="70" dirty="0">
                <a:solidFill>
                  <a:srgbClr val="D6E5EF"/>
                </a:solidFill>
                <a:latin typeface="Cambria"/>
                <a:cs typeface="Cambria"/>
              </a:rPr>
              <a:t> Development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Rapid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urbanization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infrastructure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development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in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the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Middle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East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create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50" dirty="0">
                <a:solidFill>
                  <a:srgbClr val="D6E5EF"/>
                </a:solidFill>
                <a:latin typeface="Roboto"/>
                <a:cs typeface="Roboto"/>
              </a:rPr>
              <a:t>a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significant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demand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for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durable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sustainable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building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materials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to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support 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long-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term</a:t>
            </a:r>
            <a:r>
              <a:rPr sz="1350" spc="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growth.</a:t>
            </a:r>
            <a:endParaRPr sz="1350">
              <a:latin typeface="Roboto"/>
              <a:cs typeface="Roboto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86325" y="6881812"/>
            <a:ext cx="428625" cy="28575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873625" y="7402512"/>
            <a:ext cx="5545455" cy="1169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85" dirty="0">
                <a:solidFill>
                  <a:srgbClr val="D6E5EF"/>
                </a:solidFill>
                <a:latin typeface="Cambria"/>
                <a:cs typeface="Cambria"/>
              </a:rPr>
              <a:t>Cost-</a:t>
            </a:r>
            <a:r>
              <a:rPr sz="1650" spc="90" dirty="0">
                <a:solidFill>
                  <a:srgbClr val="D6E5EF"/>
                </a:solidFill>
                <a:latin typeface="Cambria"/>
                <a:cs typeface="Cambria"/>
              </a:rPr>
              <a:t>Effectiveness</a:t>
            </a:r>
            <a:endParaRPr sz="1650">
              <a:latin typeface="Cambria"/>
              <a:cs typeface="Cambria"/>
            </a:endParaRPr>
          </a:p>
          <a:p>
            <a:pPr marL="12700" marR="5080">
              <a:lnSpc>
                <a:spcPct val="134300"/>
              </a:lnSpc>
              <a:spcBef>
                <a:spcPts val="465"/>
              </a:spcBef>
            </a:pP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Sustainable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building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materials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can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offer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long-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term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cost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savings</a:t>
            </a:r>
            <a:r>
              <a:rPr sz="1350" spc="-3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through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reduced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maintenance,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energy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efficiency,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increased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durability,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making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them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attractive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option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for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both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residential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commercial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projects.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90805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1F26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253"/>
            <a:ext cx="4286249" cy="643864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400" y="1190624"/>
            <a:ext cx="1504949" cy="5714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7375" y="2006600"/>
            <a:ext cx="5208905" cy="16065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spc="160" dirty="0"/>
              <a:t>Conclusion:</a:t>
            </a:r>
            <a:r>
              <a:rPr spc="114" dirty="0"/>
              <a:t> </a:t>
            </a:r>
            <a:r>
              <a:rPr spc="220" dirty="0"/>
              <a:t>The</a:t>
            </a:r>
            <a:r>
              <a:rPr spc="130" dirty="0"/>
              <a:t> </a:t>
            </a:r>
            <a:r>
              <a:rPr spc="114" dirty="0"/>
              <a:t>Future</a:t>
            </a:r>
            <a:r>
              <a:rPr spc="135" dirty="0"/>
              <a:t> </a:t>
            </a:r>
            <a:r>
              <a:rPr spc="100" dirty="0"/>
              <a:t>of </a:t>
            </a:r>
            <a:r>
              <a:rPr spc="175" dirty="0"/>
              <a:t>Sustainable</a:t>
            </a:r>
            <a:r>
              <a:rPr spc="150" dirty="0"/>
              <a:t> </a:t>
            </a:r>
            <a:r>
              <a:rPr spc="170" dirty="0"/>
              <a:t>Building </a:t>
            </a:r>
            <a:r>
              <a:rPr spc="160" dirty="0"/>
              <a:t>Materials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87375" y="3812540"/>
            <a:ext cx="5827395" cy="1397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33100"/>
              </a:lnSpc>
              <a:spcBef>
                <a:spcPts val="114"/>
              </a:spcBef>
            </a:pP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The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future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of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sustainable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building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materials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is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bright,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with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continued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innovation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growing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demand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for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environmentally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responsible</a:t>
            </a:r>
            <a:r>
              <a:rPr sz="1350" spc="-1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solutions.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As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the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construction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industry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embraces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eco-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conscious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practices,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durable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5" dirty="0">
                <a:solidFill>
                  <a:srgbClr val="D6E5EF"/>
                </a:solidFill>
                <a:latin typeface="Roboto"/>
                <a:cs typeface="Roboto"/>
              </a:rPr>
              <a:t>and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sustainable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building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materials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will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play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pivotal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role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in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shaping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20" dirty="0">
                <a:solidFill>
                  <a:srgbClr val="D6E5EF"/>
                </a:solidFill>
                <a:latin typeface="Roboto"/>
                <a:cs typeface="Roboto"/>
              </a:rPr>
              <a:t>more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sustainable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and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resilient</a:t>
            </a:r>
            <a:r>
              <a:rPr sz="1350" spc="-35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future.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90805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1F26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2525" y="1095374"/>
            <a:ext cx="1504949" cy="56197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94979" y="1901825"/>
            <a:ext cx="7640320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320" dirty="0">
                <a:latin typeface="Calibri"/>
                <a:cs typeface="Calibri"/>
              </a:rPr>
              <a:t>Fencing</a:t>
            </a:r>
            <a:r>
              <a:rPr spc="90" dirty="0">
                <a:latin typeface="Calibri"/>
                <a:cs typeface="Calibri"/>
              </a:rPr>
              <a:t> </a:t>
            </a:r>
            <a:r>
              <a:rPr spc="250" dirty="0">
                <a:latin typeface="Calibri"/>
                <a:cs typeface="Calibri"/>
              </a:rPr>
              <a:t>Manufacturers</a:t>
            </a:r>
            <a:r>
              <a:rPr spc="90" dirty="0">
                <a:latin typeface="Calibri"/>
                <a:cs typeface="Calibri"/>
              </a:rPr>
              <a:t> </a:t>
            </a:r>
            <a:r>
              <a:rPr spc="305" dirty="0">
                <a:latin typeface="Calibri"/>
                <a:cs typeface="Calibri"/>
              </a:rPr>
              <a:t>and</a:t>
            </a:r>
            <a:r>
              <a:rPr spc="90" dirty="0">
                <a:latin typeface="Calibri"/>
                <a:cs typeface="Calibri"/>
              </a:rPr>
              <a:t> </a:t>
            </a:r>
            <a:r>
              <a:rPr spc="240" dirty="0">
                <a:latin typeface="Calibri"/>
                <a:cs typeface="Calibri"/>
              </a:rPr>
              <a:t>Suppliers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7375" y="2701925"/>
            <a:ext cx="2684780" cy="2612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165" dirty="0">
                <a:solidFill>
                  <a:srgbClr val="75B8FF"/>
                </a:solidFill>
                <a:latin typeface="Calibri"/>
                <a:cs typeface="Calibri"/>
              </a:rPr>
              <a:t>Contact</a:t>
            </a:r>
            <a:r>
              <a:rPr sz="2700" spc="65" dirty="0">
                <a:solidFill>
                  <a:srgbClr val="75B8FF"/>
                </a:solidFill>
                <a:latin typeface="Calibri"/>
                <a:cs typeface="Calibri"/>
              </a:rPr>
              <a:t> </a:t>
            </a:r>
            <a:r>
              <a:rPr sz="2700" spc="220" dirty="0">
                <a:solidFill>
                  <a:srgbClr val="75B8FF"/>
                </a:solidFill>
                <a:latin typeface="Calibri"/>
                <a:cs typeface="Calibri"/>
              </a:rPr>
              <a:t>Us-</a:t>
            </a:r>
            <a:endParaRPr sz="2700">
              <a:latin typeface="Calibri"/>
              <a:cs typeface="Calibri"/>
            </a:endParaRPr>
          </a:p>
          <a:p>
            <a:pPr marL="55244">
              <a:lnSpc>
                <a:spcPct val="100000"/>
              </a:lnSpc>
              <a:spcBef>
                <a:spcPts val="2310"/>
              </a:spcBef>
            </a:pP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Call-</a:t>
            </a:r>
            <a:r>
              <a:rPr sz="1350" spc="12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+971501922352</a:t>
            </a:r>
            <a:endParaRPr sz="1350">
              <a:latin typeface="Roboto"/>
              <a:cs typeface="Roboto"/>
            </a:endParaRPr>
          </a:p>
          <a:p>
            <a:pPr marL="55244">
              <a:lnSpc>
                <a:spcPct val="100000"/>
              </a:lnSpc>
              <a:spcBef>
                <a:spcPts val="480"/>
              </a:spcBef>
            </a:pPr>
            <a:r>
              <a:rPr sz="1350" spc="-10" dirty="0">
                <a:solidFill>
                  <a:srgbClr val="D6E5EF"/>
                </a:solidFill>
                <a:latin typeface="Roboto"/>
                <a:cs typeface="Roboto"/>
              </a:rPr>
              <a:t>+971504328270</a:t>
            </a:r>
            <a:endParaRPr sz="1350">
              <a:latin typeface="Roboto"/>
              <a:cs typeface="Roboto"/>
            </a:endParaRPr>
          </a:p>
          <a:p>
            <a:pPr marL="55244" marR="5080" algn="just">
              <a:lnSpc>
                <a:spcPct val="226900"/>
              </a:lnSpc>
              <a:spcBef>
                <a:spcPts val="75"/>
              </a:spcBef>
            </a:pPr>
            <a:r>
              <a:rPr sz="1350" dirty="0">
                <a:solidFill>
                  <a:srgbClr val="D6E5EF"/>
                </a:solidFill>
                <a:latin typeface="Roboto"/>
                <a:cs typeface="Roboto"/>
              </a:rPr>
              <a:t>Email</a:t>
            </a:r>
            <a:r>
              <a:rPr sz="1350" spc="10" dirty="0">
                <a:solidFill>
                  <a:srgbClr val="D6E5EF"/>
                </a:solidFill>
                <a:latin typeface="Roboto"/>
                <a:cs typeface="Roboto"/>
              </a:rPr>
              <a:t> </a:t>
            </a:r>
            <a:r>
              <a:rPr sz="1350" spc="-95" dirty="0">
                <a:solidFill>
                  <a:srgbClr val="D6E5EF"/>
                </a:solidFill>
                <a:latin typeface="Roboto"/>
                <a:cs typeface="Roboto"/>
              </a:rPr>
              <a:t>Id-</a:t>
            </a:r>
            <a:r>
              <a:rPr sz="1350" b="1" u="sng" spc="-10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3"/>
              </a:rPr>
              <a:t>info</a:t>
            </a:r>
            <a:r>
              <a:rPr sz="1350" b="1" spc="-10" dirty="0">
                <a:solidFill>
                  <a:srgbClr val="65A7EE"/>
                </a:solidFill>
                <a:latin typeface="Roboto"/>
                <a:cs typeface="Roboto"/>
                <a:hlinkClick r:id="rId3"/>
              </a:rPr>
              <a:t>@matcoindustr</a:t>
            </a:r>
            <a:r>
              <a:rPr sz="1350" b="1" u="sng" spc="-10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3"/>
              </a:rPr>
              <a:t>y.com</a:t>
            </a:r>
            <a:r>
              <a:rPr sz="1350" b="1" spc="-10" dirty="0">
                <a:solidFill>
                  <a:srgbClr val="65A7EE"/>
                </a:solidFill>
                <a:latin typeface="Roboto"/>
                <a:cs typeface="Roboto"/>
              </a:rPr>
              <a:t> </a:t>
            </a:r>
            <a:r>
              <a:rPr sz="1350" spc="-40" dirty="0">
                <a:solidFill>
                  <a:srgbClr val="D6E5EF"/>
                </a:solidFill>
                <a:latin typeface="Roboto"/>
                <a:cs typeface="Roboto"/>
              </a:rPr>
              <a:t>Address-</a:t>
            </a:r>
            <a:r>
              <a:rPr sz="1350" b="1" u="sng" spc="-10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3"/>
              </a:rPr>
              <a:t>info</a:t>
            </a:r>
            <a:r>
              <a:rPr sz="1350" b="1" spc="-10" dirty="0">
                <a:solidFill>
                  <a:srgbClr val="65A7EE"/>
                </a:solidFill>
                <a:latin typeface="Roboto"/>
                <a:cs typeface="Roboto"/>
                <a:hlinkClick r:id="rId3"/>
              </a:rPr>
              <a:t>@matcoindustr</a:t>
            </a:r>
            <a:r>
              <a:rPr sz="1350" b="1" u="sng" spc="-10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3"/>
              </a:rPr>
              <a:t>y.com</a:t>
            </a:r>
            <a:r>
              <a:rPr sz="1350" b="1" spc="-10" dirty="0">
                <a:solidFill>
                  <a:srgbClr val="65A7EE"/>
                </a:solidFill>
                <a:latin typeface="Roboto"/>
                <a:cs typeface="Roboto"/>
              </a:rPr>
              <a:t> </a:t>
            </a:r>
            <a:r>
              <a:rPr sz="1350" spc="-45" dirty="0">
                <a:solidFill>
                  <a:srgbClr val="D6E5EF"/>
                </a:solidFill>
                <a:latin typeface="Roboto"/>
                <a:cs typeface="Roboto"/>
              </a:rPr>
              <a:t>Website-</a:t>
            </a:r>
            <a:r>
              <a:rPr sz="1350" b="1" u="sng" spc="-10" dirty="0">
                <a:solidFill>
                  <a:srgbClr val="65A7EE"/>
                </a:solidFill>
                <a:uFill>
                  <a:solidFill>
                    <a:srgbClr val="65A7EE"/>
                  </a:solidFill>
                </a:uFill>
                <a:latin typeface="Roboto"/>
                <a:cs typeface="Roboto"/>
                <a:hlinkClick r:id="rId4"/>
              </a:rPr>
              <a:t>www.matcoindustry.com</a:t>
            </a:r>
            <a:endParaRPr sz="13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5A7E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821</Words>
  <Application>Microsoft Office PowerPoint</Application>
  <PresentationFormat>Custom</PresentationFormat>
  <Paragraphs>76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The Rise of Sustainable Building Materials</vt:lpstr>
      <vt:lpstr>PVC Eco Fencing: An Eco-Friendly Boundary Solution</vt:lpstr>
      <vt:lpstr>Steel Construction in Saudi Arabia: Strength and Reliability</vt:lpstr>
      <vt:lpstr>Pipe and Tube in Dubai: Essential for Industrial and Infrastructure Growth</vt:lpstr>
      <vt:lpstr>Durability and Longevity of Modern Building Materials</vt:lpstr>
      <vt:lpstr>Slide 6</vt:lpstr>
      <vt:lpstr>Advancements in Construction Technology and Materials</vt:lpstr>
      <vt:lpstr>Sustainable Infrastructure Development in the Middle East</vt:lpstr>
      <vt:lpstr>Increased Demand for Durable and Environmentally-Friendly Options</vt:lpstr>
      <vt:lpstr>Conclusion: The Future of Sustainable Building Materials</vt:lpstr>
      <vt:lpstr>Fencing Manufacturers and Suppliers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Rise of Sustainable Building Materials</dc:title>
  <dc:creator>SEO 4</dc:creator>
  <cp:lastModifiedBy>SEO 4</cp:lastModifiedBy>
  <cp:revision>1</cp:revision>
  <dcterms:created xsi:type="dcterms:W3CDTF">2024-09-19T12:34:01Z</dcterms:created>
  <dcterms:modified xsi:type="dcterms:W3CDTF">2024-09-19T12:36:38Z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2024-09-19T00:00:00Z</vt:filetime>
  </property>
  <property fmtid="{D5CDD505-2E9C-101B-9397-08002B2CF9AE}" pid="3" name="Creator">
    <vt:lpwstr>pdf-lib (https://github.com/Hopding/pdf-lib)</vt:lpwstr>
  </property>
  <property fmtid="{D5CDD505-2E9C-101B-9397-08002B2CF9AE}" pid="4" name="LastSaved">
    <vt:filetime>2024-09-19T00:00:00Z</vt:filetime>
  </property>
  <property fmtid="{D5CDD505-2E9C-101B-9397-08002B2CF9AE}" pid="5" name="Producer">
    <vt:lpwstr>GPL Ghostscript 10.02.0</vt:lpwstr>
  </property>
</Properties>
</file>