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1430000" cy="8991600"/>
  <p:notesSz cx="11430000" cy="8991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129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8027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7F7F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7F7F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7F7F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7F7F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375" y="1556476"/>
            <a:ext cx="9823450" cy="1637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7F7F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500" y="3086099"/>
            <a:ext cx="6000750" cy="2867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ajeevclinic.com/disease/gastroenterology-1/piles-or-hemorrhoids-70.html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jeevclinic.com/" TargetMode="External"/><Relationship Id="rId7" Type="http://schemas.openxmlformats.org/officeDocument/2006/relationships/hyperlink" Target="http://gmail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mailto:abhihomoeo@gmail.com" TargetMode="Externa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mail.com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6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81800" y="1257300"/>
            <a:ext cx="4286250" cy="6438900"/>
            <a:chOff x="7143750" y="253"/>
            <a:chExt cx="4286250" cy="6438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64386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1676399"/>
              <a:ext cx="3848099" cy="30860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6050" y="1304924"/>
            <a:ext cx="1771649" cy="10096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8435" y="3558540"/>
            <a:ext cx="5345430" cy="1478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5850"/>
              </a:lnSpc>
            </a:pPr>
            <a:r>
              <a:rPr sz="4650" spc="250" dirty="0">
                <a:solidFill>
                  <a:srgbClr val="F7F7F8"/>
                </a:solidFill>
                <a:latin typeface="Tahoma"/>
                <a:cs typeface="Tahoma"/>
              </a:rPr>
              <a:t>Welcome</a:t>
            </a:r>
            <a:r>
              <a:rPr sz="4650" spc="-260" dirty="0">
                <a:solidFill>
                  <a:srgbClr val="F7F7F8"/>
                </a:solidFill>
                <a:latin typeface="Tahoma"/>
                <a:cs typeface="Tahoma"/>
              </a:rPr>
              <a:t> </a:t>
            </a:r>
            <a:r>
              <a:rPr sz="4650" spc="250" dirty="0">
                <a:solidFill>
                  <a:srgbClr val="F7F7F8"/>
                </a:solidFill>
                <a:latin typeface="Tahoma"/>
                <a:cs typeface="Tahoma"/>
              </a:rPr>
              <a:t>to</a:t>
            </a:r>
            <a:r>
              <a:rPr sz="4650" spc="-260" dirty="0">
                <a:solidFill>
                  <a:srgbClr val="F7F7F8"/>
                </a:solidFill>
                <a:latin typeface="Tahoma"/>
                <a:cs typeface="Tahoma"/>
              </a:rPr>
              <a:t> </a:t>
            </a:r>
            <a:r>
              <a:rPr sz="4650" spc="55" dirty="0">
                <a:solidFill>
                  <a:srgbClr val="F7F7F8"/>
                </a:solidFill>
                <a:latin typeface="Tahoma"/>
                <a:cs typeface="Tahoma"/>
              </a:rPr>
              <a:t>Rajeev </a:t>
            </a:r>
            <a:r>
              <a:rPr sz="4650" spc="225" dirty="0">
                <a:solidFill>
                  <a:srgbClr val="F7F7F8"/>
                </a:solidFill>
                <a:latin typeface="Tahoma"/>
                <a:cs typeface="Tahoma"/>
              </a:rPr>
              <a:t>Homeopathy</a:t>
            </a:r>
            <a:r>
              <a:rPr sz="4650" spc="-250" dirty="0">
                <a:solidFill>
                  <a:srgbClr val="F7F7F8"/>
                </a:solidFill>
                <a:latin typeface="Tahoma"/>
                <a:cs typeface="Tahoma"/>
              </a:rPr>
              <a:t> </a:t>
            </a:r>
            <a:r>
              <a:rPr sz="4650" spc="229" dirty="0">
                <a:solidFill>
                  <a:srgbClr val="F7F7F8"/>
                </a:solidFill>
                <a:latin typeface="Tahoma"/>
                <a:cs typeface="Tahoma"/>
              </a:rPr>
              <a:t>Clinic</a:t>
            </a:r>
            <a:endParaRPr sz="465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759" y="5603873"/>
            <a:ext cx="5904230" cy="8350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60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Welcome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to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Rajeev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Homeopathy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Clinic,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your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trusted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source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for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holistic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healthcare.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We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specialize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in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providing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effective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natural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homeopathic 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treatments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for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a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wide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range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of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ailments.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7630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28600" y="1333500"/>
            <a:ext cx="4286250" cy="6438900"/>
            <a:chOff x="0" y="253"/>
            <a:chExt cx="4286250" cy="6438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3"/>
              <a:ext cx="4286250" cy="64386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75" y="1752599"/>
              <a:ext cx="3848099" cy="29336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876299"/>
            <a:ext cx="1771649" cy="101917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0600" y="2286000"/>
            <a:ext cx="9636125" cy="1653565"/>
          </a:xfrm>
          <a:prstGeom prst="rect">
            <a:avLst/>
          </a:prstGeom>
        </p:spPr>
        <p:txBody>
          <a:bodyPr vert="horz" wrap="square" lIns="0" tIns="570773" rIns="0" bIns="0" rtlCol="0">
            <a:spAutoFit/>
          </a:bodyPr>
          <a:lstStyle/>
          <a:p>
            <a:pPr marL="4298950" marR="5080">
              <a:lnSpc>
                <a:spcPts val="4200"/>
              </a:lnSpc>
              <a:spcBef>
                <a:spcPts val="50"/>
              </a:spcBef>
            </a:pPr>
            <a:r>
              <a:rPr spc="140" dirty="0">
                <a:latin typeface="Tahoma"/>
                <a:cs typeface="Tahoma"/>
              </a:rPr>
              <a:t>Understanding</a:t>
            </a:r>
            <a:r>
              <a:rPr spc="-145" dirty="0">
                <a:latin typeface="Tahoma"/>
                <a:cs typeface="Tahoma"/>
              </a:rPr>
              <a:t> </a:t>
            </a:r>
            <a:r>
              <a:rPr spc="120" dirty="0">
                <a:latin typeface="Tahoma"/>
                <a:cs typeface="Tahoma"/>
              </a:rPr>
              <a:t>Piles </a:t>
            </a:r>
            <a:r>
              <a:rPr spc="110" dirty="0">
                <a:latin typeface="Tahoma"/>
                <a:cs typeface="Tahoma"/>
              </a:rPr>
              <a:t>(Hemorrhoids)</a:t>
            </a:r>
          </a:p>
        </p:txBody>
      </p:sp>
      <p:sp>
        <p:nvSpPr>
          <p:cNvPr id="8" name="object 8"/>
          <p:cNvSpPr/>
          <p:nvPr/>
        </p:nvSpPr>
        <p:spPr>
          <a:xfrm>
            <a:off x="4776469" y="4750252"/>
            <a:ext cx="2886075" cy="2085975"/>
          </a:xfrm>
          <a:custGeom>
            <a:avLst/>
            <a:gdLst/>
            <a:ahLst/>
            <a:cxnLst/>
            <a:rect l="l" t="t" r="r" b="b"/>
            <a:pathLst>
              <a:path w="2886075" h="20859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064545"/>
                </a:lnTo>
                <a:lnTo>
                  <a:pt x="0" y="2067382"/>
                </a:lnTo>
                <a:lnTo>
                  <a:pt x="18592" y="2085971"/>
                </a:lnTo>
                <a:lnTo>
                  <a:pt x="2867482" y="2085971"/>
                </a:lnTo>
                <a:lnTo>
                  <a:pt x="2886075" y="20673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45075" y="5076507"/>
            <a:ext cx="2348865" cy="1455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D6D9D7"/>
                </a:solidFill>
                <a:latin typeface="Tahoma"/>
                <a:cs typeface="Tahoma"/>
              </a:rPr>
              <a:t>What</a:t>
            </a:r>
            <a:r>
              <a:rPr sz="1650" spc="-8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65" dirty="0">
                <a:solidFill>
                  <a:srgbClr val="D6D9D7"/>
                </a:solidFill>
                <a:latin typeface="Tahoma"/>
                <a:cs typeface="Tahoma"/>
              </a:rPr>
              <a:t>are</a:t>
            </a:r>
            <a:r>
              <a:rPr sz="1650" spc="-8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60" dirty="0">
                <a:solidFill>
                  <a:srgbClr val="D6D9D7"/>
                </a:solidFill>
                <a:latin typeface="Tahoma"/>
                <a:cs typeface="Tahoma"/>
              </a:rPr>
              <a:t>Piles?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2700"/>
              </a:lnSpc>
              <a:spcBef>
                <a:spcPts val="640"/>
              </a:spcBef>
            </a:pP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Piles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are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swollen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veins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in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the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rectum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anus,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often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causing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discomfort,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itching,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10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bleeding.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54736" y="4761229"/>
            <a:ext cx="2886075" cy="2085975"/>
          </a:xfrm>
          <a:custGeom>
            <a:avLst/>
            <a:gdLst/>
            <a:ahLst/>
            <a:cxnLst/>
            <a:rect l="l" t="t" r="r" b="b"/>
            <a:pathLst>
              <a:path w="2886075" h="2085975">
                <a:moveTo>
                  <a:pt x="286748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2064545"/>
                </a:lnTo>
                <a:lnTo>
                  <a:pt x="0" y="2067382"/>
                </a:lnTo>
                <a:lnTo>
                  <a:pt x="18592" y="2085971"/>
                </a:lnTo>
                <a:lnTo>
                  <a:pt x="2867482" y="2085971"/>
                </a:lnTo>
                <a:lnTo>
                  <a:pt x="2886075" y="2067382"/>
                </a:lnTo>
                <a:lnTo>
                  <a:pt x="2886075" y="18592"/>
                </a:lnTo>
                <a:lnTo>
                  <a:pt x="2870225" y="546"/>
                </a:lnTo>
                <a:lnTo>
                  <a:pt x="286748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133488" y="4876800"/>
            <a:ext cx="2528570" cy="17316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5" dirty="0">
                <a:solidFill>
                  <a:srgbClr val="D6D9D7"/>
                </a:solidFill>
                <a:latin typeface="Tahoma"/>
                <a:cs typeface="Tahoma"/>
              </a:rPr>
              <a:t>Types</a:t>
            </a:r>
            <a:r>
              <a:rPr sz="1650" spc="-75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85" dirty="0">
                <a:solidFill>
                  <a:srgbClr val="D6D9D7"/>
                </a:solidFill>
                <a:latin typeface="Tahoma"/>
                <a:cs typeface="Tahoma"/>
              </a:rPr>
              <a:t>of</a:t>
            </a:r>
            <a:r>
              <a:rPr sz="1650" spc="-7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65" dirty="0">
                <a:solidFill>
                  <a:srgbClr val="D6D9D7"/>
                </a:solidFill>
                <a:latin typeface="Tahoma"/>
                <a:cs typeface="Tahoma"/>
              </a:rPr>
              <a:t>Piles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3100"/>
              </a:lnSpc>
              <a:spcBef>
                <a:spcPts val="635"/>
              </a:spcBef>
            </a:pP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There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are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two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main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types: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internal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piles,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which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develop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inside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rectum,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external piles,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which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develop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under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the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skin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around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anus.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601653"/>
          </a:xfrm>
          <a:custGeom>
            <a:avLst/>
            <a:gdLst/>
            <a:ahLst/>
            <a:cxnLst/>
            <a:rect l="l" t="t" r="r" b="b"/>
            <a:pathLst>
              <a:path w="11430000" h="6753225">
                <a:moveTo>
                  <a:pt x="11430000" y="0"/>
                </a:moveTo>
                <a:lnTo>
                  <a:pt x="0" y="0"/>
                </a:lnTo>
                <a:lnTo>
                  <a:pt x="0" y="6753225"/>
                </a:lnTo>
                <a:lnTo>
                  <a:pt x="11430000" y="67532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200" y="990600"/>
            <a:ext cx="4286250" cy="7620000"/>
            <a:chOff x="0" y="0"/>
            <a:chExt cx="4286250" cy="6753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286250" cy="6753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75" y="1447800"/>
              <a:ext cx="3857624" cy="385762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476250"/>
            <a:ext cx="1771649" cy="1009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71600" y="2209800"/>
            <a:ext cx="9823450" cy="1637573"/>
          </a:xfrm>
          <a:prstGeom prst="rect">
            <a:avLst/>
          </a:prstGeom>
        </p:spPr>
        <p:txBody>
          <a:bodyPr vert="horz" wrap="square" lIns="0" tIns="161198" rIns="0" bIns="0" rtlCol="0">
            <a:spAutoFit/>
          </a:bodyPr>
          <a:lstStyle/>
          <a:p>
            <a:pPr marL="4298950" marR="5080">
              <a:lnSpc>
                <a:spcPts val="4200"/>
              </a:lnSpc>
              <a:spcBef>
                <a:spcPts val="50"/>
              </a:spcBef>
            </a:pPr>
            <a:r>
              <a:rPr spc="204" dirty="0">
                <a:latin typeface="Tahoma"/>
                <a:cs typeface="Tahoma"/>
              </a:rPr>
              <a:t>Causes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60" dirty="0">
                <a:latin typeface="Tahoma"/>
                <a:cs typeface="Tahoma"/>
              </a:rPr>
              <a:t>and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200" dirty="0">
                <a:latin typeface="Tahoma"/>
                <a:cs typeface="Tahoma"/>
              </a:rPr>
              <a:t>Symptoms</a:t>
            </a:r>
            <a:r>
              <a:rPr spc="-16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of </a:t>
            </a:r>
            <a:r>
              <a:rPr spc="120" dirty="0">
                <a:latin typeface="Tahoma"/>
                <a:cs typeface="Tahoma"/>
              </a:rPr>
              <a:t>Piles</a:t>
            </a:r>
          </a:p>
        </p:txBody>
      </p:sp>
      <p:sp>
        <p:nvSpPr>
          <p:cNvPr id="8" name="object 8"/>
          <p:cNvSpPr/>
          <p:nvPr/>
        </p:nvSpPr>
        <p:spPr>
          <a:xfrm>
            <a:off x="5095875" y="4209595"/>
            <a:ext cx="390525" cy="381000"/>
          </a:xfrm>
          <a:custGeom>
            <a:avLst/>
            <a:gdLst/>
            <a:ahLst/>
            <a:cxnLst/>
            <a:rect l="l" t="t" r="r" b="b"/>
            <a:pathLst>
              <a:path w="390525" h="381000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59562"/>
                </a:lnTo>
                <a:lnTo>
                  <a:pt x="0" y="362407"/>
                </a:lnTo>
                <a:lnTo>
                  <a:pt x="18592" y="381000"/>
                </a:lnTo>
                <a:lnTo>
                  <a:pt x="371932" y="381000"/>
                </a:lnTo>
                <a:lnTo>
                  <a:pt x="390525" y="362407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02669" y="4233090"/>
            <a:ext cx="10985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475" dirty="0">
                <a:solidFill>
                  <a:srgbClr val="D6D9D7"/>
                </a:solidFill>
                <a:latin typeface="Tahoma"/>
                <a:cs typeface="Tahoma"/>
              </a:rPr>
              <a:t>1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0" y="4267200"/>
            <a:ext cx="2342515" cy="11791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64769">
              <a:lnSpc>
                <a:spcPct val="106100"/>
              </a:lnSpc>
              <a:spcBef>
                <a:spcPts val="15"/>
              </a:spcBef>
            </a:pPr>
            <a:r>
              <a:rPr sz="1650" spc="60" dirty="0">
                <a:solidFill>
                  <a:srgbClr val="D6D9D7"/>
                </a:solidFill>
                <a:latin typeface="Tahoma"/>
                <a:cs typeface="Tahoma"/>
              </a:rPr>
              <a:t>Straining</a:t>
            </a:r>
            <a:r>
              <a:rPr sz="1650" spc="8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D6D9D7"/>
                </a:solidFill>
                <a:latin typeface="Tahoma"/>
                <a:cs typeface="Tahoma"/>
              </a:rPr>
              <a:t>During</a:t>
            </a:r>
            <a:r>
              <a:rPr sz="1650" spc="8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D6D9D7"/>
                </a:solidFill>
                <a:latin typeface="Tahoma"/>
                <a:cs typeface="Tahoma"/>
              </a:rPr>
              <a:t>Bowel </a:t>
            </a:r>
            <a:r>
              <a:rPr sz="1650" spc="95" dirty="0">
                <a:solidFill>
                  <a:srgbClr val="D6D9D7"/>
                </a:solidFill>
                <a:latin typeface="Tahoma"/>
                <a:cs typeface="Tahoma"/>
              </a:rPr>
              <a:t>Movements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This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put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pressure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on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the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veins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in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rectum.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41880" y="4154259"/>
            <a:ext cx="390525" cy="381000"/>
          </a:xfrm>
          <a:custGeom>
            <a:avLst/>
            <a:gdLst/>
            <a:ahLst/>
            <a:cxnLst/>
            <a:rect l="l" t="t" r="r" b="b"/>
            <a:pathLst>
              <a:path w="390525" h="381000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59562"/>
                </a:lnTo>
                <a:lnTo>
                  <a:pt x="0" y="362407"/>
                </a:lnTo>
                <a:lnTo>
                  <a:pt x="18592" y="381000"/>
                </a:lnTo>
                <a:lnTo>
                  <a:pt x="371932" y="381000"/>
                </a:lnTo>
                <a:lnTo>
                  <a:pt x="390525" y="362407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84210" y="4201250"/>
            <a:ext cx="17399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25" dirty="0">
                <a:solidFill>
                  <a:srgbClr val="D6D9D7"/>
                </a:solidFill>
                <a:latin typeface="Tahoma"/>
                <a:cs typeface="Tahoma"/>
              </a:rPr>
              <a:t>2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62294" y="4267200"/>
            <a:ext cx="2232025" cy="144589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219710">
              <a:lnSpc>
                <a:spcPct val="106100"/>
              </a:lnSpc>
              <a:spcBef>
                <a:spcPts val="15"/>
              </a:spcBef>
            </a:pPr>
            <a:r>
              <a:rPr sz="1650" spc="75" dirty="0">
                <a:solidFill>
                  <a:srgbClr val="D6D9D7"/>
                </a:solidFill>
                <a:latin typeface="Tahoma"/>
                <a:cs typeface="Tahoma"/>
              </a:rPr>
              <a:t>Prolonged</a:t>
            </a:r>
            <a:r>
              <a:rPr sz="1650" spc="-75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70" dirty="0">
                <a:solidFill>
                  <a:srgbClr val="D6D9D7"/>
                </a:solidFill>
                <a:latin typeface="Tahoma"/>
                <a:cs typeface="Tahoma"/>
              </a:rPr>
              <a:t>Sitting</a:t>
            </a:r>
            <a:r>
              <a:rPr sz="1650" spc="-7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50" dirty="0">
                <a:solidFill>
                  <a:srgbClr val="D6D9D7"/>
                </a:solidFill>
                <a:latin typeface="Tahoma"/>
                <a:cs typeface="Tahoma"/>
              </a:rPr>
              <a:t>or </a:t>
            </a:r>
            <a:r>
              <a:rPr sz="1650" spc="65" dirty="0">
                <a:solidFill>
                  <a:srgbClr val="D6D9D7"/>
                </a:solidFill>
                <a:latin typeface="Tahoma"/>
                <a:cs typeface="Tahoma"/>
              </a:rPr>
              <a:t>Standing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1900"/>
              </a:lnSpc>
              <a:spcBef>
                <a:spcPts val="655"/>
              </a:spcBef>
            </a:pP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This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restrict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blood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flow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9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cause</a:t>
            </a:r>
            <a:r>
              <a:rPr sz="1350" spc="-9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9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veins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to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swell.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33771" y="6553111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69087"/>
                </a:lnTo>
                <a:lnTo>
                  <a:pt x="0" y="371932"/>
                </a:lnTo>
                <a:lnTo>
                  <a:pt x="18592" y="390525"/>
                </a:lnTo>
                <a:lnTo>
                  <a:pt x="371932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34089" y="6609626"/>
            <a:ext cx="17843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55" dirty="0">
                <a:solidFill>
                  <a:srgbClr val="D6D9D7"/>
                </a:solidFill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30832" y="6553200"/>
            <a:ext cx="2333625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0" dirty="0">
                <a:solidFill>
                  <a:srgbClr val="D6D9D7"/>
                </a:solidFill>
                <a:latin typeface="Tahoma"/>
                <a:cs typeface="Tahoma"/>
              </a:rPr>
              <a:t>Pregnancy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Hormonal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changes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and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pressure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from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growing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fetus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contribute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piles.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34375" y="6316119"/>
            <a:ext cx="390525" cy="390525"/>
          </a:xfrm>
          <a:custGeom>
            <a:avLst/>
            <a:gdLst/>
            <a:ahLst/>
            <a:cxnLst/>
            <a:rect l="l" t="t" r="r" b="b"/>
            <a:pathLst>
              <a:path w="390525" h="390525">
                <a:moveTo>
                  <a:pt x="371932" y="0"/>
                </a:moveTo>
                <a:lnTo>
                  <a:pt x="18592" y="0"/>
                </a:lnTo>
                <a:lnTo>
                  <a:pt x="15849" y="546"/>
                </a:lnTo>
                <a:lnTo>
                  <a:pt x="0" y="18592"/>
                </a:lnTo>
                <a:lnTo>
                  <a:pt x="0" y="369087"/>
                </a:lnTo>
                <a:lnTo>
                  <a:pt x="0" y="371932"/>
                </a:lnTo>
                <a:lnTo>
                  <a:pt x="18592" y="390525"/>
                </a:lnTo>
                <a:lnTo>
                  <a:pt x="371932" y="390525"/>
                </a:lnTo>
                <a:lnTo>
                  <a:pt x="390525" y="371932"/>
                </a:lnTo>
                <a:lnTo>
                  <a:pt x="390525" y="18592"/>
                </a:lnTo>
                <a:lnTo>
                  <a:pt x="374675" y="546"/>
                </a:lnTo>
                <a:lnTo>
                  <a:pt x="371932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395654" y="6344377"/>
            <a:ext cx="18542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110" dirty="0">
                <a:solidFill>
                  <a:srgbClr val="D6D9D7"/>
                </a:solidFill>
                <a:latin typeface="Tahoma"/>
                <a:cs typeface="Tahoma"/>
              </a:rPr>
              <a:t>4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3949" y="6349276"/>
            <a:ext cx="2265045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5" dirty="0">
                <a:solidFill>
                  <a:srgbClr val="D6D9D7"/>
                </a:solidFill>
                <a:latin typeface="Tahoma"/>
                <a:cs typeface="Tahoma"/>
              </a:rPr>
              <a:t>Obesity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Excess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weight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puts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extra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pressure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on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veins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in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the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rectum.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6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81800" y="1104900"/>
            <a:ext cx="4286250" cy="6438900"/>
            <a:chOff x="7143750" y="253"/>
            <a:chExt cx="4286250" cy="6438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64386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1933574"/>
              <a:ext cx="3857624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6050" y="476249"/>
            <a:ext cx="1771649" cy="1009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7861" y="2482596"/>
            <a:ext cx="5788025" cy="1111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300"/>
              </a:lnSpc>
              <a:spcBef>
                <a:spcPts val="95"/>
              </a:spcBef>
            </a:pPr>
            <a:r>
              <a:rPr spc="110" dirty="0"/>
              <a:t>Conventional</a:t>
            </a:r>
            <a:r>
              <a:rPr spc="-120" dirty="0"/>
              <a:t> </a:t>
            </a:r>
            <a:r>
              <a:rPr spc="80" dirty="0"/>
              <a:t>Treatments</a:t>
            </a:r>
            <a:r>
              <a:rPr spc="-114" dirty="0"/>
              <a:t> </a:t>
            </a:r>
            <a:r>
              <a:rPr spc="-25" dirty="0"/>
              <a:t>for </a:t>
            </a:r>
            <a:r>
              <a:rPr spc="45" dirty="0"/>
              <a:t>Piles</a:t>
            </a:r>
          </a:p>
        </p:txBody>
      </p:sp>
      <p:sp>
        <p:nvSpPr>
          <p:cNvPr id="8" name="object 8"/>
          <p:cNvSpPr/>
          <p:nvPr/>
        </p:nvSpPr>
        <p:spPr>
          <a:xfrm>
            <a:off x="604836" y="4519612"/>
            <a:ext cx="5934075" cy="2876550"/>
          </a:xfrm>
          <a:custGeom>
            <a:avLst/>
            <a:gdLst/>
            <a:ahLst/>
            <a:cxnLst/>
            <a:rect l="l" t="t" r="r" b="b"/>
            <a:pathLst>
              <a:path w="5934075" h="2876550">
                <a:moveTo>
                  <a:pt x="0" y="2859882"/>
                </a:moveTo>
                <a:lnTo>
                  <a:pt x="0" y="16675"/>
                </a:lnTo>
                <a:lnTo>
                  <a:pt x="0" y="14452"/>
                </a:lnTo>
                <a:lnTo>
                  <a:pt x="421" y="12331"/>
                </a:lnTo>
                <a:lnTo>
                  <a:pt x="1270" y="10287"/>
                </a:lnTo>
                <a:lnTo>
                  <a:pt x="2113" y="8242"/>
                </a:lnTo>
                <a:lnTo>
                  <a:pt x="3318" y="6438"/>
                </a:lnTo>
                <a:lnTo>
                  <a:pt x="4881" y="4876"/>
                </a:lnTo>
                <a:lnTo>
                  <a:pt x="6443" y="3314"/>
                </a:lnTo>
                <a:lnTo>
                  <a:pt x="8249" y="2108"/>
                </a:lnTo>
                <a:lnTo>
                  <a:pt x="10289" y="1270"/>
                </a:lnTo>
                <a:lnTo>
                  <a:pt x="12332" y="419"/>
                </a:lnTo>
                <a:lnTo>
                  <a:pt x="14456" y="0"/>
                </a:lnTo>
                <a:lnTo>
                  <a:pt x="16668" y="0"/>
                </a:lnTo>
                <a:lnTo>
                  <a:pt x="5917412" y="0"/>
                </a:lnTo>
                <a:lnTo>
                  <a:pt x="5919609" y="0"/>
                </a:lnTo>
                <a:lnTo>
                  <a:pt x="5921743" y="419"/>
                </a:lnTo>
                <a:lnTo>
                  <a:pt x="5923788" y="1270"/>
                </a:lnTo>
                <a:lnTo>
                  <a:pt x="5925820" y="2108"/>
                </a:lnTo>
                <a:lnTo>
                  <a:pt x="5927636" y="3314"/>
                </a:lnTo>
                <a:lnTo>
                  <a:pt x="5929198" y="4876"/>
                </a:lnTo>
                <a:lnTo>
                  <a:pt x="5930760" y="6438"/>
                </a:lnTo>
                <a:lnTo>
                  <a:pt x="5931966" y="8242"/>
                </a:lnTo>
                <a:lnTo>
                  <a:pt x="5932805" y="10287"/>
                </a:lnTo>
                <a:lnTo>
                  <a:pt x="5933655" y="12331"/>
                </a:lnTo>
                <a:lnTo>
                  <a:pt x="5934075" y="14452"/>
                </a:lnTo>
                <a:lnTo>
                  <a:pt x="5934075" y="16675"/>
                </a:lnTo>
                <a:lnTo>
                  <a:pt x="5934075" y="2859882"/>
                </a:lnTo>
                <a:lnTo>
                  <a:pt x="5934075" y="2862089"/>
                </a:lnTo>
                <a:lnTo>
                  <a:pt x="5933655" y="2864218"/>
                </a:lnTo>
                <a:lnTo>
                  <a:pt x="5932805" y="2866256"/>
                </a:lnTo>
                <a:lnTo>
                  <a:pt x="5931966" y="2868301"/>
                </a:lnTo>
                <a:lnTo>
                  <a:pt x="5930760" y="2870102"/>
                </a:lnTo>
                <a:lnTo>
                  <a:pt x="5929198" y="2871664"/>
                </a:lnTo>
                <a:lnTo>
                  <a:pt x="5927636" y="2873227"/>
                </a:lnTo>
                <a:lnTo>
                  <a:pt x="5925820" y="2874432"/>
                </a:lnTo>
                <a:lnTo>
                  <a:pt x="5923788" y="2875281"/>
                </a:lnTo>
                <a:lnTo>
                  <a:pt x="5921743" y="2876124"/>
                </a:lnTo>
                <a:lnTo>
                  <a:pt x="5919609" y="2876546"/>
                </a:lnTo>
                <a:lnTo>
                  <a:pt x="5917412" y="2876551"/>
                </a:lnTo>
                <a:lnTo>
                  <a:pt x="16668" y="2876551"/>
                </a:lnTo>
                <a:lnTo>
                  <a:pt x="4881" y="2871664"/>
                </a:lnTo>
                <a:lnTo>
                  <a:pt x="3318" y="2870102"/>
                </a:lnTo>
                <a:lnTo>
                  <a:pt x="2113" y="2868301"/>
                </a:lnTo>
                <a:lnTo>
                  <a:pt x="1270" y="2866256"/>
                </a:lnTo>
                <a:lnTo>
                  <a:pt x="421" y="2864218"/>
                </a:lnTo>
                <a:lnTo>
                  <a:pt x="0" y="2862089"/>
                </a:lnTo>
                <a:lnTo>
                  <a:pt x="0" y="2859882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918296"/>
              </p:ext>
            </p:extLst>
          </p:nvPr>
        </p:nvGraphicFramePr>
        <p:xfrm>
          <a:off x="604837" y="4553376"/>
          <a:ext cx="5923915" cy="2867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6720"/>
                <a:gridCol w="2957195"/>
              </a:tblGrid>
              <a:tr h="104775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3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Lifestyle</a:t>
                      </a:r>
                      <a:r>
                        <a:rPr sz="1350" spc="-5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Modifications</a:t>
                      </a:r>
                      <a:endParaRPr sz="1350" dirty="0">
                        <a:latin typeface="Verdana"/>
                        <a:cs typeface="Verdana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2D3032"/>
                      </a:solidFill>
                      <a:prstDash val="solid"/>
                    </a:lnR>
                    <a:solidFill>
                      <a:srgbClr val="FFFFFF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562610" indent="-635">
                        <a:lnSpc>
                          <a:spcPct val="131900"/>
                        </a:lnSpc>
                        <a:spcBef>
                          <a:spcPts val="530"/>
                        </a:spcBef>
                      </a:pPr>
                      <a:r>
                        <a:rPr sz="1350" spc="-6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Dietary</a:t>
                      </a:r>
                      <a:r>
                        <a:rPr sz="1350" spc="-6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changes,</a:t>
                      </a:r>
                      <a:r>
                        <a:rPr sz="1350" spc="-6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increased </a:t>
                      </a:r>
                      <a:r>
                        <a:rPr sz="1350" spc="-3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fiber</a:t>
                      </a:r>
                      <a:r>
                        <a:rPr sz="1350" spc="-9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intake,</a:t>
                      </a:r>
                      <a:r>
                        <a:rPr sz="1350" spc="-9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350" spc="-9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regular exercise.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T="67310" marB="0">
                    <a:lnL w="9525">
                      <a:solidFill>
                        <a:srgbClr val="2D3032"/>
                      </a:solidFill>
                      <a:prstDash val="solid"/>
                    </a:lnL>
                    <a:solidFill>
                      <a:srgbClr val="FFFFFF">
                        <a:alpha val="3919"/>
                      </a:srgb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6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Over-</a:t>
                      </a:r>
                      <a:r>
                        <a:rPr sz="1350" spc="-4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the-</a:t>
                      </a:r>
                      <a:r>
                        <a:rPr sz="1350" spc="-5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Counter</a:t>
                      </a:r>
                      <a:r>
                        <a:rPr sz="1350" spc="-3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Medications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2D3032"/>
                      </a:solidFill>
                      <a:prstDash val="solid"/>
                    </a:lnR>
                    <a:solidFill>
                      <a:srgbClr val="000000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563880" indent="-635">
                        <a:lnSpc>
                          <a:spcPct val="131900"/>
                        </a:lnSpc>
                        <a:spcBef>
                          <a:spcPts val="530"/>
                        </a:spcBef>
                      </a:pPr>
                      <a:r>
                        <a:rPr sz="1350" spc="-6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Creams,</a:t>
                      </a:r>
                      <a:r>
                        <a:rPr sz="1350" spc="-3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suppositories,</a:t>
                      </a:r>
                      <a:r>
                        <a:rPr sz="1350" spc="-3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2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stool</a:t>
                      </a:r>
                      <a:r>
                        <a:rPr sz="1350" spc="-7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softeners</a:t>
                      </a:r>
                      <a:r>
                        <a:rPr sz="1350" spc="-6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7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to</a:t>
                      </a:r>
                      <a:r>
                        <a:rPr sz="1350" spc="-6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relieve symptoms.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T="67310" marB="0">
                    <a:lnL w="9525">
                      <a:solidFill>
                        <a:srgbClr val="2D3032"/>
                      </a:solidFill>
                      <a:prstDash val="solid"/>
                    </a:lnL>
                    <a:solidFill>
                      <a:srgbClr val="000000">
                        <a:alpha val="3919"/>
                      </a:srgbClr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Surgical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Procedures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T="133350" marB="0">
                    <a:lnR w="9525">
                      <a:solidFill>
                        <a:srgbClr val="2D3032"/>
                      </a:solidFill>
                      <a:prstDash val="solid"/>
                    </a:lnR>
                    <a:solidFill>
                      <a:srgbClr val="FFFFFF">
                        <a:alpha val="39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408305" indent="-1270">
                        <a:lnSpc>
                          <a:spcPct val="129600"/>
                        </a:lnSpc>
                        <a:spcBef>
                          <a:spcPts val="570"/>
                        </a:spcBef>
                      </a:pPr>
                      <a:r>
                        <a:rPr sz="1350" spc="-13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severe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2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cases,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surgery</a:t>
                      </a:r>
                      <a:r>
                        <a:rPr sz="1350" spc="-8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4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may </a:t>
                      </a:r>
                      <a:r>
                        <a:rPr sz="1350" spc="-2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be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5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required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7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to remove</a:t>
                      </a:r>
                      <a:r>
                        <a:rPr sz="1350" spc="-75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350" spc="-10" dirty="0">
                          <a:solidFill>
                            <a:srgbClr val="D6D9D7"/>
                          </a:solidFill>
                          <a:latin typeface="Verdana"/>
                          <a:cs typeface="Verdana"/>
                        </a:rPr>
                        <a:t>piles.</a:t>
                      </a:r>
                      <a:endParaRPr sz="1350" dirty="0">
                        <a:latin typeface="Verdana"/>
                        <a:cs typeface="Verdana"/>
                      </a:endParaRPr>
                    </a:p>
                  </a:txBody>
                  <a:tcPr marL="0" marR="0" marT="72390" marB="0">
                    <a:lnL w="9525">
                      <a:solidFill>
                        <a:srgbClr val="2D3032"/>
                      </a:solidFill>
                      <a:prstDash val="solid"/>
                    </a:lnL>
                    <a:solidFill>
                      <a:srgbClr val="FFFFFF">
                        <a:alpha val="391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600"/>
          </a:xfrm>
          <a:custGeom>
            <a:avLst/>
            <a:gdLst/>
            <a:ahLst/>
            <a:cxnLst/>
            <a:rect l="l" t="t" r="r" b="b"/>
            <a:pathLst>
              <a:path w="11430000" h="8229600">
                <a:moveTo>
                  <a:pt x="11430000" y="0"/>
                </a:moveTo>
                <a:lnTo>
                  <a:pt x="0" y="0"/>
                </a:lnTo>
                <a:lnTo>
                  <a:pt x="0" y="8229600"/>
                </a:lnTo>
                <a:lnTo>
                  <a:pt x="11430000" y="82296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286250" cy="8991600"/>
            <a:chOff x="0" y="0"/>
            <a:chExt cx="4286250" cy="8229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286250" cy="82295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75" y="2828925"/>
              <a:ext cx="3857624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476250"/>
            <a:ext cx="1771649" cy="1009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338" rIns="0" bIns="0" rtlCol="0">
            <a:spAutoFit/>
          </a:bodyPr>
          <a:lstStyle/>
          <a:p>
            <a:pPr marL="4298950" marR="5080">
              <a:lnSpc>
                <a:spcPct val="106300"/>
              </a:lnSpc>
              <a:spcBef>
                <a:spcPts val="95"/>
              </a:spcBef>
            </a:pPr>
            <a:r>
              <a:rPr spc="140" dirty="0"/>
              <a:t>Homeopathic</a:t>
            </a:r>
            <a:r>
              <a:rPr spc="-140" dirty="0"/>
              <a:t> </a:t>
            </a:r>
            <a:r>
              <a:rPr spc="195" dirty="0"/>
              <a:t>Approach</a:t>
            </a:r>
            <a:r>
              <a:rPr spc="-135" dirty="0"/>
              <a:t> </a:t>
            </a:r>
            <a:r>
              <a:rPr spc="75" dirty="0"/>
              <a:t>to </a:t>
            </a:r>
            <a:r>
              <a:rPr spc="55" dirty="0"/>
              <a:t>Piles</a:t>
            </a:r>
            <a:r>
              <a:rPr spc="-150" dirty="0"/>
              <a:t> </a:t>
            </a:r>
            <a:r>
              <a:rPr spc="45" dirty="0"/>
              <a:t>Treatment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4950625" y="3076575"/>
            <a:ext cx="971550" cy="4676775"/>
            <a:chOff x="4950625" y="3076575"/>
            <a:chExt cx="971550" cy="4676775"/>
          </a:xfrm>
        </p:grpSpPr>
        <p:sp>
          <p:nvSpPr>
            <p:cNvPr id="9" name="object 9"/>
            <p:cNvSpPr/>
            <p:nvPr/>
          </p:nvSpPr>
          <p:spPr>
            <a:xfrm>
              <a:off x="5133975" y="3076574"/>
              <a:ext cx="788670" cy="4676775"/>
            </a:xfrm>
            <a:custGeom>
              <a:avLst/>
              <a:gdLst/>
              <a:ahLst/>
              <a:cxnLst/>
              <a:rect l="l" t="t" r="r" b="b"/>
              <a:pathLst>
                <a:path w="788670" h="4676775">
                  <a:moveTo>
                    <a:pt x="19050" y="6896"/>
                  </a:moveTo>
                  <a:lnTo>
                    <a:pt x="18122" y="4648"/>
                  </a:lnTo>
                  <a:lnTo>
                    <a:pt x="14401" y="927"/>
                  </a:lnTo>
                  <a:lnTo>
                    <a:pt x="12153" y="0"/>
                  </a:ln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4667250"/>
                  </a:lnTo>
                  <a:lnTo>
                    <a:pt x="0" y="4669879"/>
                  </a:lnTo>
                  <a:lnTo>
                    <a:pt x="927" y="4672127"/>
                  </a:lnTo>
                  <a:lnTo>
                    <a:pt x="4648" y="4675848"/>
                  </a:lnTo>
                  <a:lnTo>
                    <a:pt x="6896" y="4676775"/>
                  </a:lnTo>
                  <a:lnTo>
                    <a:pt x="12153" y="4676775"/>
                  </a:lnTo>
                  <a:lnTo>
                    <a:pt x="14401" y="4675848"/>
                  </a:lnTo>
                  <a:lnTo>
                    <a:pt x="18122" y="4672127"/>
                  </a:lnTo>
                  <a:lnTo>
                    <a:pt x="19050" y="4669879"/>
                  </a:lnTo>
                  <a:lnTo>
                    <a:pt x="19050" y="6896"/>
                  </a:lnTo>
                  <a:close/>
                </a:path>
                <a:path w="788670" h="4676775">
                  <a:moveTo>
                    <a:pt x="788200" y="378371"/>
                  </a:moveTo>
                  <a:lnTo>
                    <a:pt x="787260" y="376123"/>
                  </a:lnTo>
                  <a:lnTo>
                    <a:pt x="783539" y="372402"/>
                  </a:lnTo>
                  <a:lnTo>
                    <a:pt x="781304" y="371475"/>
                  </a:lnTo>
                  <a:lnTo>
                    <a:pt x="195008" y="371475"/>
                  </a:lnTo>
                  <a:lnTo>
                    <a:pt x="192773" y="372402"/>
                  </a:lnTo>
                  <a:lnTo>
                    <a:pt x="189039" y="376123"/>
                  </a:lnTo>
                  <a:lnTo>
                    <a:pt x="188125" y="378371"/>
                  </a:lnTo>
                  <a:lnTo>
                    <a:pt x="188125" y="381000"/>
                  </a:lnTo>
                  <a:lnTo>
                    <a:pt x="188125" y="383628"/>
                  </a:lnTo>
                  <a:lnTo>
                    <a:pt x="189039" y="385876"/>
                  </a:lnTo>
                  <a:lnTo>
                    <a:pt x="192773" y="389597"/>
                  </a:lnTo>
                  <a:lnTo>
                    <a:pt x="195008" y="390525"/>
                  </a:lnTo>
                  <a:lnTo>
                    <a:pt x="781304" y="390525"/>
                  </a:lnTo>
                  <a:lnTo>
                    <a:pt x="783539" y="389597"/>
                  </a:lnTo>
                  <a:lnTo>
                    <a:pt x="787260" y="385876"/>
                  </a:lnTo>
                  <a:lnTo>
                    <a:pt x="788200" y="383628"/>
                  </a:lnTo>
                  <a:lnTo>
                    <a:pt x="788200" y="378371"/>
                  </a:lnTo>
                  <a:close/>
                </a:path>
              </a:pathLst>
            </a:custGeom>
            <a:solidFill>
              <a:srgbClr val="64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50625" y="3267075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71932" y="0"/>
                  </a:moveTo>
                  <a:lnTo>
                    <a:pt x="18580" y="0"/>
                  </a:lnTo>
                  <a:lnTo>
                    <a:pt x="15849" y="546"/>
                  </a:lnTo>
                  <a:lnTo>
                    <a:pt x="0" y="18592"/>
                  </a:lnTo>
                  <a:lnTo>
                    <a:pt x="0" y="369087"/>
                  </a:lnTo>
                  <a:lnTo>
                    <a:pt x="0" y="371932"/>
                  </a:lnTo>
                  <a:lnTo>
                    <a:pt x="18580" y="390525"/>
                  </a:lnTo>
                  <a:lnTo>
                    <a:pt x="371932" y="390525"/>
                  </a:lnTo>
                  <a:lnTo>
                    <a:pt x="390525" y="371932"/>
                  </a:lnTo>
                  <a:lnTo>
                    <a:pt x="390525" y="18592"/>
                  </a:lnTo>
                  <a:lnTo>
                    <a:pt x="374662" y="546"/>
                  </a:lnTo>
                  <a:lnTo>
                    <a:pt x="371932" y="0"/>
                  </a:lnTo>
                  <a:close/>
                </a:path>
              </a:pathLst>
            </a:custGeom>
            <a:solidFill>
              <a:srgbClr val="4C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088534" y="3282950"/>
            <a:ext cx="10985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440" dirty="0">
                <a:solidFill>
                  <a:srgbClr val="D6D9D7"/>
                </a:solidFill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3775" y="3221037"/>
            <a:ext cx="4618990" cy="1179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r>
              <a:rPr sz="1650" spc="10" dirty="0">
                <a:solidFill>
                  <a:srgbClr val="D6D9D7"/>
                </a:solidFill>
                <a:latin typeface="Trebuchet MS"/>
                <a:cs typeface="Trebuchet MS"/>
              </a:rPr>
              <a:t>Individualized</a:t>
            </a:r>
            <a:r>
              <a:rPr sz="1650" spc="305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D6D9D7"/>
                </a:solidFill>
                <a:latin typeface="Trebuchet MS"/>
                <a:cs typeface="Trebuchet MS"/>
              </a:rPr>
              <a:t>Treatment</a:t>
            </a:r>
            <a:endParaRPr sz="1650">
              <a:latin typeface="Trebuchet MS"/>
              <a:cs typeface="Trebuchet MS"/>
            </a:endParaRPr>
          </a:p>
          <a:p>
            <a:pPr marL="12700" marR="5080" algn="just">
              <a:lnSpc>
                <a:spcPct val="131900"/>
              </a:lnSpc>
              <a:spcBef>
                <a:spcPts val="655"/>
              </a:spcBef>
            </a:pPr>
            <a:r>
              <a:rPr sz="1350" b="1" u="sng" spc="-3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5"/>
              </a:rPr>
              <a:t>Homeo</a:t>
            </a:r>
            <a:r>
              <a:rPr sz="1350" b="1" spc="-30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pathic</a:t>
            </a:r>
            <a:r>
              <a:rPr sz="1350" b="1" spc="-70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 </a:t>
            </a:r>
            <a:r>
              <a:rPr sz="1350" b="1" spc="-50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treatment </a:t>
            </a:r>
            <a:r>
              <a:rPr sz="1350" b="1" spc="-35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for</a:t>
            </a:r>
            <a:r>
              <a:rPr sz="1350" b="1" spc="-65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 </a:t>
            </a:r>
            <a:r>
              <a:rPr sz="1350" b="1" u="sng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5"/>
              </a:rPr>
              <a:t>piles</a:t>
            </a:r>
            <a:r>
              <a:rPr sz="1350" b="1" spc="-60" dirty="0">
                <a:solidFill>
                  <a:srgbClr val="AB9DF5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focuses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on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addressing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root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cause</a:t>
            </a:r>
            <a:r>
              <a:rPr sz="1350" spc="-10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of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piles,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considering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individual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symptoms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overall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health.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50625" y="4972050"/>
            <a:ext cx="971550" cy="390525"/>
            <a:chOff x="4950625" y="4972050"/>
            <a:chExt cx="971550" cy="390525"/>
          </a:xfrm>
        </p:grpSpPr>
        <p:sp>
          <p:nvSpPr>
            <p:cNvPr id="14" name="object 14"/>
            <p:cNvSpPr/>
            <p:nvPr/>
          </p:nvSpPr>
          <p:spPr>
            <a:xfrm>
              <a:off x="5322100" y="5162550"/>
              <a:ext cx="600075" cy="19050"/>
            </a:xfrm>
            <a:custGeom>
              <a:avLst/>
              <a:gdLst/>
              <a:ahLst/>
              <a:cxnLst/>
              <a:rect l="l" t="t" r="r" b="b"/>
              <a:pathLst>
                <a:path w="600075" h="19050">
                  <a:moveTo>
                    <a:pt x="593178" y="0"/>
                  </a:moveTo>
                  <a:lnTo>
                    <a:pt x="6883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83" y="19050"/>
                  </a:lnTo>
                  <a:lnTo>
                    <a:pt x="593178" y="19050"/>
                  </a:lnTo>
                  <a:lnTo>
                    <a:pt x="595414" y="18122"/>
                  </a:lnTo>
                  <a:lnTo>
                    <a:pt x="599135" y="14401"/>
                  </a:lnTo>
                  <a:lnTo>
                    <a:pt x="600075" y="12153"/>
                  </a:lnTo>
                  <a:lnTo>
                    <a:pt x="600075" y="6896"/>
                  </a:lnTo>
                  <a:lnTo>
                    <a:pt x="599135" y="4648"/>
                  </a:lnTo>
                  <a:lnTo>
                    <a:pt x="595414" y="927"/>
                  </a:lnTo>
                  <a:lnTo>
                    <a:pt x="593178" y="0"/>
                  </a:lnTo>
                  <a:close/>
                </a:path>
              </a:pathLst>
            </a:custGeom>
            <a:solidFill>
              <a:srgbClr val="64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50625" y="4972050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71932" y="0"/>
                  </a:moveTo>
                  <a:lnTo>
                    <a:pt x="18580" y="0"/>
                  </a:lnTo>
                  <a:lnTo>
                    <a:pt x="15849" y="546"/>
                  </a:lnTo>
                  <a:lnTo>
                    <a:pt x="0" y="18592"/>
                  </a:lnTo>
                  <a:lnTo>
                    <a:pt x="0" y="369087"/>
                  </a:lnTo>
                  <a:lnTo>
                    <a:pt x="0" y="371932"/>
                  </a:lnTo>
                  <a:lnTo>
                    <a:pt x="18580" y="390525"/>
                  </a:lnTo>
                  <a:lnTo>
                    <a:pt x="371932" y="390525"/>
                  </a:lnTo>
                  <a:lnTo>
                    <a:pt x="390525" y="371932"/>
                  </a:lnTo>
                  <a:lnTo>
                    <a:pt x="390525" y="18592"/>
                  </a:lnTo>
                  <a:lnTo>
                    <a:pt x="374662" y="546"/>
                  </a:lnTo>
                  <a:lnTo>
                    <a:pt x="371932" y="0"/>
                  </a:lnTo>
                  <a:close/>
                </a:path>
              </a:pathLst>
            </a:custGeom>
            <a:solidFill>
              <a:srgbClr val="4C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056530" y="4987925"/>
            <a:ext cx="17399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65" dirty="0">
                <a:solidFill>
                  <a:srgbClr val="D6D9D7"/>
                </a:solidFill>
                <a:latin typeface="Trebuchet MS"/>
                <a:cs typeface="Trebuchet MS"/>
              </a:rPr>
              <a:t>2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73771" y="4926012"/>
            <a:ext cx="4690110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Natural</a:t>
            </a:r>
            <a:r>
              <a:rPr sz="1650" spc="225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70" dirty="0">
                <a:solidFill>
                  <a:srgbClr val="D6D9D7"/>
                </a:solidFill>
                <a:latin typeface="Trebuchet MS"/>
                <a:cs typeface="Trebuchet MS"/>
              </a:rPr>
              <a:t>Remedies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medicines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are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made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from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natural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substances,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minimizing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side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effects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promoting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gentle healing.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50625" y="6686550"/>
            <a:ext cx="971550" cy="381000"/>
            <a:chOff x="4950625" y="6686550"/>
            <a:chExt cx="971550" cy="381000"/>
          </a:xfrm>
        </p:grpSpPr>
        <p:sp>
          <p:nvSpPr>
            <p:cNvPr id="19" name="object 19"/>
            <p:cNvSpPr/>
            <p:nvPr/>
          </p:nvSpPr>
          <p:spPr>
            <a:xfrm>
              <a:off x="5322100" y="6867525"/>
              <a:ext cx="600075" cy="19050"/>
            </a:xfrm>
            <a:custGeom>
              <a:avLst/>
              <a:gdLst/>
              <a:ahLst/>
              <a:cxnLst/>
              <a:rect l="l" t="t" r="r" b="b"/>
              <a:pathLst>
                <a:path w="600075" h="19050">
                  <a:moveTo>
                    <a:pt x="593178" y="0"/>
                  </a:moveTo>
                  <a:lnTo>
                    <a:pt x="6883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83" y="19050"/>
                  </a:lnTo>
                  <a:lnTo>
                    <a:pt x="593178" y="19050"/>
                  </a:lnTo>
                  <a:lnTo>
                    <a:pt x="595414" y="18122"/>
                  </a:lnTo>
                  <a:lnTo>
                    <a:pt x="599135" y="14401"/>
                  </a:lnTo>
                  <a:lnTo>
                    <a:pt x="600075" y="12153"/>
                  </a:lnTo>
                  <a:lnTo>
                    <a:pt x="600075" y="6896"/>
                  </a:lnTo>
                  <a:lnTo>
                    <a:pt x="599135" y="4648"/>
                  </a:lnTo>
                  <a:lnTo>
                    <a:pt x="595414" y="927"/>
                  </a:lnTo>
                  <a:lnTo>
                    <a:pt x="593178" y="0"/>
                  </a:lnTo>
                  <a:close/>
                </a:path>
              </a:pathLst>
            </a:custGeom>
            <a:solidFill>
              <a:srgbClr val="64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50625" y="6686550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71932" y="0"/>
                  </a:moveTo>
                  <a:lnTo>
                    <a:pt x="18580" y="0"/>
                  </a:lnTo>
                  <a:lnTo>
                    <a:pt x="15849" y="546"/>
                  </a:lnTo>
                  <a:lnTo>
                    <a:pt x="0" y="18592"/>
                  </a:lnTo>
                  <a:lnTo>
                    <a:pt x="0" y="359568"/>
                  </a:lnTo>
                  <a:lnTo>
                    <a:pt x="0" y="362411"/>
                  </a:lnTo>
                  <a:lnTo>
                    <a:pt x="18580" y="381000"/>
                  </a:lnTo>
                  <a:lnTo>
                    <a:pt x="371932" y="381000"/>
                  </a:lnTo>
                  <a:lnTo>
                    <a:pt x="390525" y="362411"/>
                  </a:lnTo>
                  <a:lnTo>
                    <a:pt x="390525" y="18592"/>
                  </a:lnTo>
                  <a:lnTo>
                    <a:pt x="374662" y="546"/>
                  </a:lnTo>
                  <a:lnTo>
                    <a:pt x="371932" y="0"/>
                  </a:lnTo>
                  <a:close/>
                </a:path>
              </a:pathLst>
            </a:custGeom>
            <a:solidFill>
              <a:srgbClr val="4C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54307" y="6702425"/>
            <a:ext cx="17843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95" dirty="0">
                <a:solidFill>
                  <a:srgbClr val="D6D9D7"/>
                </a:solidFill>
                <a:latin typeface="Trebuchet MS"/>
                <a:cs typeface="Trebuchet MS"/>
              </a:rPr>
              <a:t>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73780" y="6640512"/>
            <a:ext cx="4766945" cy="9029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20" dirty="0">
                <a:solidFill>
                  <a:srgbClr val="D6D9D7"/>
                </a:solidFill>
                <a:latin typeface="Trebuchet MS"/>
                <a:cs typeface="Trebuchet MS"/>
              </a:rPr>
              <a:t>Long-</a:t>
            </a: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Term</a:t>
            </a:r>
            <a:r>
              <a:rPr sz="1650" spc="2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D6D9D7"/>
                </a:solidFill>
                <a:latin typeface="Trebuchet MS"/>
                <a:cs typeface="Trebuchet MS"/>
              </a:rPr>
              <a:t>Relief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540"/>
              </a:spcBef>
            </a:pP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Homeopathy aims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 provide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long-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lasting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relief,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preventing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recurring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episodes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of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piles.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3726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9175" y="1533524"/>
            <a:ext cx="1771649" cy="10096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86000" y="3962400"/>
            <a:ext cx="656082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140" dirty="0"/>
              <a:t>Homeopathic</a:t>
            </a:r>
            <a:r>
              <a:rPr spc="-120" dirty="0"/>
              <a:t> </a:t>
            </a:r>
            <a:r>
              <a:rPr spc="135" dirty="0"/>
              <a:t>Remedies</a:t>
            </a:r>
            <a:r>
              <a:rPr spc="-120" dirty="0"/>
              <a:t> </a:t>
            </a:r>
            <a:r>
              <a:rPr dirty="0"/>
              <a:t>for</a:t>
            </a:r>
            <a:r>
              <a:rPr spc="-120" dirty="0"/>
              <a:t> </a:t>
            </a:r>
            <a:r>
              <a:rPr spc="45" dirty="0"/>
              <a:t>Piles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7375" y="5562600"/>
            <a:ext cx="2926715" cy="9791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00" dirty="0">
                <a:solidFill>
                  <a:srgbClr val="F7F7F8"/>
                </a:solidFill>
                <a:latin typeface="Trebuchet MS"/>
                <a:cs typeface="Trebuchet MS"/>
              </a:rPr>
              <a:t>Aesculus</a:t>
            </a:r>
            <a:r>
              <a:rPr sz="1650" spc="-60" dirty="0">
                <a:solidFill>
                  <a:srgbClr val="F7F7F8"/>
                </a:solidFill>
                <a:latin typeface="Trebuchet MS"/>
                <a:cs typeface="Trebuchet MS"/>
              </a:rPr>
              <a:t> </a:t>
            </a:r>
            <a:r>
              <a:rPr sz="1650" spc="85" dirty="0">
                <a:solidFill>
                  <a:srgbClr val="F7F7F8"/>
                </a:solidFill>
                <a:latin typeface="Trebuchet MS"/>
                <a:cs typeface="Trebuchet MS"/>
              </a:rPr>
              <a:t>Hippocastanum</a:t>
            </a:r>
            <a:endParaRPr sz="1650" dirty="0">
              <a:latin typeface="Trebuchet MS"/>
              <a:cs typeface="Trebuchet MS"/>
            </a:endParaRPr>
          </a:p>
          <a:p>
            <a:pPr marL="12700" marR="5080">
              <a:lnSpc>
                <a:spcPct val="129600"/>
              </a:lnSpc>
              <a:spcBef>
                <a:spcPts val="1290"/>
              </a:spcBef>
            </a:pP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Effective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for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piles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with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a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feeling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of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fullness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pressure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in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rectum.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4199" y="5562598"/>
            <a:ext cx="2641600" cy="9791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0" dirty="0">
                <a:solidFill>
                  <a:srgbClr val="F7F7F8"/>
                </a:solidFill>
                <a:latin typeface="Trebuchet MS"/>
                <a:cs typeface="Trebuchet MS"/>
              </a:rPr>
              <a:t>Hamamelis</a:t>
            </a:r>
            <a:r>
              <a:rPr sz="1650" spc="-55" dirty="0">
                <a:solidFill>
                  <a:srgbClr val="F7F7F8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7F7F8"/>
                </a:solidFill>
                <a:latin typeface="Trebuchet MS"/>
                <a:cs typeface="Trebuchet MS"/>
              </a:rPr>
              <a:t>Virginiana</a:t>
            </a:r>
            <a:endParaRPr sz="1650" dirty="0">
              <a:latin typeface="Trebuchet MS"/>
              <a:cs typeface="Trebuchet MS"/>
            </a:endParaRPr>
          </a:p>
          <a:p>
            <a:pPr marL="12700" marR="5080">
              <a:lnSpc>
                <a:spcPct val="129600"/>
              </a:lnSpc>
              <a:spcBef>
                <a:spcPts val="1290"/>
              </a:spcBef>
            </a:pP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Used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for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bleeding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piles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pain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associated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with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condition.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8600" y="5410200"/>
            <a:ext cx="2860040" cy="9791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90" dirty="0">
                <a:solidFill>
                  <a:srgbClr val="F7F7F8"/>
                </a:solidFill>
                <a:latin typeface="Trebuchet MS"/>
                <a:cs typeface="Trebuchet MS"/>
              </a:rPr>
              <a:t>Nux</a:t>
            </a:r>
            <a:r>
              <a:rPr sz="1650" spc="-65" dirty="0">
                <a:solidFill>
                  <a:srgbClr val="F7F7F8"/>
                </a:solidFill>
                <a:latin typeface="Trebuchet MS"/>
                <a:cs typeface="Trebuchet MS"/>
              </a:rPr>
              <a:t> </a:t>
            </a:r>
            <a:r>
              <a:rPr sz="1650" spc="70" dirty="0">
                <a:solidFill>
                  <a:srgbClr val="F7F7F8"/>
                </a:solidFill>
                <a:latin typeface="Trebuchet MS"/>
                <a:cs typeface="Trebuchet MS"/>
              </a:rPr>
              <a:t>Vomica</a:t>
            </a:r>
            <a:endParaRPr sz="1650" dirty="0">
              <a:latin typeface="Trebuchet MS"/>
              <a:cs typeface="Trebuchet MS"/>
            </a:endParaRPr>
          </a:p>
          <a:p>
            <a:pPr marL="12700" marR="5080">
              <a:lnSpc>
                <a:spcPct val="129600"/>
              </a:lnSpc>
              <a:spcBef>
                <a:spcPts val="1290"/>
              </a:spcBef>
            </a:pP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Helps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alleviate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constipation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and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straining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during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bowel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movements.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600"/>
          </a:xfrm>
          <a:custGeom>
            <a:avLst/>
            <a:gdLst/>
            <a:ahLst/>
            <a:cxnLst/>
            <a:rect l="l" t="t" r="r" b="b"/>
            <a:pathLst>
              <a:path w="11430000" h="7658100">
                <a:moveTo>
                  <a:pt x="11430000" y="0"/>
                </a:moveTo>
                <a:lnTo>
                  <a:pt x="0" y="0"/>
                </a:lnTo>
                <a:lnTo>
                  <a:pt x="0" y="7658100"/>
                </a:lnTo>
                <a:lnTo>
                  <a:pt x="11430000" y="76581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81800" y="723900"/>
            <a:ext cx="4286250" cy="7658100"/>
            <a:chOff x="7143750" y="253"/>
            <a:chExt cx="4286250" cy="7658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49" cy="76578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2543174"/>
              <a:ext cx="3848099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6050" y="476249"/>
            <a:ext cx="1771649" cy="101917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375" y="1720850"/>
            <a:ext cx="5048250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spc="90" dirty="0"/>
              <a:t>Benefits</a:t>
            </a:r>
            <a:r>
              <a:rPr spc="-145" dirty="0"/>
              <a:t> </a:t>
            </a:r>
            <a:r>
              <a:rPr spc="75" dirty="0"/>
              <a:t>of</a:t>
            </a:r>
            <a:r>
              <a:rPr spc="-140" dirty="0"/>
              <a:t> </a:t>
            </a:r>
            <a:r>
              <a:rPr spc="130" dirty="0"/>
              <a:t>Homeopathic </a:t>
            </a:r>
            <a:r>
              <a:rPr spc="55" dirty="0"/>
              <a:t>Treatment</a:t>
            </a:r>
            <a:r>
              <a:rPr spc="-105" dirty="0"/>
              <a:t> </a:t>
            </a:r>
            <a:r>
              <a:rPr dirty="0"/>
              <a:t>for</a:t>
            </a:r>
            <a:r>
              <a:rPr spc="-100" dirty="0"/>
              <a:t> </a:t>
            </a:r>
            <a:r>
              <a:rPr spc="45" dirty="0"/>
              <a:t>Piles</a:t>
            </a:r>
          </a:p>
        </p:txBody>
      </p:sp>
      <p:sp>
        <p:nvSpPr>
          <p:cNvPr id="8" name="object 8"/>
          <p:cNvSpPr/>
          <p:nvPr/>
        </p:nvSpPr>
        <p:spPr>
          <a:xfrm>
            <a:off x="626864" y="3103359"/>
            <a:ext cx="375285" cy="375285"/>
          </a:xfrm>
          <a:custGeom>
            <a:avLst/>
            <a:gdLst/>
            <a:ahLst/>
            <a:cxnLst/>
            <a:rect l="l" t="t" r="r" b="b"/>
            <a:pathLst>
              <a:path w="375284" h="375285">
                <a:moveTo>
                  <a:pt x="369018" y="0"/>
                </a:moveTo>
                <a:lnTo>
                  <a:pt x="247129" y="0"/>
                </a:lnTo>
                <a:lnTo>
                  <a:pt x="241101" y="6032"/>
                </a:lnTo>
                <a:lnTo>
                  <a:pt x="241101" y="20764"/>
                </a:lnTo>
                <a:lnTo>
                  <a:pt x="247129" y="26797"/>
                </a:lnTo>
                <a:lnTo>
                  <a:pt x="294679" y="26797"/>
                </a:lnTo>
                <a:lnTo>
                  <a:pt x="294679" y="160743"/>
                </a:lnTo>
                <a:lnTo>
                  <a:pt x="80366" y="160743"/>
                </a:lnTo>
                <a:lnTo>
                  <a:pt x="80366" y="26797"/>
                </a:lnTo>
                <a:lnTo>
                  <a:pt x="127916" y="26797"/>
                </a:lnTo>
                <a:lnTo>
                  <a:pt x="133945" y="20764"/>
                </a:lnTo>
                <a:lnTo>
                  <a:pt x="133945" y="6032"/>
                </a:lnTo>
                <a:lnTo>
                  <a:pt x="127916" y="0"/>
                </a:lnTo>
                <a:lnTo>
                  <a:pt x="6027" y="0"/>
                </a:lnTo>
                <a:lnTo>
                  <a:pt x="0" y="6032"/>
                </a:lnTo>
                <a:lnTo>
                  <a:pt x="0" y="13398"/>
                </a:lnTo>
                <a:lnTo>
                  <a:pt x="0" y="20764"/>
                </a:lnTo>
                <a:lnTo>
                  <a:pt x="6027" y="26797"/>
                </a:lnTo>
                <a:lnTo>
                  <a:pt x="53577" y="26797"/>
                </a:lnTo>
                <a:lnTo>
                  <a:pt x="53577" y="348259"/>
                </a:lnTo>
                <a:lnTo>
                  <a:pt x="6027" y="348259"/>
                </a:lnTo>
                <a:lnTo>
                  <a:pt x="0" y="354291"/>
                </a:lnTo>
                <a:lnTo>
                  <a:pt x="0" y="369023"/>
                </a:lnTo>
                <a:lnTo>
                  <a:pt x="6027" y="375056"/>
                </a:lnTo>
                <a:lnTo>
                  <a:pt x="127916" y="375056"/>
                </a:lnTo>
                <a:lnTo>
                  <a:pt x="133945" y="369023"/>
                </a:lnTo>
                <a:lnTo>
                  <a:pt x="133945" y="354291"/>
                </a:lnTo>
                <a:lnTo>
                  <a:pt x="127916" y="348259"/>
                </a:lnTo>
                <a:lnTo>
                  <a:pt x="80366" y="348259"/>
                </a:lnTo>
                <a:lnTo>
                  <a:pt x="80366" y="187528"/>
                </a:lnTo>
                <a:lnTo>
                  <a:pt x="294679" y="187528"/>
                </a:lnTo>
                <a:lnTo>
                  <a:pt x="294679" y="348259"/>
                </a:lnTo>
                <a:lnTo>
                  <a:pt x="247129" y="348259"/>
                </a:lnTo>
                <a:lnTo>
                  <a:pt x="241101" y="354291"/>
                </a:lnTo>
                <a:lnTo>
                  <a:pt x="241101" y="369023"/>
                </a:lnTo>
                <a:lnTo>
                  <a:pt x="247129" y="375056"/>
                </a:lnTo>
                <a:lnTo>
                  <a:pt x="369018" y="375056"/>
                </a:lnTo>
                <a:lnTo>
                  <a:pt x="375046" y="369023"/>
                </a:lnTo>
                <a:lnTo>
                  <a:pt x="375046" y="354291"/>
                </a:lnTo>
                <a:lnTo>
                  <a:pt x="369018" y="348259"/>
                </a:lnTo>
                <a:lnTo>
                  <a:pt x="321468" y="348259"/>
                </a:lnTo>
                <a:lnTo>
                  <a:pt x="321468" y="26797"/>
                </a:lnTo>
                <a:lnTo>
                  <a:pt x="369018" y="26797"/>
                </a:lnTo>
                <a:lnTo>
                  <a:pt x="375046" y="20764"/>
                </a:lnTo>
                <a:lnTo>
                  <a:pt x="375046" y="6032"/>
                </a:lnTo>
                <a:lnTo>
                  <a:pt x="369018" y="0"/>
                </a:lnTo>
                <a:close/>
              </a:path>
            </a:pathLst>
          </a:custGeom>
          <a:solidFill>
            <a:srgbClr val="AB9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7375" y="3649662"/>
            <a:ext cx="2816860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55" dirty="0">
                <a:solidFill>
                  <a:srgbClr val="D6D9D7"/>
                </a:solidFill>
                <a:latin typeface="Trebuchet MS"/>
                <a:cs typeface="Trebuchet MS"/>
              </a:rPr>
              <a:t>Gentle</a:t>
            </a:r>
            <a:r>
              <a:rPr sz="1650" spc="-6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95" dirty="0">
                <a:solidFill>
                  <a:srgbClr val="D6D9D7"/>
                </a:solidFill>
                <a:latin typeface="Trebuchet MS"/>
                <a:cs typeface="Trebuchet MS"/>
              </a:rPr>
              <a:t>and</a:t>
            </a:r>
            <a:r>
              <a:rPr sz="1650" spc="-55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50" dirty="0">
                <a:solidFill>
                  <a:srgbClr val="D6D9D7"/>
                </a:solidFill>
                <a:latin typeface="Trebuchet MS"/>
                <a:cs typeface="Trebuchet MS"/>
              </a:rPr>
              <a:t>Safe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remedies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are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natural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safe,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with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minimal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side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effects.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05225" y="3103359"/>
            <a:ext cx="428625" cy="375285"/>
          </a:xfrm>
          <a:custGeom>
            <a:avLst/>
            <a:gdLst/>
            <a:ahLst/>
            <a:cxnLst/>
            <a:rect l="l" t="t" r="r" b="b"/>
            <a:pathLst>
              <a:path w="428625" h="375285">
                <a:moveTo>
                  <a:pt x="422592" y="348259"/>
                </a:moveTo>
                <a:lnTo>
                  <a:pt x="6032" y="348259"/>
                </a:lnTo>
                <a:lnTo>
                  <a:pt x="0" y="354291"/>
                </a:lnTo>
                <a:lnTo>
                  <a:pt x="0" y="369023"/>
                </a:lnTo>
                <a:lnTo>
                  <a:pt x="6032" y="375056"/>
                </a:lnTo>
                <a:lnTo>
                  <a:pt x="422592" y="375056"/>
                </a:lnTo>
                <a:lnTo>
                  <a:pt x="428625" y="369023"/>
                </a:lnTo>
                <a:lnTo>
                  <a:pt x="428625" y="354291"/>
                </a:lnTo>
                <a:lnTo>
                  <a:pt x="422592" y="348259"/>
                </a:lnTo>
                <a:close/>
              </a:path>
              <a:path w="428625" h="375285">
                <a:moveTo>
                  <a:pt x="53581" y="26797"/>
                </a:moveTo>
                <a:lnTo>
                  <a:pt x="26784" y="26797"/>
                </a:lnTo>
                <a:lnTo>
                  <a:pt x="26784" y="348259"/>
                </a:lnTo>
                <a:lnTo>
                  <a:pt x="53581" y="348259"/>
                </a:lnTo>
                <a:lnTo>
                  <a:pt x="53581" y="26797"/>
                </a:lnTo>
                <a:close/>
              </a:path>
              <a:path w="428625" h="375285">
                <a:moveTo>
                  <a:pt x="401840" y="26797"/>
                </a:moveTo>
                <a:lnTo>
                  <a:pt x="375043" y="26797"/>
                </a:lnTo>
                <a:lnTo>
                  <a:pt x="375043" y="348259"/>
                </a:lnTo>
                <a:lnTo>
                  <a:pt x="401840" y="348259"/>
                </a:lnTo>
                <a:lnTo>
                  <a:pt x="401840" y="26797"/>
                </a:lnTo>
                <a:close/>
              </a:path>
              <a:path w="428625" h="375285">
                <a:moveTo>
                  <a:pt x="151104" y="200926"/>
                </a:moveTo>
                <a:lnTo>
                  <a:pt x="142989" y="200926"/>
                </a:lnTo>
                <a:lnTo>
                  <a:pt x="123816" y="204790"/>
                </a:lnTo>
                <a:lnTo>
                  <a:pt x="108170" y="215333"/>
                </a:lnTo>
                <a:lnTo>
                  <a:pt x="97628" y="230978"/>
                </a:lnTo>
                <a:lnTo>
                  <a:pt x="93764" y="250151"/>
                </a:lnTo>
                <a:lnTo>
                  <a:pt x="94445" y="258349"/>
                </a:lnTo>
                <a:lnTo>
                  <a:pt x="119468" y="299961"/>
                </a:lnTo>
                <a:lnTo>
                  <a:pt x="163741" y="321475"/>
                </a:lnTo>
                <a:lnTo>
                  <a:pt x="264871" y="321475"/>
                </a:lnTo>
                <a:lnTo>
                  <a:pt x="309156" y="299961"/>
                </a:lnTo>
                <a:lnTo>
                  <a:pt x="313292" y="294690"/>
                </a:lnTo>
                <a:lnTo>
                  <a:pt x="163741" y="294690"/>
                </a:lnTo>
                <a:lnTo>
                  <a:pt x="157097" y="293924"/>
                </a:lnTo>
                <a:lnTo>
                  <a:pt x="122224" y="260019"/>
                </a:lnTo>
                <a:lnTo>
                  <a:pt x="120548" y="255168"/>
                </a:lnTo>
                <a:lnTo>
                  <a:pt x="120612" y="249834"/>
                </a:lnTo>
                <a:lnTo>
                  <a:pt x="122314" y="241416"/>
                </a:lnTo>
                <a:lnTo>
                  <a:pt x="127141" y="234283"/>
                </a:lnTo>
                <a:lnTo>
                  <a:pt x="134323" y="229474"/>
                </a:lnTo>
                <a:lnTo>
                  <a:pt x="143154" y="227711"/>
                </a:lnTo>
                <a:lnTo>
                  <a:pt x="328794" y="227711"/>
                </a:lnTo>
                <a:lnTo>
                  <a:pt x="322872" y="218922"/>
                </a:lnTo>
                <a:lnTo>
                  <a:pt x="200914" y="218922"/>
                </a:lnTo>
                <a:lnTo>
                  <a:pt x="157302" y="202095"/>
                </a:lnTo>
                <a:lnTo>
                  <a:pt x="151104" y="200926"/>
                </a:lnTo>
                <a:close/>
              </a:path>
              <a:path w="428625" h="375285">
                <a:moveTo>
                  <a:pt x="328794" y="227711"/>
                </a:moveTo>
                <a:lnTo>
                  <a:pt x="285635" y="227711"/>
                </a:lnTo>
                <a:lnTo>
                  <a:pt x="294371" y="229474"/>
                </a:lnTo>
                <a:lnTo>
                  <a:pt x="301504" y="234283"/>
                </a:lnTo>
                <a:lnTo>
                  <a:pt x="306313" y="241416"/>
                </a:lnTo>
                <a:lnTo>
                  <a:pt x="308012" y="249834"/>
                </a:lnTo>
                <a:lnTo>
                  <a:pt x="308076" y="255168"/>
                </a:lnTo>
                <a:lnTo>
                  <a:pt x="306400" y="260019"/>
                </a:lnTo>
                <a:lnTo>
                  <a:pt x="277756" y="291706"/>
                </a:lnTo>
                <a:lnTo>
                  <a:pt x="264871" y="294690"/>
                </a:lnTo>
                <a:lnTo>
                  <a:pt x="313292" y="294690"/>
                </a:lnTo>
                <a:lnTo>
                  <a:pt x="334176" y="258349"/>
                </a:lnTo>
                <a:lnTo>
                  <a:pt x="334860" y="250151"/>
                </a:lnTo>
                <a:lnTo>
                  <a:pt x="330996" y="230978"/>
                </a:lnTo>
                <a:lnTo>
                  <a:pt x="328794" y="227711"/>
                </a:lnTo>
                <a:close/>
              </a:path>
              <a:path w="428625" h="375285">
                <a:moveTo>
                  <a:pt x="175907" y="254508"/>
                </a:moveTo>
                <a:lnTo>
                  <a:pt x="172351" y="254508"/>
                </a:lnTo>
                <a:lnTo>
                  <a:pt x="170649" y="254838"/>
                </a:lnTo>
                <a:lnTo>
                  <a:pt x="160731" y="266115"/>
                </a:lnTo>
                <a:lnTo>
                  <a:pt x="160731" y="269671"/>
                </a:lnTo>
                <a:lnTo>
                  <a:pt x="172351" y="281292"/>
                </a:lnTo>
                <a:lnTo>
                  <a:pt x="175907" y="281292"/>
                </a:lnTo>
                <a:lnTo>
                  <a:pt x="187528" y="269671"/>
                </a:lnTo>
                <a:lnTo>
                  <a:pt x="187528" y="266115"/>
                </a:lnTo>
                <a:lnTo>
                  <a:pt x="175907" y="254508"/>
                </a:lnTo>
                <a:close/>
              </a:path>
              <a:path w="428625" h="375285">
                <a:moveTo>
                  <a:pt x="256273" y="254508"/>
                </a:moveTo>
                <a:lnTo>
                  <a:pt x="252717" y="254508"/>
                </a:lnTo>
                <a:lnTo>
                  <a:pt x="251015" y="254838"/>
                </a:lnTo>
                <a:lnTo>
                  <a:pt x="241096" y="266115"/>
                </a:lnTo>
                <a:lnTo>
                  <a:pt x="241096" y="269671"/>
                </a:lnTo>
                <a:lnTo>
                  <a:pt x="252717" y="281292"/>
                </a:lnTo>
                <a:lnTo>
                  <a:pt x="256273" y="281292"/>
                </a:lnTo>
                <a:lnTo>
                  <a:pt x="267893" y="269671"/>
                </a:lnTo>
                <a:lnTo>
                  <a:pt x="267893" y="266115"/>
                </a:lnTo>
                <a:lnTo>
                  <a:pt x="256273" y="254508"/>
                </a:lnTo>
                <a:close/>
              </a:path>
              <a:path w="428625" h="375285">
                <a:moveTo>
                  <a:pt x="280784" y="227711"/>
                </a:moveTo>
                <a:lnTo>
                  <a:pt x="147840" y="227711"/>
                </a:lnTo>
                <a:lnTo>
                  <a:pt x="150863" y="228219"/>
                </a:lnTo>
                <a:lnTo>
                  <a:pt x="199910" y="247129"/>
                </a:lnTo>
                <a:lnTo>
                  <a:pt x="207039" y="249158"/>
                </a:lnTo>
                <a:lnTo>
                  <a:pt x="214355" y="249834"/>
                </a:lnTo>
                <a:lnTo>
                  <a:pt x="221668" y="249158"/>
                </a:lnTo>
                <a:lnTo>
                  <a:pt x="228790" y="247129"/>
                </a:lnTo>
                <a:lnTo>
                  <a:pt x="275094" y="229298"/>
                </a:lnTo>
                <a:lnTo>
                  <a:pt x="277850" y="228295"/>
                </a:lnTo>
                <a:lnTo>
                  <a:pt x="280784" y="227711"/>
                </a:lnTo>
                <a:close/>
              </a:path>
              <a:path w="428625" h="375285">
                <a:moveTo>
                  <a:pt x="227711" y="174129"/>
                </a:moveTo>
                <a:lnTo>
                  <a:pt x="200914" y="174129"/>
                </a:lnTo>
                <a:lnTo>
                  <a:pt x="200914" y="218922"/>
                </a:lnTo>
                <a:lnTo>
                  <a:pt x="227711" y="218922"/>
                </a:lnTo>
                <a:lnTo>
                  <a:pt x="227711" y="174129"/>
                </a:lnTo>
                <a:close/>
              </a:path>
              <a:path w="428625" h="375285">
                <a:moveTo>
                  <a:pt x="285635" y="200926"/>
                </a:moveTo>
                <a:lnTo>
                  <a:pt x="277520" y="200926"/>
                </a:lnTo>
                <a:lnTo>
                  <a:pt x="271322" y="202095"/>
                </a:lnTo>
                <a:lnTo>
                  <a:pt x="227711" y="218922"/>
                </a:lnTo>
                <a:lnTo>
                  <a:pt x="322872" y="218922"/>
                </a:lnTo>
                <a:lnTo>
                  <a:pt x="320454" y="215333"/>
                </a:lnTo>
                <a:lnTo>
                  <a:pt x="304808" y="204790"/>
                </a:lnTo>
                <a:lnTo>
                  <a:pt x="285635" y="200926"/>
                </a:lnTo>
                <a:close/>
              </a:path>
              <a:path w="428625" h="375285">
                <a:moveTo>
                  <a:pt x="315442" y="147345"/>
                </a:moveTo>
                <a:lnTo>
                  <a:pt x="113182" y="147345"/>
                </a:lnTo>
                <a:lnTo>
                  <a:pt x="107162" y="153377"/>
                </a:lnTo>
                <a:lnTo>
                  <a:pt x="107162" y="168109"/>
                </a:lnTo>
                <a:lnTo>
                  <a:pt x="113182" y="174129"/>
                </a:lnTo>
                <a:lnTo>
                  <a:pt x="315442" y="174129"/>
                </a:lnTo>
                <a:lnTo>
                  <a:pt x="321475" y="168109"/>
                </a:lnTo>
                <a:lnTo>
                  <a:pt x="321475" y="153377"/>
                </a:lnTo>
                <a:lnTo>
                  <a:pt x="315442" y="147345"/>
                </a:lnTo>
                <a:close/>
              </a:path>
              <a:path w="428625" h="375285">
                <a:moveTo>
                  <a:pt x="227711" y="120561"/>
                </a:moveTo>
                <a:lnTo>
                  <a:pt x="200914" y="120561"/>
                </a:lnTo>
                <a:lnTo>
                  <a:pt x="200914" y="147345"/>
                </a:lnTo>
                <a:lnTo>
                  <a:pt x="227711" y="147345"/>
                </a:lnTo>
                <a:lnTo>
                  <a:pt x="227711" y="120561"/>
                </a:lnTo>
                <a:close/>
              </a:path>
              <a:path w="428625" h="375285">
                <a:moveTo>
                  <a:pt x="288658" y="93764"/>
                </a:moveTo>
                <a:lnTo>
                  <a:pt x="139966" y="93764"/>
                </a:lnTo>
                <a:lnTo>
                  <a:pt x="133946" y="99796"/>
                </a:lnTo>
                <a:lnTo>
                  <a:pt x="133946" y="114528"/>
                </a:lnTo>
                <a:lnTo>
                  <a:pt x="139966" y="120561"/>
                </a:lnTo>
                <a:lnTo>
                  <a:pt x="288658" y="120561"/>
                </a:lnTo>
                <a:lnTo>
                  <a:pt x="294678" y="114528"/>
                </a:lnTo>
                <a:lnTo>
                  <a:pt x="294678" y="99796"/>
                </a:lnTo>
                <a:lnTo>
                  <a:pt x="288658" y="93764"/>
                </a:lnTo>
                <a:close/>
              </a:path>
              <a:path w="428625" h="375285">
                <a:moveTo>
                  <a:pt x="221678" y="53581"/>
                </a:moveTo>
                <a:lnTo>
                  <a:pt x="206946" y="53581"/>
                </a:lnTo>
                <a:lnTo>
                  <a:pt x="200914" y="59613"/>
                </a:lnTo>
                <a:lnTo>
                  <a:pt x="200914" y="93764"/>
                </a:lnTo>
                <a:lnTo>
                  <a:pt x="227711" y="93764"/>
                </a:lnTo>
                <a:lnTo>
                  <a:pt x="227711" y="59613"/>
                </a:lnTo>
                <a:lnTo>
                  <a:pt x="221678" y="53581"/>
                </a:lnTo>
                <a:close/>
              </a:path>
              <a:path w="428625" h="375285">
                <a:moveTo>
                  <a:pt x="422592" y="0"/>
                </a:moveTo>
                <a:lnTo>
                  <a:pt x="6032" y="0"/>
                </a:lnTo>
                <a:lnTo>
                  <a:pt x="0" y="6032"/>
                </a:lnTo>
                <a:lnTo>
                  <a:pt x="0" y="20764"/>
                </a:lnTo>
                <a:lnTo>
                  <a:pt x="6032" y="26797"/>
                </a:lnTo>
                <a:lnTo>
                  <a:pt x="422592" y="26797"/>
                </a:lnTo>
                <a:lnTo>
                  <a:pt x="428625" y="20764"/>
                </a:lnTo>
                <a:lnTo>
                  <a:pt x="428625" y="6032"/>
                </a:lnTo>
                <a:lnTo>
                  <a:pt x="422592" y="0"/>
                </a:lnTo>
                <a:close/>
              </a:path>
            </a:pathLst>
          </a:custGeom>
          <a:solidFill>
            <a:srgbClr val="AB9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87762" y="3649662"/>
            <a:ext cx="2697480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20" dirty="0">
                <a:solidFill>
                  <a:srgbClr val="D6D9D7"/>
                </a:solidFill>
                <a:latin typeface="Trebuchet MS"/>
                <a:cs typeface="Trebuchet MS"/>
              </a:rPr>
              <a:t>Long-</a:t>
            </a: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Term</a:t>
            </a:r>
            <a:r>
              <a:rPr sz="1650" spc="2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D6D9D7"/>
                </a:solidFill>
                <a:latin typeface="Trebuchet MS"/>
                <a:cs typeface="Trebuchet MS"/>
              </a:rPr>
              <a:t>Relief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Homeopathy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aims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to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address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the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underlying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cause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of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piles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for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lasting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relief.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0075" y="5405437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68993" y="47625"/>
                </a:moveTo>
                <a:lnTo>
                  <a:pt x="166687" y="47625"/>
                </a:lnTo>
                <a:lnTo>
                  <a:pt x="122378" y="53579"/>
                </a:lnTo>
                <a:lnTo>
                  <a:pt x="82561" y="70384"/>
                </a:lnTo>
                <a:lnTo>
                  <a:pt x="48825" y="96450"/>
                </a:lnTo>
                <a:lnTo>
                  <a:pt x="22759" y="130186"/>
                </a:lnTo>
                <a:lnTo>
                  <a:pt x="5954" y="170003"/>
                </a:lnTo>
                <a:lnTo>
                  <a:pt x="0" y="214312"/>
                </a:lnTo>
                <a:lnTo>
                  <a:pt x="5954" y="258621"/>
                </a:lnTo>
                <a:lnTo>
                  <a:pt x="22759" y="298438"/>
                </a:lnTo>
                <a:lnTo>
                  <a:pt x="48825" y="332174"/>
                </a:lnTo>
                <a:lnTo>
                  <a:pt x="82561" y="358240"/>
                </a:lnTo>
                <a:lnTo>
                  <a:pt x="122378" y="375045"/>
                </a:lnTo>
                <a:lnTo>
                  <a:pt x="166687" y="381000"/>
                </a:lnTo>
                <a:lnTo>
                  <a:pt x="210996" y="375045"/>
                </a:lnTo>
                <a:lnTo>
                  <a:pt x="250813" y="358240"/>
                </a:lnTo>
                <a:lnTo>
                  <a:pt x="252176" y="357187"/>
                </a:lnTo>
                <a:lnTo>
                  <a:pt x="166687" y="357187"/>
                </a:lnTo>
                <a:lnTo>
                  <a:pt x="121539" y="349900"/>
                </a:lnTo>
                <a:lnTo>
                  <a:pt x="82320" y="329612"/>
                </a:lnTo>
                <a:lnTo>
                  <a:pt x="51387" y="298680"/>
                </a:lnTo>
                <a:lnTo>
                  <a:pt x="31099" y="259461"/>
                </a:lnTo>
                <a:lnTo>
                  <a:pt x="23812" y="214312"/>
                </a:lnTo>
                <a:lnTo>
                  <a:pt x="23932" y="206366"/>
                </a:lnTo>
                <a:lnTo>
                  <a:pt x="24184" y="202336"/>
                </a:lnTo>
                <a:lnTo>
                  <a:pt x="24928" y="196456"/>
                </a:lnTo>
                <a:lnTo>
                  <a:pt x="112073" y="196456"/>
                </a:lnTo>
                <a:lnTo>
                  <a:pt x="102245" y="186626"/>
                </a:lnTo>
                <a:lnTo>
                  <a:pt x="94989" y="180687"/>
                </a:lnTo>
                <a:lnTo>
                  <a:pt x="86785" y="176325"/>
                </a:lnTo>
                <a:lnTo>
                  <a:pt x="77883" y="173637"/>
                </a:lnTo>
                <a:lnTo>
                  <a:pt x="68535" y="172720"/>
                </a:lnTo>
                <a:lnTo>
                  <a:pt x="29988" y="172720"/>
                </a:lnTo>
                <a:lnTo>
                  <a:pt x="49820" y="132120"/>
                </a:lnTo>
                <a:lnTo>
                  <a:pt x="80869" y="100076"/>
                </a:lnTo>
                <a:lnTo>
                  <a:pt x="120653" y="79014"/>
                </a:lnTo>
                <a:lnTo>
                  <a:pt x="166687" y="71437"/>
                </a:lnTo>
                <a:lnTo>
                  <a:pt x="249899" y="71437"/>
                </a:lnTo>
                <a:lnTo>
                  <a:pt x="238172" y="63704"/>
                </a:lnTo>
                <a:lnTo>
                  <a:pt x="193029" y="49707"/>
                </a:lnTo>
                <a:lnTo>
                  <a:pt x="185216" y="48450"/>
                </a:lnTo>
                <a:lnTo>
                  <a:pt x="177180" y="47777"/>
                </a:lnTo>
                <a:lnTo>
                  <a:pt x="168993" y="47625"/>
                </a:lnTo>
                <a:close/>
              </a:path>
              <a:path w="428625" h="381000">
                <a:moveTo>
                  <a:pt x="254078" y="74193"/>
                </a:moveTo>
                <a:lnTo>
                  <a:pt x="194741" y="74193"/>
                </a:lnTo>
                <a:lnTo>
                  <a:pt x="240277" y="91825"/>
                </a:lnTo>
                <a:lnTo>
                  <a:pt x="276680" y="123126"/>
                </a:lnTo>
                <a:lnTo>
                  <a:pt x="300820" y="164990"/>
                </a:lnTo>
                <a:lnTo>
                  <a:pt x="309562" y="214312"/>
                </a:lnTo>
                <a:lnTo>
                  <a:pt x="302275" y="259461"/>
                </a:lnTo>
                <a:lnTo>
                  <a:pt x="281987" y="298680"/>
                </a:lnTo>
                <a:lnTo>
                  <a:pt x="251054" y="329612"/>
                </a:lnTo>
                <a:lnTo>
                  <a:pt x="211835" y="349900"/>
                </a:lnTo>
                <a:lnTo>
                  <a:pt x="166687" y="357187"/>
                </a:lnTo>
                <a:lnTo>
                  <a:pt x="252176" y="357187"/>
                </a:lnTo>
                <a:lnTo>
                  <a:pt x="284549" y="332174"/>
                </a:lnTo>
                <a:lnTo>
                  <a:pt x="310615" y="298438"/>
                </a:lnTo>
                <a:lnTo>
                  <a:pt x="327420" y="258621"/>
                </a:lnTo>
                <a:lnTo>
                  <a:pt x="333375" y="214312"/>
                </a:lnTo>
                <a:lnTo>
                  <a:pt x="326415" y="166489"/>
                </a:lnTo>
                <a:lnTo>
                  <a:pt x="306883" y="124106"/>
                </a:lnTo>
                <a:lnTo>
                  <a:pt x="276796" y="89174"/>
                </a:lnTo>
                <a:lnTo>
                  <a:pt x="254078" y="74193"/>
                </a:lnTo>
                <a:close/>
              </a:path>
              <a:path w="428625" h="381000">
                <a:moveTo>
                  <a:pt x="112073" y="196456"/>
                </a:moveTo>
                <a:lnTo>
                  <a:pt x="74860" y="196456"/>
                </a:lnTo>
                <a:lnTo>
                  <a:pt x="80887" y="198983"/>
                </a:lnTo>
                <a:lnTo>
                  <a:pt x="113110" y="231127"/>
                </a:lnTo>
                <a:lnTo>
                  <a:pt x="118095" y="272149"/>
                </a:lnTo>
                <a:lnTo>
                  <a:pt x="134838" y="286118"/>
                </a:lnTo>
                <a:lnTo>
                  <a:pt x="136922" y="289471"/>
                </a:lnTo>
                <a:lnTo>
                  <a:pt x="136922" y="304507"/>
                </a:lnTo>
                <a:lnTo>
                  <a:pt x="139664" y="318044"/>
                </a:lnTo>
                <a:lnTo>
                  <a:pt x="147135" y="329115"/>
                </a:lnTo>
                <a:lnTo>
                  <a:pt x="158206" y="336588"/>
                </a:lnTo>
                <a:lnTo>
                  <a:pt x="171747" y="339331"/>
                </a:lnTo>
                <a:lnTo>
                  <a:pt x="180572" y="338193"/>
                </a:lnTo>
                <a:lnTo>
                  <a:pt x="188714" y="334913"/>
                </a:lnTo>
                <a:lnTo>
                  <a:pt x="195794" y="329692"/>
                </a:lnTo>
                <a:lnTo>
                  <a:pt x="201438" y="322732"/>
                </a:lnTo>
                <a:lnTo>
                  <a:pt x="205879" y="315518"/>
                </a:lnTo>
                <a:lnTo>
                  <a:pt x="165646" y="315518"/>
                </a:lnTo>
                <a:lnTo>
                  <a:pt x="160735" y="310603"/>
                </a:lnTo>
                <a:lnTo>
                  <a:pt x="160735" y="293116"/>
                </a:lnTo>
                <a:lnTo>
                  <a:pt x="159442" y="283901"/>
                </a:lnTo>
                <a:lnTo>
                  <a:pt x="155749" y="275537"/>
                </a:lnTo>
                <a:lnTo>
                  <a:pt x="149935" y="268486"/>
                </a:lnTo>
                <a:lnTo>
                  <a:pt x="142279" y="263207"/>
                </a:lnTo>
                <a:lnTo>
                  <a:pt x="139005" y="261569"/>
                </a:lnTo>
                <a:lnTo>
                  <a:pt x="136922" y="258216"/>
                </a:lnTo>
                <a:lnTo>
                  <a:pt x="136922" y="221310"/>
                </a:lnTo>
                <a:lnTo>
                  <a:pt x="112073" y="196456"/>
                </a:lnTo>
                <a:close/>
              </a:path>
              <a:path w="428625" h="381000">
                <a:moveTo>
                  <a:pt x="249899" y="71437"/>
                </a:moveTo>
                <a:lnTo>
                  <a:pt x="169292" y="71437"/>
                </a:lnTo>
                <a:lnTo>
                  <a:pt x="170630" y="71513"/>
                </a:lnTo>
                <a:lnTo>
                  <a:pt x="171994" y="91825"/>
                </a:lnTo>
                <a:lnTo>
                  <a:pt x="172014" y="94080"/>
                </a:lnTo>
                <a:lnTo>
                  <a:pt x="170036" y="101498"/>
                </a:lnTo>
                <a:lnTo>
                  <a:pt x="134169" y="155308"/>
                </a:lnTo>
                <a:lnTo>
                  <a:pt x="130211" y="163403"/>
                </a:lnTo>
                <a:lnTo>
                  <a:pt x="128610" y="171602"/>
                </a:lnTo>
                <a:lnTo>
                  <a:pt x="128615" y="173637"/>
                </a:lnTo>
                <a:lnTo>
                  <a:pt x="129103" y="180941"/>
                </a:lnTo>
                <a:lnTo>
                  <a:pt x="162520" y="208280"/>
                </a:lnTo>
                <a:lnTo>
                  <a:pt x="214908" y="208280"/>
                </a:lnTo>
                <a:lnTo>
                  <a:pt x="220266" y="213639"/>
                </a:lnTo>
                <a:lnTo>
                  <a:pt x="220266" y="243116"/>
                </a:lnTo>
                <a:lnTo>
                  <a:pt x="218405" y="249580"/>
                </a:lnTo>
                <a:lnTo>
                  <a:pt x="214981" y="255244"/>
                </a:lnTo>
                <a:lnTo>
                  <a:pt x="179114" y="313575"/>
                </a:lnTo>
                <a:lnTo>
                  <a:pt x="175543" y="315518"/>
                </a:lnTo>
                <a:lnTo>
                  <a:pt x="205879" y="315518"/>
                </a:lnTo>
                <a:lnTo>
                  <a:pt x="235296" y="267741"/>
                </a:lnTo>
                <a:lnTo>
                  <a:pt x="244152" y="236562"/>
                </a:lnTo>
                <a:lnTo>
                  <a:pt x="244152" y="220268"/>
                </a:lnTo>
                <a:lnTo>
                  <a:pt x="241344" y="206366"/>
                </a:lnTo>
                <a:lnTo>
                  <a:pt x="233687" y="195010"/>
                </a:lnTo>
                <a:lnTo>
                  <a:pt x="222333" y="187352"/>
                </a:lnTo>
                <a:lnTo>
                  <a:pt x="208433" y="184543"/>
                </a:lnTo>
                <a:lnTo>
                  <a:pt x="158724" y="184543"/>
                </a:lnTo>
                <a:lnTo>
                  <a:pt x="155153" y="182321"/>
                </a:lnTo>
                <a:lnTo>
                  <a:pt x="153367" y="178816"/>
                </a:lnTo>
                <a:lnTo>
                  <a:pt x="151730" y="175539"/>
                </a:lnTo>
                <a:lnTo>
                  <a:pt x="151952" y="171602"/>
                </a:lnTo>
                <a:lnTo>
                  <a:pt x="185513" y="121297"/>
                </a:lnTo>
                <a:lnTo>
                  <a:pt x="190252" y="112747"/>
                </a:lnTo>
                <a:lnTo>
                  <a:pt x="193504" y="103616"/>
                </a:lnTo>
                <a:lnTo>
                  <a:pt x="195235" y="94080"/>
                </a:lnTo>
                <a:lnTo>
                  <a:pt x="195411" y="84315"/>
                </a:lnTo>
                <a:lnTo>
                  <a:pt x="194741" y="74193"/>
                </a:lnTo>
                <a:lnTo>
                  <a:pt x="254078" y="74193"/>
                </a:lnTo>
                <a:lnTo>
                  <a:pt x="249899" y="71437"/>
                </a:lnTo>
                <a:close/>
              </a:path>
              <a:path w="428625" h="381000">
                <a:moveTo>
                  <a:pt x="387315" y="0"/>
                </a:moveTo>
                <a:lnTo>
                  <a:pt x="374684" y="0"/>
                </a:lnTo>
                <a:lnTo>
                  <a:pt x="368607" y="1206"/>
                </a:lnTo>
                <a:lnTo>
                  <a:pt x="334585" y="35229"/>
                </a:lnTo>
                <a:lnTo>
                  <a:pt x="333375" y="41313"/>
                </a:lnTo>
                <a:lnTo>
                  <a:pt x="333375" y="53936"/>
                </a:lnTo>
                <a:lnTo>
                  <a:pt x="356939" y="89204"/>
                </a:lnTo>
                <a:lnTo>
                  <a:pt x="374684" y="95250"/>
                </a:lnTo>
                <a:lnTo>
                  <a:pt x="387315" y="95250"/>
                </a:lnTo>
                <a:lnTo>
                  <a:pt x="422582" y="71691"/>
                </a:lnTo>
                <a:lnTo>
                  <a:pt x="422687" y="71437"/>
                </a:lnTo>
                <a:lnTo>
                  <a:pt x="377840" y="71437"/>
                </a:lnTo>
                <a:lnTo>
                  <a:pt x="374803" y="70827"/>
                </a:lnTo>
                <a:lnTo>
                  <a:pt x="357187" y="50787"/>
                </a:lnTo>
                <a:lnTo>
                  <a:pt x="357187" y="44462"/>
                </a:lnTo>
                <a:lnTo>
                  <a:pt x="377840" y="23812"/>
                </a:lnTo>
                <a:lnTo>
                  <a:pt x="422682" y="23812"/>
                </a:lnTo>
                <a:lnTo>
                  <a:pt x="422582" y="23571"/>
                </a:lnTo>
                <a:lnTo>
                  <a:pt x="419139" y="18415"/>
                </a:lnTo>
                <a:lnTo>
                  <a:pt x="410210" y="9486"/>
                </a:lnTo>
                <a:lnTo>
                  <a:pt x="405060" y="6045"/>
                </a:lnTo>
                <a:lnTo>
                  <a:pt x="393392" y="1206"/>
                </a:lnTo>
                <a:lnTo>
                  <a:pt x="387315" y="0"/>
                </a:lnTo>
                <a:close/>
              </a:path>
              <a:path w="428625" h="381000">
                <a:moveTo>
                  <a:pt x="422682" y="23812"/>
                </a:moveTo>
                <a:lnTo>
                  <a:pt x="384159" y="23812"/>
                </a:lnTo>
                <a:lnTo>
                  <a:pt x="387196" y="24409"/>
                </a:lnTo>
                <a:lnTo>
                  <a:pt x="393030" y="26835"/>
                </a:lnTo>
                <a:lnTo>
                  <a:pt x="404812" y="44462"/>
                </a:lnTo>
                <a:lnTo>
                  <a:pt x="404812" y="50787"/>
                </a:lnTo>
                <a:lnTo>
                  <a:pt x="384159" y="71437"/>
                </a:lnTo>
                <a:lnTo>
                  <a:pt x="422687" y="71437"/>
                </a:lnTo>
                <a:lnTo>
                  <a:pt x="427414" y="60007"/>
                </a:lnTo>
                <a:lnTo>
                  <a:pt x="428625" y="53936"/>
                </a:lnTo>
                <a:lnTo>
                  <a:pt x="428625" y="41313"/>
                </a:lnTo>
                <a:lnTo>
                  <a:pt x="427414" y="35229"/>
                </a:lnTo>
                <a:lnTo>
                  <a:pt x="422682" y="23812"/>
                </a:lnTo>
                <a:close/>
              </a:path>
            </a:pathLst>
          </a:custGeom>
          <a:solidFill>
            <a:srgbClr val="AB9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7375" y="5954712"/>
            <a:ext cx="2778125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Holistic</a:t>
            </a:r>
            <a:r>
              <a:rPr sz="1650" spc="28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95" dirty="0">
                <a:solidFill>
                  <a:srgbClr val="D6D9D7"/>
                </a:solidFill>
                <a:latin typeface="Trebuchet MS"/>
                <a:cs typeface="Trebuchet MS"/>
              </a:rPr>
              <a:t>Approach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treatment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considers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whole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person,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addressing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individual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needs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symptoms.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05225" y="5381625"/>
            <a:ext cx="428625" cy="429895"/>
          </a:xfrm>
          <a:custGeom>
            <a:avLst/>
            <a:gdLst/>
            <a:ahLst/>
            <a:cxnLst/>
            <a:rect l="l" t="t" r="r" b="b"/>
            <a:pathLst>
              <a:path w="428625" h="429895">
                <a:moveTo>
                  <a:pt x="375043" y="0"/>
                </a:moveTo>
                <a:lnTo>
                  <a:pt x="53581" y="0"/>
                </a:lnTo>
                <a:lnTo>
                  <a:pt x="32741" y="4216"/>
                </a:lnTo>
                <a:lnTo>
                  <a:pt x="15708" y="15708"/>
                </a:lnTo>
                <a:lnTo>
                  <a:pt x="4216" y="32741"/>
                </a:lnTo>
                <a:lnTo>
                  <a:pt x="0" y="53581"/>
                </a:lnTo>
                <a:lnTo>
                  <a:pt x="0" y="294678"/>
                </a:lnTo>
                <a:lnTo>
                  <a:pt x="4216" y="315517"/>
                </a:lnTo>
                <a:lnTo>
                  <a:pt x="15708" y="332551"/>
                </a:lnTo>
                <a:lnTo>
                  <a:pt x="32741" y="344043"/>
                </a:lnTo>
                <a:lnTo>
                  <a:pt x="53581" y="348259"/>
                </a:lnTo>
                <a:lnTo>
                  <a:pt x="133946" y="348259"/>
                </a:lnTo>
                <a:lnTo>
                  <a:pt x="133946" y="420331"/>
                </a:lnTo>
                <a:lnTo>
                  <a:pt x="136791" y="424942"/>
                </a:lnTo>
                <a:lnTo>
                  <a:pt x="145834" y="429463"/>
                </a:lnTo>
                <a:lnTo>
                  <a:pt x="151269" y="428955"/>
                </a:lnTo>
                <a:lnTo>
                  <a:pt x="155371" y="425945"/>
                </a:lnTo>
                <a:lnTo>
                  <a:pt x="205363" y="388442"/>
                </a:lnTo>
                <a:lnTo>
                  <a:pt x="160731" y="388442"/>
                </a:lnTo>
                <a:lnTo>
                  <a:pt x="160731" y="348259"/>
                </a:lnTo>
                <a:lnTo>
                  <a:pt x="158630" y="337821"/>
                </a:lnTo>
                <a:lnTo>
                  <a:pt x="152896" y="329309"/>
                </a:lnTo>
                <a:lnTo>
                  <a:pt x="144384" y="323575"/>
                </a:lnTo>
                <a:lnTo>
                  <a:pt x="133946" y="321475"/>
                </a:lnTo>
                <a:lnTo>
                  <a:pt x="53581" y="321475"/>
                </a:lnTo>
                <a:lnTo>
                  <a:pt x="43141" y="319372"/>
                </a:lnTo>
                <a:lnTo>
                  <a:pt x="34624" y="313634"/>
                </a:lnTo>
                <a:lnTo>
                  <a:pt x="28887" y="305117"/>
                </a:lnTo>
                <a:lnTo>
                  <a:pt x="26784" y="294678"/>
                </a:lnTo>
                <a:lnTo>
                  <a:pt x="26784" y="53581"/>
                </a:lnTo>
                <a:lnTo>
                  <a:pt x="28887" y="43141"/>
                </a:lnTo>
                <a:lnTo>
                  <a:pt x="34624" y="34624"/>
                </a:lnTo>
                <a:lnTo>
                  <a:pt x="43141" y="28887"/>
                </a:lnTo>
                <a:lnTo>
                  <a:pt x="53581" y="26784"/>
                </a:lnTo>
                <a:lnTo>
                  <a:pt x="420389" y="26784"/>
                </a:lnTo>
                <a:lnTo>
                  <a:pt x="412916" y="15708"/>
                </a:lnTo>
                <a:lnTo>
                  <a:pt x="395883" y="4216"/>
                </a:lnTo>
                <a:lnTo>
                  <a:pt x="375043" y="0"/>
                </a:lnTo>
                <a:close/>
              </a:path>
              <a:path w="428625" h="429895">
                <a:moveTo>
                  <a:pt x="420389" y="26784"/>
                </a:moveTo>
                <a:lnTo>
                  <a:pt x="375043" y="26784"/>
                </a:lnTo>
                <a:lnTo>
                  <a:pt x="385483" y="28887"/>
                </a:lnTo>
                <a:lnTo>
                  <a:pt x="394000" y="34624"/>
                </a:lnTo>
                <a:lnTo>
                  <a:pt x="399737" y="43141"/>
                </a:lnTo>
                <a:lnTo>
                  <a:pt x="401840" y="53581"/>
                </a:lnTo>
                <a:lnTo>
                  <a:pt x="401840" y="294678"/>
                </a:lnTo>
                <a:lnTo>
                  <a:pt x="399737" y="305117"/>
                </a:lnTo>
                <a:lnTo>
                  <a:pt x="394000" y="313634"/>
                </a:lnTo>
                <a:lnTo>
                  <a:pt x="385483" y="319372"/>
                </a:lnTo>
                <a:lnTo>
                  <a:pt x="375043" y="321475"/>
                </a:lnTo>
                <a:lnTo>
                  <a:pt x="253161" y="321475"/>
                </a:lnTo>
                <a:lnTo>
                  <a:pt x="247459" y="323303"/>
                </a:lnTo>
                <a:lnTo>
                  <a:pt x="242862" y="326821"/>
                </a:lnTo>
                <a:lnTo>
                  <a:pt x="160731" y="388442"/>
                </a:lnTo>
                <a:lnTo>
                  <a:pt x="205363" y="388442"/>
                </a:lnTo>
                <a:lnTo>
                  <a:pt x="258927" y="348259"/>
                </a:lnTo>
                <a:lnTo>
                  <a:pt x="375043" y="348259"/>
                </a:lnTo>
                <a:lnTo>
                  <a:pt x="395883" y="344043"/>
                </a:lnTo>
                <a:lnTo>
                  <a:pt x="412916" y="332551"/>
                </a:lnTo>
                <a:lnTo>
                  <a:pt x="424408" y="315517"/>
                </a:lnTo>
                <a:lnTo>
                  <a:pt x="428625" y="294678"/>
                </a:lnTo>
                <a:lnTo>
                  <a:pt x="428625" y="53581"/>
                </a:lnTo>
                <a:lnTo>
                  <a:pt x="424408" y="32741"/>
                </a:lnTo>
                <a:lnTo>
                  <a:pt x="420389" y="26784"/>
                </a:lnTo>
                <a:close/>
              </a:path>
              <a:path w="428625" h="429895">
                <a:moveTo>
                  <a:pt x="171814" y="93775"/>
                </a:moveTo>
                <a:lnTo>
                  <a:pt x="135642" y="108750"/>
                </a:lnTo>
                <a:lnTo>
                  <a:pt x="120548" y="145084"/>
                </a:lnTo>
                <a:lnTo>
                  <a:pt x="121548" y="155111"/>
                </a:lnTo>
                <a:lnTo>
                  <a:pt x="124464" y="164679"/>
                </a:lnTo>
                <a:lnTo>
                  <a:pt x="129169" y="173511"/>
                </a:lnTo>
                <a:lnTo>
                  <a:pt x="135534" y="181330"/>
                </a:lnTo>
                <a:lnTo>
                  <a:pt x="209956" y="255752"/>
                </a:lnTo>
                <a:lnTo>
                  <a:pt x="218503" y="255752"/>
                </a:lnTo>
                <a:lnTo>
                  <a:pt x="252069" y="222186"/>
                </a:lnTo>
                <a:lnTo>
                  <a:pt x="214312" y="222186"/>
                </a:lnTo>
                <a:lnTo>
                  <a:pt x="149936" y="157797"/>
                </a:lnTo>
                <a:lnTo>
                  <a:pt x="147345" y="151612"/>
                </a:lnTo>
                <a:lnTo>
                  <a:pt x="147345" y="145084"/>
                </a:lnTo>
                <a:lnTo>
                  <a:pt x="149269" y="135528"/>
                </a:lnTo>
                <a:lnTo>
                  <a:pt x="154520" y="127730"/>
                </a:lnTo>
                <a:lnTo>
                  <a:pt x="162315" y="122474"/>
                </a:lnTo>
                <a:lnTo>
                  <a:pt x="171869" y="120548"/>
                </a:lnTo>
                <a:lnTo>
                  <a:pt x="300800" y="120548"/>
                </a:lnTo>
                <a:lnTo>
                  <a:pt x="297018" y="114935"/>
                </a:lnTo>
                <a:lnTo>
                  <a:pt x="214147" y="114935"/>
                </a:lnTo>
                <a:lnTo>
                  <a:pt x="207949" y="108750"/>
                </a:lnTo>
                <a:lnTo>
                  <a:pt x="200132" y="102347"/>
                </a:lnTo>
                <a:lnTo>
                  <a:pt x="191303" y="97647"/>
                </a:lnTo>
                <a:lnTo>
                  <a:pt x="181735" y="94751"/>
                </a:lnTo>
                <a:lnTo>
                  <a:pt x="171814" y="93775"/>
                </a:lnTo>
                <a:close/>
              </a:path>
              <a:path w="428625" h="429895">
                <a:moveTo>
                  <a:pt x="300800" y="120548"/>
                </a:moveTo>
                <a:lnTo>
                  <a:pt x="256755" y="120548"/>
                </a:lnTo>
                <a:lnTo>
                  <a:pt x="266309" y="122474"/>
                </a:lnTo>
                <a:lnTo>
                  <a:pt x="274104" y="127730"/>
                </a:lnTo>
                <a:lnTo>
                  <a:pt x="279355" y="135528"/>
                </a:lnTo>
                <a:lnTo>
                  <a:pt x="281279" y="145084"/>
                </a:lnTo>
                <a:lnTo>
                  <a:pt x="281279" y="151612"/>
                </a:lnTo>
                <a:lnTo>
                  <a:pt x="278688" y="157797"/>
                </a:lnTo>
                <a:lnTo>
                  <a:pt x="214312" y="222186"/>
                </a:lnTo>
                <a:lnTo>
                  <a:pt x="252069" y="222186"/>
                </a:lnTo>
                <a:lnTo>
                  <a:pt x="292925" y="181330"/>
                </a:lnTo>
                <a:lnTo>
                  <a:pt x="307911" y="145084"/>
                </a:lnTo>
                <a:lnTo>
                  <a:pt x="303882" y="125123"/>
                </a:lnTo>
                <a:lnTo>
                  <a:pt x="300800" y="120548"/>
                </a:lnTo>
                <a:close/>
              </a:path>
              <a:path w="428625" h="429895">
                <a:moveTo>
                  <a:pt x="250228" y="120548"/>
                </a:moveTo>
                <a:lnTo>
                  <a:pt x="178396" y="120548"/>
                </a:lnTo>
                <a:lnTo>
                  <a:pt x="184594" y="123151"/>
                </a:lnTo>
                <a:lnTo>
                  <a:pt x="210045" y="148590"/>
                </a:lnTo>
                <a:lnTo>
                  <a:pt x="218579" y="148590"/>
                </a:lnTo>
                <a:lnTo>
                  <a:pt x="244030" y="123151"/>
                </a:lnTo>
                <a:lnTo>
                  <a:pt x="250228" y="120548"/>
                </a:lnTo>
                <a:close/>
              </a:path>
              <a:path w="428625" h="429895">
                <a:moveTo>
                  <a:pt x="256590" y="93764"/>
                </a:moveTo>
                <a:lnTo>
                  <a:pt x="220286" y="108808"/>
                </a:lnTo>
                <a:lnTo>
                  <a:pt x="214147" y="114935"/>
                </a:lnTo>
                <a:lnTo>
                  <a:pt x="297018" y="114935"/>
                </a:lnTo>
                <a:lnTo>
                  <a:pt x="292890" y="108808"/>
                </a:lnTo>
                <a:lnTo>
                  <a:pt x="276579" y="97802"/>
                </a:lnTo>
                <a:lnTo>
                  <a:pt x="256590" y="93764"/>
                </a:lnTo>
                <a:close/>
              </a:path>
            </a:pathLst>
          </a:custGeom>
          <a:solidFill>
            <a:srgbClr val="AB9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87762" y="5954712"/>
            <a:ext cx="2676525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65" dirty="0">
                <a:solidFill>
                  <a:srgbClr val="D6D9D7"/>
                </a:solidFill>
                <a:latin typeface="Trebuchet MS"/>
                <a:cs typeface="Trebuchet MS"/>
              </a:rPr>
              <a:t>Improved</a:t>
            </a:r>
            <a:r>
              <a:rPr sz="1650" spc="-3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50" dirty="0">
                <a:solidFill>
                  <a:srgbClr val="D6D9D7"/>
                </a:solidFill>
                <a:latin typeface="Trebuchet MS"/>
                <a:cs typeface="Trebuchet MS"/>
              </a:rPr>
              <a:t>Quality</a:t>
            </a:r>
            <a:r>
              <a:rPr sz="1650" spc="-25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of</a:t>
            </a:r>
            <a:r>
              <a:rPr sz="1650" spc="-25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-20" dirty="0">
                <a:solidFill>
                  <a:srgbClr val="D6D9D7"/>
                </a:solidFill>
                <a:latin typeface="Trebuchet MS"/>
                <a:cs typeface="Trebuchet MS"/>
              </a:rPr>
              <a:t>Life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treatment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can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help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individuals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regain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comfort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and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enjoy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a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better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quality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of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life.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9144000"/>
          </a:xfrm>
          <a:custGeom>
            <a:avLst/>
            <a:gdLst/>
            <a:ahLst/>
            <a:cxnLst/>
            <a:rect l="l" t="t" r="r" b="b"/>
            <a:pathLst>
              <a:path w="11430000" h="7820025">
                <a:moveTo>
                  <a:pt x="11430000" y="0"/>
                </a:moveTo>
                <a:lnTo>
                  <a:pt x="0" y="0"/>
                </a:lnTo>
                <a:lnTo>
                  <a:pt x="0" y="7820025"/>
                </a:lnTo>
                <a:lnTo>
                  <a:pt x="11430000" y="78200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724400" cy="8991600"/>
            <a:chOff x="0" y="0"/>
            <a:chExt cx="4286250" cy="78200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286250" cy="78200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75" y="2628900"/>
              <a:ext cx="3857624" cy="2571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476250"/>
            <a:ext cx="1771649" cy="1009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198" rIns="0" bIns="0" rtlCol="0">
            <a:spAutoFit/>
          </a:bodyPr>
          <a:lstStyle/>
          <a:p>
            <a:pPr marL="4298950" marR="5080">
              <a:lnSpc>
                <a:spcPts val="4200"/>
              </a:lnSpc>
              <a:spcBef>
                <a:spcPts val="50"/>
              </a:spcBef>
            </a:pPr>
            <a:r>
              <a:rPr spc="160" dirty="0">
                <a:latin typeface="Tahoma"/>
                <a:cs typeface="Tahoma"/>
              </a:rPr>
              <a:t>Consultation</a:t>
            </a:r>
            <a:r>
              <a:rPr spc="-155" dirty="0">
                <a:latin typeface="Tahoma"/>
                <a:cs typeface="Tahoma"/>
              </a:rPr>
              <a:t> </a:t>
            </a:r>
            <a:r>
              <a:rPr spc="160" dirty="0">
                <a:latin typeface="Tahoma"/>
                <a:cs typeface="Tahoma"/>
              </a:rPr>
              <a:t>and</a:t>
            </a:r>
            <a:r>
              <a:rPr spc="-1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Diagnosis </a:t>
            </a:r>
            <a:r>
              <a:rPr spc="150" dirty="0">
                <a:latin typeface="Tahoma"/>
                <a:cs typeface="Tahoma"/>
              </a:rPr>
              <a:t>at</a:t>
            </a:r>
            <a:r>
              <a:rPr spc="-175" dirty="0">
                <a:latin typeface="Tahoma"/>
                <a:cs typeface="Tahoma"/>
              </a:rPr>
              <a:t> </a:t>
            </a:r>
            <a:r>
              <a:rPr spc="55" dirty="0">
                <a:latin typeface="Tahoma"/>
                <a:cs typeface="Tahoma"/>
              </a:rPr>
              <a:t>Rajeev</a:t>
            </a:r>
            <a:r>
              <a:rPr spc="-170" dirty="0">
                <a:latin typeface="Tahoma"/>
                <a:cs typeface="Tahoma"/>
              </a:rPr>
              <a:t> </a:t>
            </a:r>
            <a:r>
              <a:rPr spc="165" dirty="0">
                <a:latin typeface="Tahoma"/>
                <a:cs typeface="Tahoma"/>
              </a:rPr>
              <a:t>Homeopathy</a:t>
            </a:r>
          </a:p>
        </p:txBody>
      </p:sp>
      <p:sp>
        <p:nvSpPr>
          <p:cNvPr id="8" name="object 8"/>
          <p:cNvSpPr/>
          <p:nvPr/>
        </p:nvSpPr>
        <p:spPr>
          <a:xfrm>
            <a:off x="4886325" y="3067050"/>
            <a:ext cx="857250" cy="1371600"/>
          </a:xfrm>
          <a:custGeom>
            <a:avLst/>
            <a:gdLst/>
            <a:ahLst/>
            <a:cxnLst/>
            <a:rect l="l" t="t" r="r" b="b"/>
            <a:pathLst>
              <a:path w="857250" h="13716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200150"/>
                </a:lnTo>
                <a:lnTo>
                  <a:pt x="428625" y="1371600"/>
                </a:lnTo>
                <a:lnTo>
                  <a:pt x="857250" y="1200150"/>
                </a:lnTo>
                <a:lnTo>
                  <a:pt x="857250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59984" y="3578225"/>
            <a:ext cx="10985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475" dirty="0">
                <a:solidFill>
                  <a:srgbClr val="D6D9D7"/>
                </a:solidFill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8051" y="3211512"/>
            <a:ext cx="2214880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5" dirty="0">
                <a:solidFill>
                  <a:srgbClr val="D6D9D7"/>
                </a:solidFill>
                <a:latin typeface="Tahoma"/>
                <a:cs typeface="Tahoma"/>
              </a:rPr>
              <a:t>Detailed</a:t>
            </a:r>
            <a:r>
              <a:rPr sz="1650" spc="-8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80" dirty="0">
                <a:solidFill>
                  <a:srgbClr val="D6D9D7"/>
                </a:solidFill>
                <a:latin typeface="Tahoma"/>
                <a:cs typeface="Tahoma"/>
              </a:rPr>
              <a:t>Consultation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88051" y="3545840"/>
            <a:ext cx="468884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Our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experienced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doctors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will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carefully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listen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your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concerns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medical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history.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86325" y="4438650"/>
            <a:ext cx="857250" cy="1371600"/>
          </a:xfrm>
          <a:custGeom>
            <a:avLst/>
            <a:gdLst/>
            <a:ahLst/>
            <a:cxnLst/>
            <a:rect l="l" t="t" r="r" b="b"/>
            <a:pathLst>
              <a:path w="857250" h="13716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200150"/>
                </a:lnTo>
                <a:lnTo>
                  <a:pt x="428625" y="1371600"/>
                </a:lnTo>
                <a:lnTo>
                  <a:pt x="857250" y="1200150"/>
                </a:lnTo>
                <a:lnTo>
                  <a:pt x="857250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27980" y="4949825"/>
            <a:ext cx="17399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25" dirty="0">
                <a:solidFill>
                  <a:srgbClr val="D6D9D7"/>
                </a:solidFill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88046" y="4583112"/>
            <a:ext cx="4573905" cy="9124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80" dirty="0">
                <a:solidFill>
                  <a:srgbClr val="D6D9D7"/>
                </a:solidFill>
                <a:latin typeface="Tahoma"/>
                <a:cs typeface="Tahoma"/>
              </a:rPr>
              <a:t>Physical</a:t>
            </a:r>
            <a:r>
              <a:rPr sz="1650" spc="-6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60" dirty="0">
                <a:solidFill>
                  <a:srgbClr val="D6D9D7"/>
                </a:solidFill>
                <a:latin typeface="Tahoma"/>
                <a:cs typeface="Tahoma"/>
              </a:rPr>
              <a:t>Examination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A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thorough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physical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examination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is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conducted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assess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your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condition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identify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individual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symptoms.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86325" y="5810250"/>
            <a:ext cx="857250" cy="1536700"/>
          </a:xfrm>
          <a:custGeom>
            <a:avLst/>
            <a:gdLst/>
            <a:ahLst/>
            <a:cxnLst/>
            <a:rect l="l" t="t" r="r" b="b"/>
            <a:pathLst>
              <a:path w="857250" h="1536700">
                <a:moveTo>
                  <a:pt x="857250" y="0"/>
                </a:moveTo>
                <a:lnTo>
                  <a:pt x="428625" y="171450"/>
                </a:lnTo>
                <a:lnTo>
                  <a:pt x="0" y="0"/>
                </a:lnTo>
                <a:lnTo>
                  <a:pt x="0" y="1365050"/>
                </a:lnTo>
                <a:lnTo>
                  <a:pt x="428625" y="1536500"/>
                </a:lnTo>
                <a:lnTo>
                  <a:pt x="857250" y="1365050"/>
                </a:lnTo>
                <a:lnTo>
                  <a:pt x="857250" y="0"/>
                </a:lnTo>
                <a:close/>
              </a:path>
            </a:pathLst>
          </a:custGeom>
          <a:solidFill>
            <a:srgbClr val="4C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25757" y="6407148"/>
            <a:ext cx="17843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55" dirty="0">
                <a:solidFill>
                  <a:srgbClr val="D6D9D7"/>
                </a:solidFill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88055" y="5954711"/>
            <a:ext cx="4110354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75" dirty="0">
                <a:solidFill>
                  <a:srgbClr val="D6D9D7"/>
                </a:solidFill>
                <a:latin typeface="Tahoma"/>
                <a:cs typeface="Tahoma"/>
              </a:rPr>
              <a:t>Personalized</a:t>
            </a:r>
            <a:r>
              <a:rPr sz="1650" spc="-60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spc="55" dirty="0">
                <a:solidFill>
                  <a:srgbClr val="D6D9D7"/>
                </a:solidFill>
                <a:latin typeface="Tahoma"/>
                <a:cs typeface="Tahoma"/>
              </a:rPr>
              <a:t>Diagnosis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Based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on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information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gathered,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a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personalized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diagnosis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is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made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determine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most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effective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remedy.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599"/>
          </a:xfrm>
          <a:custGeom>
            <a:avLst/>
            <a:gdLst/>
            <a:ahLst/>
            <a:cxnLst/>
            <a:rect l="l" t="t" r="r" b="b"/>
            <a:pathLst>
              <a:path w="11430000" h="7219950">
                <a:moveTo>
                  <a:pt x="11430000" y="0"/>
                </a:moveTo>
                <a:lnTo>
                  <a:pt x="0" y="0"/>
                </a:lnTo>
                <a:lnTo>
                  <a:pt x="0" y="7219950"/>
                </a:lnTo>
                <a:lnTo>
                  <a:pt x="11430000" y="7219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9175" y="476249"/>
            <a:ext cx="1771649" cy="10096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3274" y="2133600"/>
            <a:ext cx="9823450" cy="1637573"/>
          </a:xfrm>
          <a:prstGeom prst="rect">
            <a:avLst/>
          </a:prstGeom>
        </p:spPr>
        <p:txBody>
          <a:bodyPr vert="horz" wrap="square" lIns="0" tIns="1707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5" dirty="0"/>
              <a:t>Treatment</a:t>
            </a:r>
            <a:r>
              <a:rPr spc="-80" dirty="0"/>
              <a:t> </a:t>
            </a:r>
            <a:r>
              <a:rPr dirty="0"/>
              <a:t>Plan</a:t>
            </a:r>
            <a:r>
              <a:rPr spc="-80" dirty="0"/>
              <a:t> </a:t>
            </a:r>
            <a:r>
              <a:rPr spc="180" dirty="0"/>
              <a:t>and</a:t>
            </a:r>
            <a:r>
              <a:rPr spc="-80" dirty="0"/>
              <a:t> </a:t>
            </a:r>
            <a:r>
              <a:rPr spc="85" dirty="0"/>
              <a:t>Personalized</a:t>
            </a:r>
            <a:r>
              <a:rPr spc="-80" dirty="0"/>
              <a:t> </a:t>
            </a:r>
            <a:r>
              <a:rPr spc="120" dirty="0"/>
              <a:t>Care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275" y="3581400"/>
            <a:ext cx="4991100" cy="30861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5604" y="7162800"/>
            <a:ext cx="4605020" cy="9124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Tailored</a:t>
            </a:r>
            <a:r>
              <a:rPr sz="1650" spc="17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Treatment</a:t>
            </a:r>
            <a:r>
              <a:rPr sz="1650" spc="17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-20" dirty="0">
                <a:solidFill>
                  <a:srgbClr val="D6D9D7"/>
                </a:solidFill>
                <a:latin typeface="Trebuchet MS"/>
                <a:cs typeface="Trebuchet MS"/>
              </a:rPr>
              <a:t>Plan</a:t>
            </a:r>
            <a:endParaRPr sz="1650" dirty="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Your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personalized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homeopathic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treatment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plan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will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D6D9D7"/>
                </a:solidFill>
                <a:latin typeface="Verdana"/>
                <a:cs typeface="Verdana"/>
              </a:rPr>
              <a:t>be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designed</a:t>
            </a:r>
            <a:r>
              <a:rPr sz="1350" spc="-9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address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your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D6D9D7"/>
                </a:solidFill>
                <a:latin typeface="Verdana"/>
                <a:cs typeface="Verdana"/>
              </a:rPr>
              <a:t>specific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needs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symptoms.</a:t>
            </a:r>
            <a:endParaRPr sz="135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3122" y="3581400"/>
            <a:ext cx="4981574" cy="30861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33122" y="7162800"/>
            <a:ext cx="4812030" cy="9124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D6D9D7"/>
                </a:solidFill>
                <a:latin typeface="Trebuchet MS"/>
                <a:cs typeface="Trebuchet MS"/>
              </a:rPr>
              <a:t>Regular</a:t>
            </a:r>
            <a:r>
              <a:rPr sz="1650" spc="220" dirty="0">
                <a:solidFill>
                  <a:srgbClr val="D6D9D7"/>
                </a:solidFill>
                <a:latin typeface="Trebuchet MS"/>
                <a:cs typeface="Trebuchet MS"/>
              </a:rPr>
              <a:t> </a:t>
            </a:r>
            <a:r>
              <a:rPr sz="1650" spc="50" dirty="0">
                <a:solidFill>
                  <a:srgbClr val="D6D9D7"/>
                </a:solidFill>
                <a:latin typeface="Trebuchet MS"/>
                <a:cs typeface="Trebuchet MS"/>
              </a:rPr>
              <a:t>Follow-</a:t>
            </a:r>
            <a:r>
              <a:rPr sz="1650" spc="130" dirty="0">
                <a:solidFill>
                  <a:srgbClr val="D6D9D7"/>
                </a:solidFill>
                <a:latin typeface="Trebuchet MS"/>
                <a:cs typeface="Trebuchet MS"/>
              </a:rPr>
              <a:t>Ups</a:t>
            </a:r>
            <a:endParaRPr sz="1650" dirty="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  <a:spcBef>
                <a:spcPts val="615"/>
              </a:spcBef>
            </a:pP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We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D6D9D7"/>
                </a:solidFill>
                <a:latin typeface="Verdana"/>
                <a:cs typeface="Verdana"/>
              </a:rPr>
              <a:t>provide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regular </a:t>
            </a:r>
            <a:r>
              <a:rPr sz="1350" spc="-40" dirty="0">
                <a:solidFill>
                  <a:srgbClr val="D6D9D7"/>
                </a:solidFill>
                <a:latin typeface="Verdana"/>
                <a:cs typeface="Verdana"/>
              </a:rPr>
              <a:t>follow-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up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appointments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D6D9D7"/>
                </a:solidFill>
                <a:latin typeface="Verdana"/>
                <a:cs typeface="Verdana"/>
              </a:rPr>
              <a:t>to</a:t>
            </a:r>
            <a:r>
              <a:rPr sz="1350" spc="-5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monitor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D6D9D7"/>
                </a:solidFill>
                <a:latin typeface="Verdana"/>
                <a:cs typeface="Verdana"/>
              </a:rPr>
              <a:t>your </a:t>
            </a:r>
            <a:r>
              <a:rPr sz="1350" spc="-35" dirty="0">
                <a:solidFill>
                  <a:srgbClr val="D6D9D7"/>
                </a:solidFill>
                <a:latin typeface="Verdana"/>
                <a:cs typeface="Verdana"/>
              </a:rPr>
              <a:t>progress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and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D6D9D7"/>
                </a:solidFill>
                <a:latin typeface="Verdana"/>
                <a:cs typeface="Verdana"/>
              </a:rPr>
              <a:t>adjust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D6D9D7"/>
                </a:solidFill>
                <a:latin typeface="Verdana"/>
                <a:cs typeface="Verdana"/>
              </a:rPr>
              <a:t>the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D6D9D7"/>
                </a:solidFill>
                <a:latin typeface="Verdana"/>
                <a:cs typeface="Verdana"/>
              </a:rPr>
              <a:t>treatment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D6D9D7"/>
                </a:solidFill>
                <a:latin typeface="Verdana"/>
                <a:cs typeface="Verdana"/>
              </a:rPr>
              <a:t>plan</a:t>
            </a:r>
            <a:r>
              <a:rPr sz="1350" spc="-80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D6D9D7"/>
                </a:solidFill>
                <a:latin typeface="Verdana"/>
                <a:cs typeface="Verdana"/>
              </a:rPr>
              <a:t>as</a:t>
            </a:r>
            <a:r>
              <a:rPr sz="1350" spc="-75" dirty="0">
                <a:solidFill>
                  <a:srgbClr val="D6D9D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D6D9D7"/>
                </a:solidFill>
                <a:latin typeface="Verdana"/>
                <a:cs typeface="Verdana"/>
              </a:rPr>
              <a:t>needed.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600"/>
          </a:xfrm>
          <a:custGeom>
            <a:avLst/>
            <a:gdLst/>
            <a:ahLst/>
            <a:cxnLst/>
            <a:rect l="l" t="t" r="r" b="b"/>
            <a:pathLst>
              <a:path w="11430000" h="8991600">
                <a:moveTo>
                  <a:pt x="11430000" y="0"/>
                </a:moveTo>
                <a:lnTo>
                  <a:pt x="0" y="0"/>
                </a:lnTo>
                <a:lnTo>
                  <a:pt x="0" y="8991600"/>
                </a:lnTo>
                <a:lnTo>
                  <a:pt x="11430000" y="89916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9175" y="476250"/>
            <a:ext cx="1771649" cy="10096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7375" y="1556476"/>
            <a:ext cx="8415020" cy="77597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 marR="5080">
              <a:lnSpc>
                <a:spcPct val="131400"/>
              </a:lnSpc>
              <a:spcBef>
                <a:spcPts val="209"/>
              </a:spcBef>
            </a:pPr>
            <a:r>
              <a:rPr sz="1650" b="1" dirty="0">
                <a:solidFill>
                  <a:srgbClr val="D6D9D7"/>
                </a:solidFill>
                <a:latin typeface="Tahoma"/>
                <a:cs typeface="Tahoma"/>
              </a:rPr>
              <a:t>Know</a:t>
            </a:r>
            <a:r>
              <a:rPr sz="1650" b="1" spc="-65" dirty="0">
                <a:solidFill>
                  <a:srgbClr val="D6D9D7"/>
                </a:solidFill>
                <a:latin typeface="Tahoma"/>
                <a:cs typeface="Tahoma"/>
              </a:rPr>
              <a:t> </a:t>
            </a:r>
            <a:r>
              <a:rPr sz="1650" b="1" spc="355" dirty="0" smtClean="0">
                <a:solidFill>
                  <a:srgbClr val="D6D9D7"/>
                </a:solidFill>
                <a:latin typeface="Tahoma"/>
                <a:cs typeface="Tahoma"/>
              </a:rPr>
              <a:t>more</a:t>
            </a:r>
            <a:r>
              <a:rPr lang="en-US" sz="1950" spc="355" dirty="0">
                <a:solidFill>
                  <a:srgbClr val="000000"/>
                </a:solidFill>
                <a:latin typeface="Times New Roman"/>
                <a:cs typeface="Times New Roman"/>
              </a:rPr>
              <a:t>👉</a:t>
            </a:r>
            <a:r>
              <a:rPr sz="1950" spc="1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50" b="1" u="sng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Homeo</a:t>
            </a:r>
            <a:r>
              <a:rPr sz="1650" b="1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pathic</a:t>
            </a:r>
            <a:r>
              <a:rPr sz="1650" b="1" spc="-6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50" b="1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Doctors</a:t>
            </a:r>
            <a:r>
              <a:rPr sz="1650" b="1" spc="-6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50" b="1" spc="-1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in</a:t>
            </a:r>
            <a:r>
              <a:rPr sz="1650" b="1" spc="-65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50" b="1" spc="-1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Ranchi</a:t>
            </a:r>
            <a:r>
              <a:rPr sz="1650" b="1" spc="-6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50" b="1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and</a:t>
            </a:r>
            <a:r>
              <a:rPr sz="1650" b="1" spc="-6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50" b="1" spc="-2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Delh</a:t>
            </a:r>
            <a:r>
              <a:rPr sz="1650" b="1" u="sng" spc="-2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i,</a:t>
            </a:r>
            <a:r>
              <a:rPr sz="1650" b="1" u="sng" spc="-12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6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Homeopathic</a:t>
            </a:r>
            <a:r>
              <a:rPr sz="1650" b="1" u="sng" spc="-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650" b="1" u="sng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Clinic</a:t>
            </a:r>
            <a:r>
              <a:rPr sz="1650" b="1" u="sng" spc="-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650" b="1" u="sng" spc="-484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|</a:t>
            </a:r>
            <a:r>
              <a:rPr sz="1650" b="1" spc="-10" dirty="0">
                <a:solidFill>
                  <a:srgbClr val="AB9DF5"/>
                </a:solidFill>
                <a:latin typeface="Tahoma"/>
                <a:cs typeface="Tahoma"/>
              </a:rPr>
              <a:t> </a:t>
            </a:r>
            <a:r>
              <a:rPr sz="16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Ra</a:t>
            </a:r>
            <a:r>
              <a:rPr sz="1650" b="1" spc="-10" dirty="0">
                <a:solidFill>
                  <a:srgbClr val="AB9DF5"/>
                </a:solidFill>
                <a:latin typeface="Tahoma"/>
                <a:cs typeface="Tahoma"/>
                <a:hlinkClick r:id="rId3"/>
              </a:rPr>
              <a:t>j</a:t>
            </a:r>
            <a:r>
              <a:rPr sz="16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eevClinic.com</a:t>
            </a:r>
            <a:endParaRPr sz="165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375" y="2597150"/>
            <a:ext cx="3796029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165" dirty="0">
                <a:solidFill>
                  <a:srgbClr val="F7F7F8"/>
                </a:solidFill>
                <a:latin typeface="Trebuchet MS"/>
                <a:cs typeface="Trebuchet MS"/>
              </a:rPr>
              <a:t>Branches</a:t>
            </a:r>
            <a:r>
              <a:rPr sz="3350" spc="-125" dirty="0">
                <a:solidFill>
                  <a:srgbClr val="F7F7F8"/>
                </a:solidFill>
                <a:latin typeface="Trebuchet MS"/>
                <a:cs typeface="Trebuchet MS"/>
              </a:rPr>
              <a:t> </a:t>
            </a:r>
            <a:r>
              <a:rPr sz="3350" dirty="0">
                <a:solidFill>
                  <a:srgbClr val="F7F7F8"/>
                </a:solidFill>
                <a:latin typeface="Trebuchet MS"/>
                <a:cs typeface="Trebuchet MS"/>
              </a:rPr>
              <a:t>in</a:t>
            </a:r>
            <a:r>
              <a:rPr sz="3350" spc="-125" dirty="0">
                <a:solidFill>
                  <a:srgbClr val="F7F7F8"/>
                </a:solidFill>
                <a:latin typeface="Trebuchet MS"/>
                <a:cs typeface="Trebuchet MS"/>
              </a:rPr>
              <a:t> </a:t>
            </a:r>
            <a:r>
              <a:rPr sz="3350" spc="55" dirty="0">
                <a:solidFill>
                  <a:srgbClr val="F7F7F8"/>
                </a:solidFill>
                <a:latin typeface="Trebuchet MS"/>
                <a:cs typeface="Trebuchet MS"/>
              </a:rPr>
              <a:t>India:-</a:t>
            </a:r>
            <a:endParaRPr sz="335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0075" y="3419475"/>
            <a:ext cx="10229850" cy="2457450"/>
            <a:chOff x="600075" y="3419475"/>
            <a:chExt cx="10229850" cy="2457450"/>
          </a:xfrm>
        </p:grpSpPr>
        <p:sp>
          <p:nvSpPr>
            <p:cNvPr id="7" name="object 7"/>
            <p:cNvSpPr/>
            <p:nvPr/>
          </p:nvSpPr>
          <p:spPr>
            <a:xfrm>
              <a:off x="600075" y="3419475"/>
              <a:ext cx="10229850" cy="2457450"/>
            </a:xfrm>
            <a:custGeom>
              <a:avLst/>
              <a:gdLst/>
              <a:ahLst/>
              <a:cxnLst/>
              <a:rect l="l" t="t" r="r" b="b"/>
              <a:pathLst>
                <a:path w="10229850" h="2457450">
                  <a:moveTo>
                    <a:pt x="10211257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2436012"/>
                  </a:lnTo>
                  <a:lnTo>
                    <a:pt x="0" y="2438857"/>
                  </a:lnTo>
                  <a:lnTo>
                    <a:pt x="18588" y="2457450"/>
                  </a:lnTo>
                  <a:lnTo>
                    <a:pt x="10211257" y="2457450"/>
                  </a:lnTo>
                  <a:lnTo>
                    <a:pt x="10229850" y="2438857"/>
                  </a:lnTo>
                  <a:lnTo>
                    <a:pt x="10229850" y="18592"/>
                  </a:lnTo>
                  <a:lnTo>
                    <a:pt x="10214000" y="546"/>
                  </a:lnTo>
                  <a:lnTo>
                    <a:pt x="10211257" y="0"/>
                  </a:lnTo>
                  <a:close/>
                </a:path>
              </a:pathLst>
            </a:custGeom>
            <a:solidFill>
              <a:srgbClr val="032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314" y="3648074"/>
              <a:ext cx="214312" cy="21431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752229" y="3611562"/>
            <a:ext cx="6365240" cy="19888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650" b="1" spc="65" dirty="0">
                <a:solidFill>
                  <a:srgbClr val="FFFFFF"/>
                </a:solidFill>
                <a:latin typeface="Trebuchet MS"/>
                <a:cs typeface="Trebuchet MS"/>
              </a:rPr>
              <a:t>Ranchi</a:t>
            </a:r>
            <a:r>
              <a:rPr sz="165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45" dirty="0">
                <a:solidFill>
                  <a:srgbClr val="FFFFFF"/>
                </a:solidFill>
                <a:latin typeface="Trebuchet MS"/>
                <a:cs typeface="Trebuchet MS"/>
              </a:rPr>
              <a:t>Clinic</a:t>
            </a:r>
            <a:endParaRPr sz="1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Elixir 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Tower,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Sethia 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Compound,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Opp.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Ranchi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Club,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Ranchi-834001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(Jharkhand)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9204439171</a:t>
            </a:r>
            <a:endParaRPr sz="1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4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8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651-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2330818</a:t>
            </a:r>
            <a:endParaRPr sz="1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</a:pP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5"/>
              </a:rPr>
              <a:t>abhihomoeo</a:t>
            </a:r>
            <a:r>
              <a:rPr sz="1350" b="1" spc="-10" dirty="0">
                <a:solidFill>
                  <a:srgbClr val="AB9DF5"/>
                </a:solidFill>
                <a:latin typeface="Tahoma"/>
                <a:cs typeface="Tahoma"/>
                <a:hlinkClick r:id="rId5"/>
              </a:rPr>
              <a:t>@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5"/>
              </a:rPr>
              <a:t>gmail.com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0075" y="6067425"/>
            <a:ext cx="10229850" cy="2457450"/>
            <a:chOff x="600075" y="6067425"/>
            <a:chExt cx="10229850" cy="2457450"/>
          </a:xfrm>
        </p:grpSpPr>
        <p:sp>
          <p:nvSpPr>
            <p:cNvPr id="11" name="object 11"/>
            <p:cNvSpPr/>
            <p:nvPr/>
          </p:nvSpPr>
          <p:spPr>
            <a:xfrm>
              <a:off x="600075" y="6067425"/>
              <a:ext cx="10229850" cy="2457450"/>
            </a:xfrm>
            <a:custGeom>
              <a:avLst/>
              <a:gdLst/>
              <a:ahLst/>
              <a:cxnLst/>
              <a:rect l="l" t="t" r="r" b="b"/>
              <a:pathLst>
                <a:path w="10229850" h="2457450">
                  <a:moveTo>
                    <a:pt x="10211257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2436018"/>
                  </a:lnTo>
                  <a:lnTo>
                    <a:pt x="0" y="2438861"/>
                  </a:lnTo>
                  <a:lnTo>
                    <a:pt x="18588" y="2457450"/>
                  </a:lnTo>
                  <a:lnTo>
                    <a:pt x="10211257" y="2457450"/>
                  </a:lnTo>
                  <a:lnTo>
                    <a:pt x="10229850" y="2438861"/>
                  </a:lnTo>
                  <a:lnTo>
                    <a:pt x="10229850" y="18592"/>
                  </a:lnTo>
                  <a:lnTo>
                    <a:pt x="10214000" y="546"/>
                  </a:lnTo>
                  <a:lnTo>
                    <a:pt x="10211257" y="0"/>
                  </a:lnTo>
                  <a:close/>
                </a:path>
              </a:pathLst>
            </a:custGeom>
            <a:solidFill>
              <a:srgbClr val="1F4C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314" y="6296024"/>
              <a:ext cx="214312" cy="21431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456802" y="6259512"/>
            <a:ext cx="6957695" cy="19888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650" b="1" spc="70" dirty="0">
                <a:solidFill>
                  <a:srgbClr val="FFFFFF"/>
                </a:solidFill>
                <a:latin typeface="Trebuchet MS"/>
                <a:cs typeface="Trebuchet MS"/>
              </a:rPr>
              <a:t>Patna</a:t>
            </a:r>
            <a:r>
              <a:rPr sz="165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45" dirty="0">
                <a:solidFill>
                  <a:srgbClr val="FFFFFF"/>
                </a:solidFill>
                <a:latin typeface="Trebuchet MS"/>
                <a:cs typeface="Trebuchet MS"/>
              </a:rPr>
              <a:t>Clinic</a:t>
            </a:r>
            <a:endParaRPr sz="1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sz="1350" spc="-110" dirty="0">
                <a:solidFill>
                  <a:srgbClr val="FFFFFF"/>
                </a:solidFill>
                <a:latin typeface="Verdana"/>
                <a:cs typeface="Verdana"/>
              </a:rPr>
              <a:t>ICICI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Verdana"/>
                <a:cs typeface="Verdana"/>
              </a:rPr>
              <a:t>BANK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FFFFFF"/>
                </a:solidFill>
                <a:latin typeface="Verdana"/>
                <a:cs typeface="Verdana"/>
              </a:rPr>
              <a:t>BUILDING,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FFFFFF"/>
                </a:solidFill>
                <a:latin typeface="Verdana"/>
                <a:cs typeface="Verdana"/>
              </a:rPr>
              <a:t>Abha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90" dirty="0">
                <a:solidFill>
                  <a:srgbClr val="FFFFFF"/>
                </a:solidFill>
                <a:latin typeface="Verdana"/>
                <a:cs typeface="Verdana"/>
              </a:rPr>
              <a:t>Kunj,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FFFFFF"/>
                </a:solidFill>
                <a:latin typeface="Verdana"/>
                <a:cs typeface="Verdana"/>
              </a:rPr>
              <a:t>Gola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Road,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Shiv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Mandir,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Patna-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801503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(Bihar)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9153881402</a:t>
            </a:r>
            <a:endParaRPr sz="1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9153881403</a:t>
            </a:r>
            <a:endParaRPr sz="1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abhihomoeo</a:t>
            </a:r>
            <a:r>
              <a:rPr sz="1350" b="1" spc="-10" dirty="0">
                <a:solidFill>
                  <a:srgbClr val="AB9DF5"/>
                </a:solidFill>
                <a:latin typeface="Tahoma"/>
                <a:cs typeface="Tahoma"/>
              </a:rPr>
              <a:t>[at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]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7"/>
              </a:rPr>
              <a:t>gmail.com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8991599"/>
          </a:xfrm>
          <a:custGeom>
            <a:avLst/>
            <a:gdLst/>
            <a:ahLst/>
            <a:cxnLst/>
            <a:rect l="l" t="t" r="r" b="b"/>
            <a:pathLst>
              <a:path w="11430000" h="7677150">
                <a:moveTo>
                  <a:pt x="11430000" y="0"/>
                </a:moveTo>
                <a:lnTo>
                  <a:pt x="0" y="0"/>
                </a:lnTo>
                <a:lnTo>
                  <a:pt x="0" y="7677150"/>
                </a:lnTo>
                <a:lnTo>
                  <a:pt x="11430000" y="76771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2D3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71100" y="989647"/>
            <a:ext cx="10229850" cy="2019300"/>
            <a:chOff x="600075" y="476249"/>
            <a:chExt cx="10229850" cy="2019300"/>
          </a:xfrm>
        </p:grpSpPr>
        <p:sp>
          <p:nvSpPr>
            <p:cNvPr id="4" name="object 4"/>
            <p:cNvSpPr/>
            <p:nvPr/>
          </p:nvSpPr>
          <p:spPr>
            <a:xfrm>
              <a:off x="600075" y="476249"/>
              <a:ext cx="10229850" cy="2019300"/>
            </a:xfrm>
            <a:custGeom>
              <a:avLst/>
              <a:gdLst/>
              <a:ahLst/>
              <a:cxnLst/>
              <a:rect l="l" t="t" r="r" b="b"/>
              <a:pathLst>
                <a:path w="10229850" h="2019300">
                  <a:moveTo>
                    <a:pt x="10211257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1997875"/>
                  </a:lnTo>
                  <a:lnTo>
                    <a:pt x="0" y="2000707"/>
                  </a:lnTo>
                  <a:lnTo>
                    <a:pt x="18588" y="2019300"/>
                  </a:lnTo>
                  <a:lnTo>
                    <a:pt x="10211257" y="2019300"/>
                  </a:lnTo>
                  <a:lnTo>
                    <a:pt x="10229850" y="2000707"/>
                  </a:lnTo>
                  <a:lnTo>
                    <a:pt x="10229850" y="18592"/>
                  </a:lnTo>
                  <a:lnTo>
                    <a:pt x="10214000" y="546"/>
                  </a:lnTo>
                  <a:lnTo>
                    <a:pt x="10211257" y="0"/>
                  </a:lnTo>
                  <a:close/>
                </a:path>
              </a:pathLst>
            </a:custGeom>
            <a:solidFill>
              <a:srgbClr val="032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314" y="695324"/>
              <a:ext cx="214312" cy="2143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353004" y="1219200"/>
            <a:ext cx="9455150" cy="1560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650" b="1" spc="55" dirty="0">
                <a:solidFill>
                  <a:srgbClr val="FFFFFF"/>
                </a:solidFill>
                <a:latin typeface="Trebuchet MS"/>
                <a:cs typeface="Trebuchet MS"/>
              </a:rPr>
              <a:t>Greater</a:t>
            </a:r>
            <a:r>
              <a:rPr sz="165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85" dirty="0">
                <a:solidFill>
                  <a:srgbClr val="FFFFFF"/>
                </a:solidFill>
                <a:latin typeface="Trebuchet MS"/>
                <a:cs typeface="Trebuchet MS"/>
              </a:rPr>
              <a:t>Noida</a:t>
            </a:r>
            <a:r>
              <a:rPr sz="165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45" dirty="0">
                <a:solidFill>
                  <a:srgbClr val="FFFFFF"/>
                </a:solidFill>
                <a:latin typeface="Trebuchet MS"/>
                <a:cs typeface="Trebuchet MS"/>
              </a:rPr>
              <a:t>Clinic</a:t>
            </a:r>
            <a:endParaRPr sz="16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Tower(K),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Flat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No.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92,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95" dirty="0">
                <a:solidFill>
                  <a:srgbClr val="FFFFFF"/>
                </a:solidFill>
                <a:latin typeface="Verdana"/>
                <a:cs typeface="Verdana"/>
              </a:rPr>
              <a:t>11th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Avenue, 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Gaur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City-</a:t>
            </a:r>
            <a:r>
              <a:rPr sz="1350" spc="-85" dirty="0">
                <a:solidFill>
                  <a:srgbClr val="FFFFFF"/>
                </a:solidFill>
                <a:latin typeface="Verdana"/>
                <a:cs typeface="Verdana"/>
              </a:rPr>
              <a:t>2,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Kishan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Chowk,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Sector-</a:t>
            </a:r>
            <a:r>
              <a:rPr sz="1350" spc="-85" dirty="0">
                <a:solidFill>
                  <a:srgbClr val="FFFFFF"/>
                </a:solidFill>
                <a:latin typeface="Verdana"/>
                <a:cs typeface="Verdana"/>
              </a:rPr>
              <a:t>16-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C,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Greater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FFFFFF"/>
                </a:solidFill>
                <a:latin typeface="Verdana"/>
                <a:cs typeface="Verdana"/>
              </a:rPr>
              <a:t>Noida</a:t>
            </a:r>
            <a:r>
              <a:rPr sz="135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201009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(Uttar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Pradesh)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5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9234400007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 dirty="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</a:pP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abhihomoeo</a:t>
            </a:r>
            <a:r>
              <a:rPr sz="1350" b="1" spc="-10" dirty="0">
                <a:solidFill>
                  <a:srgbClr val="AB9DF5"/>
                </a:solidFill>
                <a:latin typeface="Tahoma"/>
                <a:cs typeface="Tahoma"/>
              </a:rPr>
              <a:t>[at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]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gmail.com</a:t>
            </a:r>
            <a:endParaRPr sz="135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1100" y="3562032"/>
            <a:ext cx="10229850" cy="2305050"/>
            <a:chOff x="600075" y="2686049"/>
            <a:chExt cx="10229850" cy="2305050"/>
          </a:xfrm>
        </p:grpSpPr>
        <p:sp>
          <p:nvSpPr>
            <p:cNvPr id="8" name="object 8"/>
            <p:cNvSpPr/>
            <p:nvPr/>
          </p:nvSpPr>
          <p:spPr>
            <a:xfrm>
              <a:off x="600075" y="2686049"/>
              <a:ext cx="10229850" cy="2305050"/>
            </a:xfrm>
            <a:custGeom>
              <a:avLst/>
              <a:gdLst/>
              <a:ahLst/>
              <a:cxnLst/>
              <a:rect l="l" t="t" r="r" b="b"/>
              <a:pathLst>
                <a:path w="10229850" h="2305050">
                  <a:moveTo>
                    <a:pt x="10211257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2283625"/>
                  </a:lnTo>
                  <a:lnTo>
                    <a:pt x="0" y="2286457"/>
                  </a:lnTo>
                  <a:lnTo>
                    <a:pt x="18588" y="2305050"/>
                  </a:lnTo>
                  <a:lnTo>
                    <a:pt x="10211257" y="2305050"/>
                  </a:lnTo>
                  <a:lnTo>
                    <a:pt x="10229850" y="2286457"/>
                  </a:lnTo>
                  <a:lnTo>
                    <a:pt x="10229850" y="18592"/>
                  </a:lnTo>
                  <a:lnTo>
                    <a:pt x="10214000" y="546"/>
                  </a:lnTo>
                  <a:lnTo>
                    <a:pt x="10211257" y="0"/>
                  </a:lnTo>
                  <a:close/>
                </a:path>
              </a:pathLst>
            </a:custGeom>
            <a:solidFill>
              <a:srgbClr val="1F4C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314" y="2914649"/>
              <a:ext cx="214312" cy="21431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34426" y="3816984"/>
            <a:ext cx="9000490" cy="1836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35"/>
              </a:spcBef>
            </a:pPr>
            <a:r>
              <a:rPr sz="1650" b="1" spc="85" dirty="0">
                <a:solidFill>
                  <a:srgbClr val="FFFFFF"/>
                </a:solidFill>
                <a:latin typeface="Trebuchet MS"/>
                <a:cs typeface="Trebuchet MS"/>
              </a:rPr>
              <a:t>Noida</a:t>
            </a:r>
            <a:r>
              <a:rPr sz="165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45" dirty="0">
                <a:solidFill>
                  <a:srgbClr val="FFFFFF"/>
                </a:solidFill>
                <a:latin typeface="Trebuchet MS"/>
                <a:cs typeface="Trebuchet MS"/>
              </a:rPr>
              <a:t>Clinic</a:t>
            </a:r>
            <a:endParaRPr sz="1650" dirty="0">
              <a:latin typeface="Trebuchet MS"/>
              <a:cs typeface="Trebuchet MS"/>
            </a:endParaRPr>
          </a:p>
          <a:p>
            <a:pPr marL="12700" marR="5080" algn="ctr">
              <a:lnSpc>
                <a:spcPct val="134300"/>
              </a:lnSpc>
              <a:spcBef>
                <a:spcPts val="1140"/>
              </a:spcBef>
            </a:pP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Shop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No.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50" dirty="0">
                <a:solidFill>
                  <a:srgbClr val="FFFFFF"/>
                </a:solidFill>
                <a:latin typeface="Verdana"/>
                <a:cs typeface="Verdana"/>
              </a:rPr>
              <a:t>C-</a:t>
            </a:r>
            <a:r>
              <a:rPr sz="1350" spc="-145" dirty="0">
                <a:solidFill>
                  <a:srgbClr val="FFFFFF"/>
                </a:solidFill>
                <a:latin typeface="Verdana"/>
                <a:cs typeface="Verdana"/>
              </a:rPr>
              <a:t>11,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5th 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Floor,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FFFFFF"/>
                </a:solidFill>
                <a:latin typeface="Verdana"/>
                <a:cs typeface="Verdana"/>
              </a:rPr>
              <a:t>Tower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Spectrum@metro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GH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FFFFFF"/>
                </a:solidFill>
                <a:latin typeface="Verdana"/>
                <a:cs typeface="Verdana"/>
              </a:rPr>
              <a:t>Eco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City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Plot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25" dirty="0">
                <a:solidFill>
                  <a:srgbClr val="FFFFFF"/>
                </a:solidFill>
                <a:latin typeface="Verdana"/>
                <a:cs typeface="Verdana"/>
              </a:rPr>
              <a:t>D,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FFFFFF"/>
                </a:solidFill>
                <a:latin typeface="Verdana"/>
                <a:cs typeface="Verdana"/>
              </a:rPr>
              <a:t>Sector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10" dirty="0">
                <a:solidFill>
                  <a:srgbClr val="FFFFFF"/>
                </a:solidFill>
                <a:latin typeface="Verdana"/>
                <a:cs typeface="Verdana"/>
              </a:rPr>
              <a:t>75,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35" dirty="0">
                <a:solidFill>
                  <a:srgbClr val="FFFFFF"/>
                </a:solidFill>
                <a:latin typeface="Verdana"/>
                <a:cs typeface="Verdana"/>
              </a:rPr>
              <a:t>Noida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35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85" dirty="0">
                <a:solidFill>
                  <a:srgbClr val="FFFFFF"/>
                </a:solidFill>
                <a:latin typeface="Verdana"/>
                <a:cs typeface="Verdana"/>
              </a:rPr>
              <a:t>201304,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Uttar Pradesh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50" dirty="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9263778607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 dirty="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abhihomoeo</a:t>
            </a:r>
            <a:r>
              <a:rPr sz="1350" b="1" spc="-10" dirty="0">
                <a:solidFill>
                  <a:srgbClr val="AB9DF5"/>
                </a:solidFill>
                <a:latin typeface="Tahoma"/>
                <a:cs typeface="Tahoma"/>
              </a:rPr>
              <a:t>[at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]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gmail.com</a:t>
            </a:r>
            <a:endParaRPr sz="135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00075" y="6196011"/>
            <a:ext cx="10229850" cy="2028825"/>
            <a:chOff x="600075" y="5181599"/>
            <a:chExt cx="10229850" cy="2028825"/>
          </a:xfrm>
        </p:grpSpPr>
        <p:sp>
          <p:nvSpPr>
            <p:cNvPr id="12" name="object 12"/>
            <p:cNvSpPr/>
            <p:nvPr/>
          </p:nvSpPr>
          <p:spPr>
            <a:xfrm>
              <a:off x="600075" y="5181599"/>
              <a:ext cx="10229850" cy="2028825"/>
            </a:xfrm>
            <a:custGeom>
              <a:avLst/>
              <a:gdLst/>
              <a:ahLst/>
              <a:cxnLst/>
              <a:rect l="l" t="t" r="r" b="b"/>
              <a:pathLst>
                <a:path w="10229850" h="2028825">
                  <a:moveTo>
                    <a:pt x="10211257" y="0"/>
                  </a:moveTo>
                  <a:lnTo>
                    <a:pt x="18588" y="0"/>
                  </a:lnTo>
                  <a:lnTo>
                    <a:pt x="15854" y="546"/>
                  </a:lnTo>
                  <a:lnTo>
                    <a:pt x="0" y="18592"/>
                  </a:lnTo>
                  <a:lnTo>
                    <a:pt x="0" y="2007391"/>
                  </a:lnTo>
                  <a:lnTo>
                    <a:pt x="0" y="2010233"/>
                  </a:lnTo>
                  <a:lnTo>
                    <a:pt x="18588" y="2028822"/>
                  </a:lnTo>
                  <a:lnTo>
                    <a:pt x="10211257" y="2028822"/>
                  </a:lnTo>
                  <a:lnTo>
                    <a:pt x="10229850" y="2010233"/>
                  </a:lnTo>
                  <a:lnTo>
                    <a:pt x="10229850" y="18592"/>
                  </a:lnTo>
                  <a:lnTo>
                    <a:pt x="10214000" y="546"/>
                  </a:lnTo>
                  <a:lnTo>
                    <a:pt x="10211257" y="0"/>
                  </a:lnTo>
                  <a:close/>
                </a:path>
              </a:pathLst>
            </a:custGeom>
            <a:solidFill>
              <a:srgbClr val="032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314" y="5410199"/>
              <a:ext cx="214312" cy="21431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286907" y="6384016"/>
            <a:ext cx="7284720" cy="1569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650" b="1" spc="50" dirty="0">
                <a:solidFill>
                  <a:srgbClr val="FFFFFF"/>
                </a:solidFill>
                <a:latin typeface="Trebuchet MS"/>
                <a:cs typeface="Trebuchet MS"/>
              </a:rPr>
              <a:t>Kolkata</a:t>
            </a:r>
            <a:r>
              <a:rPr sz="165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b="1" spc="45" dirty="0">
                <a:solidFill>
                  <a:srgbClr val="FFFFFF"/>
                </a:solidFill>
                <a:latin typeface="Trebuchet MS"/>
                <a:cs typeface="Trebuchet MS"/>
              </a:rPr>
              <a:t>Clinic</a:t>
            </a:r>
            <a:endParaRPr sz="16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770"/>
              </a:spcBef>
            </a:pPr>
            <a:r>
              <a:rPr sz="1350" spc="-170" dirty="0">
                <a:solidFill>
                  <a:srgbClr val="FFFFFF"/>
                </a:solidFill>
                <a:latin typeface="Verdana"/>
                <a:cs typeface="Verdana"/>
              </a:rPr>
              <a:t>147/1,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75" dirty="0">
                <a:solidFill>
                  <a:srgbClr val="FFFFFF"/>
                </a:solidFill>
                <a:latin typeface="Verdana"/>
                <a:cs typeface="Verdana"/>
              </a:rPr>
              <a:t>B.B.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Verdana"/>
                <a:cs typeface="Verdana"/>
              </a:rPr>
              <a:t>GANGULY</a:t>
            </a:r>
            <a:r>
              <a:rPr sz="1350" spc="-50" dirty="0">
                <a:solidFill>
                  <a:srgbClr val="FFFFFF"/>
                </a:solidFill>
                <a:latin typeface="Verdana"/>
                <a:cs typeface="Verdana"/>
              </a:rPr>
              <a:t> STREET,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PS-</a:t>
            </a:r>
            <a:r>
              <a:rPr sz="1350" spc="-40" dirty="0">
                <a:solidFill>
                  <a:srgbClr val="FFFFFF"/>
                </a:solidFill>
                <a:latin typeface="Verdana"/>
                <a:cs typeface="Verdana"/>
              </a:rPr>
              <a:t>MUCHIPARA,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FFFFFF"/>
                </a:solidFill>
                <a:latin typeface="Verdana"/>
                <a:cs typeface="Verdana"/>
              </a:rPr>
              <a:t>SEALDAH,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Kolkata-</a:t>
            </a:r>
            <a:r>
              <a:rPr sz="1350" spc="-90" dirty="0">
                <a:solidFill>
                  <a:srgbClr val="FFFFFF"/>
                </a:solidFill>
                <a:latin typeface="Verdana"/>
                <a:cs typeface="Verdana"/>
              </a:rPr>
              <a:t>700012</a:t>
            </a:r>
            <a:r>
              <a:rPr sz="135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FFFFFF"/>
                </a:solidFill>
                <a:latin typeface="Verdana"/>
                <a:cs typeface="Verdana"/>
              </a:rPr>
              <a:t>(West</a:t>
            </a:r>
            <a:r>
              <a:rPr sz="135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Verdana"/>
                <a:cs typeface="Verdana"/>
              </a:rPr>
              <a:t>Bengal)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5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350" b="1" u="sng" spc="-16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+91</a:t>
            </a:r>
            <a:r>
              <a:rPr sz="1350" b="1" u="sng" spc="-75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9153881401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5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abhihomoeo</a:t>
            </a:r>
            <a:r>
              <a:rPr sz="1350" b="1" spc="-10" dirty="0">
                <a:solidFill>
                  <a:srgbClr val="AB9DF5"/>
                </a:solidFill>
                <a:latin typeface="Tahoma"/>
                <a:cs typeface="Tahoma"/>
              </a:rPr>
              <a:t>[at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</a:rPr>
              <a:t>]</a:t>
            </a:r>
            <a:r>
              <a:rPr sz="1350" b="1" u="sng" spc="-10" dirty="0">
                <a:solidFill>
                  <a:srgbClr val="AB9DF5"/>
                </a:solidFill>
                <a:uFill>
                  <a:solidFill>
                    <a:srgbClr val="AB9DF5"/>
                  </a:solidFill>
                </a:uFill>
                <a:latin typeface="Tahoma"/>
                <a:cs typeface="Tahoma"/>
                <a:hlinkClick r:id="rId3"/>
              </a:rPr>
              <a:t>gmail.com</a:t>
            </a:r>
            <a:endParaRPr sz="13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B9DF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646</Words>
  <Application>Microsoft Office PowerPoint</Application>
  <PresentationFormat>Custom</PresentationFormat>
  <Paragraphs>104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Understanding Piles (Hemorrhoids)</vt:lpstr>
      <vt:lpstr>Causes and Symptoms of Piles</vt:lpstr>
      <vt:lpstr>Conventional Treatments for Piles</vt:lpstr>
      <vt:lpstr>Homeopathic Approach to Piles Treatment</vt:lpstr>
      <vt:lpstr>Homeopathic Remedies for Piles</vt:lpstr>
      <vt:lpstr>Benefits of Homeopathic Treatment for Piles</vt:lpstr>
      <vt:lpstr>Consultation and Diagnosis at Rajeev Homeopathy</vt:lpstr>
      <vt:lpstr>Treatment Plan and Personalized Care</vt:lpstr>
      <vt:lpstr>Know more👉 Homeopathic Doctors in Ranchi and Delhi, Homeopathic Clinic | RajeevClinic.com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Punit Verma</dc:creator>
  <cp:lastModifiedBy>Seo 1</cp:lastModifiedBy>
  <cp:revision>1</cp:revision>
  <dcterms:created xsi:type="dcterms:W3CDTF">2024-09-10T06:50:10Z</dcterms:created>
  <dcterms:modified xsi:type="dcterms:W3CDTF">2024-09-10T06:59:54Z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2024-09-10T00:00:00Z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2024-09-10T00:00:00Z</vt:filetime>
  </property>
  <property fmtid="{D5CDD505-2E9C-101B-9397-08002B2CF9AE}" pid="5" name="Producer">
    <vt:lpwstr>GPL Ghostscript 10.02.0</vt:lpwstr>
  </property>
</Properties>
</file>