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1430000" cy="10096500"/>
  <p:notesSz cx="11430000" cy="1009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74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2076767"/>
            <a:ext cx="9715500" cy="14068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751580"/>
            <a:ext cx="8001000" cy="167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540827"/>
            <a:ext cx="4972050" cy="4421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540827"/>
            <a:ext cx="4972050" cy="4421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9259" y="1701799"/>
            <a:ext cx="8031480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500" y="1540827"/>
            <a:ext cx="10287000" cy="4421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6230302"/>
            <a:ext cx="3657600" cy="334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6230302"/>
            <a:ext cx="2628900" cy="334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6230302"/>
            <a:ext cx="2628900" cy="334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ervices@venop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venops.com/" TargetMode="External"/><Relationship Id="rId4" Type="http://schemas.openxmlformats.org/officeDocument/2006/relationships/hyperlink" Target="https://goo.gl/maps/tgFefGd9B4rCpQ3T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ops.com/cms-open-payment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venops.com/exclusion-sanctions-screen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10096499"/>
          </a:xfrm>
          <a:custGeom>
            <a:avLst/>
            <a:gdLst/>
            <a:ahLst/>
            <a:cxnLst/>
            <a:rect l="l" t="t" r="r" b="b"/>
            <a:pathLst>
              <a:path w="11430000" h="6686550">
                <a:moveTo>
                  <a:pt x="11430000" y="0"/>
                </a:moveTo>
                <a:lnTo>
                  <a:pt x="0" y="0"/>
                </a:lnTo>
                <a:lnTo>
                  <a:pt x="0" y="6686550"/>
                </a:lnTo>
                <a:lnTo>
                  <a:pt x="11430000" y="668655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476249"/>
            <a:ext cx="990599" cy="990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0525" y="1657349"/>
            <a:ext cx="3038474" cy="2019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375" y="3901122"/>
            <a:ext cx="9571355" cy="1478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850"/>
              </a:lnSpc>
            </a:pPr>
            <a:r>
              <a:rPr sz="4650" spc="-5" dirty="0">
                <a:latin typeface="Lucida Sans Unicode"/>
                <a:cs typeface="Lucida Sans Unicode"/>
              </a:rPr>
              <a:t>Venops:</a:t>
            </a:r>
            <a:r>
              <a:rPr sz="4650" spc="-254" dirty="0">
                <a:latin typeface="Lucida Sans Unicode"/>
                <a:cs typeface="Lucida Sans Unicode"/>
              </a:rPr>
              <a:t> </a:t>
            </a:r>
            <a:r>
              <a:rPr sz="4650" spc="40" dirty="0">
                <a:latin typeface="Lucida Sans Unicode"/>
                <a:cs typeface="Lucida Sans Unicode"/>
              </a:rPr>
              <a:t>Streamlining</a:t>
            </a:r>
            <a:r>
              <a:rPr sz="4650" spc="-250" dirty="0">
                <a:latin typeface="Lucida Sans Unicode"/>
                <a:cs typeface="Lucida Sans Unicode"/>
              </a:rPr>
              <a:t> </a:t>
            </a:r>
            <a:r>
              <a:rPr sz="4650" spc="-90" dirty="0">
                <a:latin typeface="Lucida Sans Unicode"/>
                <a:cs typeface="Lucida Sans Unicode"/>
              </a:rPr>
              <a:t>Compliance </a:t>
            </a:r>
            <a:r>
              <a:rPr sz="4650" spc="-1455" dirty="0">
                <a:latin typeface="Lucida Sans Unicode"/>
                <a:cs typeface="Lucida Sans Unicode"/>
              </a:rPr>
              <a:t> </a:t>
            </a:r>
            <a:r>
              <a:rPr sz="4650" spc="155" dirty="0">
                <a:latin typeface="Lucida Sans Unicode"/>
                <a:cs typeface="Lucida Sans Unicode"/>
              </a:rPr>
              <a:t>and</a:t>
            </a:r>
            <a:r>
              <a:rPr sz="4650" spc="-245" dirty="0">
                <a:latin typeface="Lucida Sans Unicode"/>
                <a:cs typeface="Lucida Sans Unicode"/>
              </a:rPr>
              <a:t> </a:t>
            </a:r>
            <a:r>
              <a:rPr sz="4650" spc="55" dirty="0">
                <a:latin typeface="Lucida Sans Unicode"/>
                <a:cs typeface="Lucida Sans Unicode"/>
              </a:rPr>
              <a:t>Risk</a:t>
            </a:r>
            <a:r>
              <a:rPr sz="4650" spc="-240" dirty="0">
                <a:latin typeface="Lucida Sans Unicode"/>
                <a:cs typeface="Lucida Sans Unicode"/>
              </a:rPr>
              <a:t> </a:t>
            </a:r>
            <a:r>
              <a:rPr sz="4650" spc="140" dirty="0">
                <a:latin typeface="Lucida Sans Unicode"/>
                <a:cs typeface="Lucida Sans Unicode"/>
              </a:rPr>
              <a:t>Mitigation</a:t>
            </a:r>
            <a:endParaRPr sz="465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375" y="5603238"/>
            <a:ext cx="10461625" cy="2829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2800" spc="-140" dirty="0">
                <a:latin typeface="Verdana"/>
                <a:cs typeface="Verdana"/>
              </a:rPr>
              <a:t>Venops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is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a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comprehensive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solution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designed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to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simplify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compliance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and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mitigate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risks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in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the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healthcare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industry.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04" dirty="0">
                <a:latin typeface="Verdana"/>
                <a:cs typeface="Verdana"/>
              </a:rPr>
              <a:t>We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leverage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cutting-edge </a:t>
            </a:r>
            <a:r>
              <a:rPr sz="2800" spc="-459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technology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to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streamline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critical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processes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and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ensure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your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organization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stays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ahead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of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the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curve.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10096500"/>
          </a:xfrm>
          <a:custGeom>
            <a:avLst/>
            <a:gdLst/>
            <a:ahLst/>
            <a:cxnLst/>
            <a:rect l="l" t="t" r="r" b="b"/>
            <a:pathLst>
              <a:path w="11430000" h="7943850">
                <a:moveTo>
                  <a:pt x="11430000" y="0"/>
                </a:moveTo>
                <a:lnTo>
                  <a:pt x="0" y="0"/>
                </a:lnTo>
                <a:lnTo>
                  <a:pt x="0" y="7943850"/>
                </a:lnTo>
                <a:lnTo>
                  <a:pt x="11430000" y="794385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476249"/>
            <a:ext cx="990599" cy="990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375" y="1701799"/>
            <a:ext cx="876998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5" dirty="0"/>
              <a:t>Protecting</a:t>
            </a:r>
            <a:r>
              <a:rPr spc="-440" dirty="0"/>
              <a:t> </a:t>
            </a:r>
            <a:r>
              <a:rPr spc="5" dirty="0"/>
              <a:t>Your</a:t>
            </a:r>
            <a:r>
              <a:rPr spc="-170" dirty="0"/>
              <a:t> </a:t>
            </a:r>
            <a:r>
              <a:rPr spc="25" dirty="0"/>
              <a:t>Organization's</a:t>
            </a:r>
            <a:r>
              <a:rPr spc="-165" dirty="0"/>
              <a:t> </a:t>
            </a:r>
            <a:r>
              <a:rPr spc="70" dirty="0"/>
              <a:t>Reputation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375" y="2450464"/>
            <a:ext cx="992822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spc="-20" dirty="0">
                <a:latin typeface="Tahoma"/>
                <a:cs typeface="Tahoma"/>
              </a:rPr>
              <a:t>Maintaining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a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strong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reputation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is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crucial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in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healthcare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industry.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helps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safeguard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your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organization's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reputation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by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ensuring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compliance</a:t>
            </a:r>
            <a:r>
              <a:rPr sz="1350" spc="-16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transparency.</a:t>
            </a:r>
            <a:endParaRPr sz="13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5" y="3257549"/>
            <a:ext cx="4991100" cy="30765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7375" y="6535738"/>
            <a:ext cx="475043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40" dirty="0">
                <a:latin typeface="Lucida Sans Unicode"/>
                <a:cs typeface="Lucida Sans Unicode"/>
              </a:rPr>
              <a:t>Positive</a:t>
            </a:r>
            <a:r>
              <a:rPr sz="1650" spc="-9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Public</a:t>
            </a:r>
            <a:r>
              <a:rPr sz="1650" spc="-95" dirty="0">
                <a:latin typeface="Lucida Sans Unicode"/>
                <a:cs typeface="Lucida Sans Unicode"/>
              </a:rPr>
              <a:t> </a:t>
            </a:r>
            <a:r>
              <a:rPr sz="1650" spc="135" dirty="0">
                <a:latin typeface="Lucida Sans Unicode"/>
                <a:cs typeface="Lucida Sans Unicode"/>
              </a:rPr>
              <a:t>Image</a:t>
            </a:r>
            <a:endParaRPr sz="165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35" dirty="0">
                <a:latin typeface="Tahoma"/>
                <a:cs typeface="Tahoma"/>
              </a:rPr>
              <a:t>By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adhering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to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compliance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regulations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ensuring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transparency, </a:t>
            </a:r>
            <a:r>
              <a:rPr sz="1350" spc="-409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5" dirty="0">
                <a:latin typeface="Tahoma"/>
                <a:cs typeface="Tahoma"/>
              </a:rPr>
              <a:t>build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trust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with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patients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stakeholders.</a:t>
            </a:r>
            <a:endParaRPr sz="135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8350" y="3257549"/>
            <a:ext cx="4981574" cy="30765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30887" y="6535738"/>
            <a:ext cx="432371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30" dirty="0">
                <a:latin typeface="Lucida Sans Unicode"/>
                <a:cs typeface="Lucida Sans Unicode"/>
              </a:rPr>
              <a:t>Avoid</a:t>
            </a:r>
            <a:r>
              <a:rPr sz="1650" spc="-85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Negative</a:t>
            </a:r>
            <a:r>
              <a:rPr sz="1650" spc="-8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Publicity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helps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minimize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risk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of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negative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publicity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15" dirty="0">
                <a:latin typeface="Tahoma"/>
                <a:cs typeface="Tahoma"/>
              </a:rPr>
              <a:t>epu</a:t>
            </a:r>
            <a:r>
              <a:rPr sz="1350" spc="-40" dirty="0">
                <a:latin typeface="Tahoma"/>
                <a:cs typeface="Tahoma"/>
              </a:rPr>
              <a:t>t</a:t>
            </a:r>
            <a:r>
              <a:rPr sz="1350" spc="-50" dirty="0">
                <a:latin typeface="Tahoma"/>
                <a:cs typeface="Tahoma"/>
              </a:rPr>
              <a:t>a</a:t>
            </a:r>
            <a:r>
              <a:rPr sz="1350" dirty="0">
                <a:latin typeface="Tahoma"/>
                <a:cs typeface="Tahoma"/>
              </a:rPr>
              <a:t>tional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dama</a:t>
            </a:r>
            <a:r>
              <a:rPr sz="1350" spc="-45" dirty="0">
                <a:latin typeface="Tahoma"/>
                <a:cs typeface="Tahoma"/>
              </a:rPr>
              <a:t>ge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f</a:t>
            </a:r>
            <a:r>
              <a:rPr sz="1350" spc="-45" dirty="0">
                <a:latin typeface="Tahoma"/>
                <a:cs typeface="Tahoma"/>
              </a:rPr>
              <a:t>r</a:t>
            </a:r>
            <a:r>
              <a:rPr sz="1350" spc="-10" dirty="0">
                <a:latin typeface="Tahoma"/>
                <a:cs typeface="Tahoma"/>
              </a:rPr>
              <a:t>om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non-</a:t>
            </a:r>
            <a:r>
              <a:rPr sz="1350" spc="-50" dirty="0">
                <a:latin typeface="Tahoma"/>
                <a:cs typeface="Tahoma"/>
              </a:rPr>
              <a:t>c</a:t>
            </a:r>
            <a:r>
              <a:rPr sz="1350" spc="-5" dirty="0">
                <a:latin typeface="Tahoma"/>
                <a:cs typeface="Tahoma"/>
              </a:rPr>
              <a:t>omplian</a:t>
            </a:r>
            <a:r>
              <a:rPr sz="1350" spc="-35" dirty="0">
                <a:latin typeface="Tahoma"/>
                <a:cs typeface="Tahoma"/>
              </a:rPr>
              <a:t>c</a:t>
            </a:r>
            <a:r>
              <a:rPr sz="1350" spc="-60" dirty="0">
                <a:latin typeface="Tahoma"/>
                <a:cs typeface="Tahoma"/>
              </a:rPr>
              <a:t>e.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100965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285874"/>
            <a:ext cx="990599" cy="9905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449980" y="4067175"/>
            <a:ext cx="20955" cy="9525"/>
          </a:xfrm>
          <a:custGeom>
            <a:avLst/>
            <a:gdLst/>
            <a:ahLst/>
            <a:cxnLst/>
            <a:rect l="l" t="t" r="r" b="b"/>
            <a:pathLst>
              <a:path w="20954" h="9525">
                <a:moveTo>
                  <a:pt x="20388" y="0"/>
                </a:moveTo>
                <a:lnTo>
                  <a:pt x="0" y="0"/>
                </a:lnTo>
                <a:lnTo>
                  <a:pt x="0" y="9525"/>
                </a:lnTo>
                <a:lnTo>
                  <a:pt x="20388" y="9525"/>
                </a:lnTo>
                <a:lnTo>
                  <a:pt x="20388" y="0"/>
                </a:lnTo>
                <a:close/>
              </a:path>
            </a:pathLst>
          </a:custGeom>
          <a:solidFill>
            <a:srgbClr val="152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3729" y="5086350"/>
            <a:ext cx="487680" cy="9525"/>
          </a:xfrm>
          <a:custGeom>
            <a:avLst/>
            <a:gdLst/>
            <a:ahLst/>
            <a:cxnLst/>
            <a:rect l="l" t="t" r="r" b="b"/>
            <a:pathLst>
              <a:path w="487680" h="9525">
                <a:moveTo>
                  <a:pt x="487076" y="0"/>
                </a:moveTo>
                <a:lnTo>
                  <a:pt x="0" y="0"/>
                </a:lnTo>
                <a:lnTo>
                  <a:pt x="0" y="9525"/>
                </a:lnTo>
                <a:lnTo>
                  <a:pt x="487076" y="9525"/>
                </a:lnTo>
                <a:lnTo>
                  <a:pt x="487076" y="0"/>
                </a:lnTo>
                <a:close/>
              </a:path>
            </a:pathLst>
          </a:custGeom>
          <a:solidFill>
            <a:srgbClr val="152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7375" y="2473325"/>
            <a:ext cx="9852025" cy="3731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 smtClean="0">
                <a:latin typeface="Tahoma"/>
                <a:cs typeface="Tahoma"/>
              </a:rPr>
              <a:t>Con</a:t>
            </a:r>
            <a:r>
              <a:rPr sz="2400" b="1" spc="-90" dirty="0" smtClean="0">
                <a:latin typeface="Tahoma"/>
                <a:cs typeface="Tahoma"/>
              </a:rPr>
              <a:t>t</a:t>
            </a:r>
            <a:r>
              <a:rPr sz="2400" b="1" spc="-95" dirty="0" smtClean="0">
                <a:latin typeface="Tahoma"/>
                <a:cs typeface="Tahoma"/>
              </a:rPr>
              <a:t>a</a:t>
            </a:r>
            <a:r>
              <a:rPr sz="2400" b="1" spc="-100" dirty="0" smtClean="0">
                <a:latin typeface="Tahoma"/>
                <a:cs typeface="Tahoma"/>
              </a:rPr>
              <a:t>c</a:t>
            </a:r>
            <a:r>
              <a:rPr sz="2400" b="1" spc="-45" dirty="0" smtClean="0">
                <a:latin typeface="Tahoma"/>
                <a:cs typeface="Tahoma"/>
              </a:rPr>
              <a:t>t</a:t>
            </a:r>
            <a:r>
              <a:rPr sz="2400" b="1" spc="-130" dirty="0" smtClean="0">
                <a:latin typeface="Tahoma"/>
                <a:cs typeface="Tahoma"/>
              </a:rPr>
              <a:t> </a:t>
            </a:r>
            <a:r>
              <a:rPr sz="2400" b="1" spc="-114" dirty="0" smtClean="0">
                <a:latin typeface="Tahoma"/>
                <a:cs typeface="Tahoma"/>
              </a:rPr>
              <a:t>U</a:t>
            </a:r>
            <a:r>
              <a:rPr sz="2400" b="1" spc="-90" dirty="0" smtClean="0">
                <a:latin typeface="Tahoma"/>
                <a:cs typeface="Tahoma"/>
              </a:rPr>
              <a:t>s</a:t>
            </a:r>
            <a:r>
              <a:rPr sz="2400" b="1" spc="-135" dirty="0" smtClean="0">
                <a:latin typeface="Tahoma"/>
                <a:cs typeface="Tahoma"/>
              </a:rPr>
              <a:t>-</a:t>
            </a:r>
            <a:endParaRPr sz="2400" dirty="0" smtClean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65" dirty="0" smtClean="0">
                <a:latin typeface="Tahoma"/>
                <a:cs typeface="Tahoma"/>
              </a:rPr>
              <a:t>Call</a:t>
            </a:r>
            <a:r>
              <a:rPr sz="2400" spc="-195" dirty="0" smtClean="0">
                <a:latin typeface="Verdana"/>
                <a:cs typeface="Verdana"/>
              </a:rPr>
              <a:t>-</a:t>
            </a:r>
            <a:r>
              <a:rPr sz="2400" b="1" u="sng" spc="-15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</a:rPr>
              <a:t>855</a:t>
            </a:r>
            <a:r>
              <a:rPr sz="2400" b="1" u="sng" spc="-13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spc="-15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</a:rPr>
              <a:t>567</a:t>
            </a:r>
            <a:r>
              <a:rPr sz="2400" b="1" u="sng" spc="-13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</a:rPr>
              <a:t> </a:t>
            </a:r>
            <a:r>
              <a:rPr sz="2400" b="1" u="sng" spc="-15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</a:rPr>
              <a:t>3552</a:t>
            </a:r>
            <a:endParaRPr sz="2400" dirty="0" smtClean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75" dirty="0" smtClean="0">
                <a:latin typeface="Tahoma"/>
                <a:cs typeface="Tahoma"/>
              </a:rPr>
              <a:t>Email</a:t>
            </a:r>
            <a:r>
              <a:rPr sz="2400" b="1" spc="-130" dirty="0" smtClean="0">
                <a:latin typeface="Tahoma"/>
                <a:cs typeface="Tahoma"/>
              </a:rPr>
              <a:t> </a:t>
            </a:r>
            <a:r>
              <a:rPr sz="2400" b="1" spc="-165" dirty="0" smtClean="0">
                <a:latin typeface="Tahoma"/>
                <a:cs typeface="Tahoma"/>
              </a:rPr>
              <a:t>Id</a:t>
            </a:r>
            <a:r>
              <a:rPr sz="2400" spc="-195" dirty="0" smtClean="0">
                <a:latin typeface="Verdana"/>
                <a:cs typeface="Verdana"/>
              </a:rPr>
              <a:t>-</a:t>
            </a:r>
            <a:r>
              <a:rPr sz="2400" b="1" u="sng" spc="-11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membe</a:t>
            </a:r>
            <a:r>
              <a:rPr sz="2400" b="1" u="sng" spc="-8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r</a:t>
            </a:r>
            <a:r>
              <a:rPr sz="2400" b="1" u="sng" spc="-9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se</a:t>
            </a:r>
            <a:r>
              <a:rPr sz="2400" b="1" u="sng" spc="-6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r</a:t>
            </a:r>
            <a:r>
              <a:rPr sz="2400" b="1" u="sng" spc="-6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vi</a:t>
            </a:r>
            <a:r>
              <a:rPr sz="2400" b="1" u="sng" spc="-114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c</a:t>
            </a:r>
            <a:r>
              <a:rPr sz="2400" b="1" u="sng" spc="-10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es</a:t>
            </a:r>
            <a:r>
              <a:rPr sz="2400" b="1" spc="-65" dirty="0" smtClean="0">
                <a:solidFill>
                  <a:srgbClr val="152A36"/>
                </a:solidFill>
                <a:latin typeface="Tahoma"/>
                <a:cs typeface="Tahoma"/>
                <a:hlinkClick r:id="rId3"/>
              </a:rPr>
              <a:t>@</a:t>
            </a:r>
            <a:r>
              <a:rPr sz="2400" b="1" spc="-55" dirty="0" smtClean="0">
                <a:solidFill>
                  <a:srgbClr val="152A36"/>
                </a:solidFill>
                <a:latin typeface="Tahoma"/>
                <a:cs typeface="Tahoma"/>
                <a:hlinkClick r:id="rId3"/>
              </a:rPr>
              <a:t>v</a:t>
            </a:r>
            <a:r>
              <a:rPr sz="2400" b="1" spc="-95" dirty="0" smtClean="0">
                <a:solidFill>
                  <a:srgbClr val="152A36"/>
                </a:solidFill>
                <a:latin typeface="Tahoma"/>
                <a:cs typeface="Tahoma"/>
                <a:hlinkClick r:id="rId3"/>
              </a:rPr>
              <a:t>eno</a:t>
            </a:r>
            <a:r>
              <a:rPr sz="2400" b="1" u="sng" spc="-9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p</a:t>
            </a:r>
            <a:r>
              <a:rPr sz="2400" b="1" u="sng" spc="-7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s</a:t>
            </a:r>
            <a:r>
              <a:rPr sz="2400" b="1" u="sng" spc="-6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.</a:t>
            </a:r>
            <a:r>
              <a:rPr sz="2400" b="1" u="sng" spc="-12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c</a:t>
            </a:r>
            <a:r>
              <a:rPr sz="2400" b="1" u="sng" spc="-11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3"/>
              </a:rPr>
              <a:t>om</a:t>
            </a:r>
            <a:endParaRPr sz="2400" dirty="0" smtClean="0">
              <a:latin typeface="Tahoma"/>
              <a:cs typeface="Tahoma"/>
            </a:endParaRPr>
          </a:p>
          <a:p>
            <a:pPr marL="12700" marR="113030">
              <a:lnSpc>
                <a:spcPct val="134300"/>
              </a:lnSpc>
              <a:spcBef>
                <a:spcPts val="1500"/>
              </a:spcBef>
            </a:pPr>
            <a:r>
              <a:rPr sz="2400" b="1" spc="-100" dirty="0" smtClean="0">
                <a:latin typeface="Tahoma"/>
                <a:cs typeface="Tahoma"/>
              </a:rPr>
              <a:t>Add</a:t>
            </a:r>
            <a:r>
              <a:rPr sz="2400" b="1" spc="-80" dirty="0" smtClean="0">
                <a:latin typeface="Tahoma"/>
                <a:cs typeface="Tahoma"/>
              </a:rPr>
              <a:t>r</a:t>
            </a:r>
            <a:r>
              <a:rPr sz="2400" b="1" spc="-100" dirty="0" smtClean="0">
                <a:latin typeface="Tahoma"/>
                <a:cs typeface="Tahoma"/>
              </a:rPr>
              <a:t>ess</a:t>
            </a:r>
            <a:r>
              <a:rPr sz="2400" spc="-195" dirty="0" smtClean="0">
                <a:latin typeface="Verdana"/>
                <a:cs typeface="Verdana"/>
              </a:rPr>
              <a:t>-</a:t>
            </a:r>
            <a:r>
              <a:rPr sz="2400" b="1" u="sng" spc="-15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1395</a:t>
            </a:r>
            <a:r>
              <a:rPr sz="2400" b="1" u="sng" spc="-13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sng" spc="-8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Sout</a:t>
            </a:r>
            <a:r>
              <a:rPr sz="2400" b="1" u="sng" spc="-9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h</a:t>
            </a:r>
            <a:r>
              <a:rPr sz="2400" b="1" u="sng" spc="-13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sng" spc="-9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Mari</a:t>
            </a:r>
            <a:r>
              <a:rPr sz="2400" b="1" u="sng" spc="-114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e</a:t>
            </a:r>
            <a:r>
              <a:rPr sz="2400" b="1" u="sng" spc="-7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tt</a:t>
            </a:r>
            <a:r>
              <a:rPr sz="2400" b="1" u="sng" spc="-10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a</a:t>
            </a:r>
            <a:r>
              <a:rPr sz="2400" b="1" u="sng" spc="-13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sng" spc="-13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P</a:t>
            </a:r>
            <a:r>
              <a:rPr sz="2400" b="1" u="sng" spc="-8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ark</a:t>
            </a:r>
            <a:r>
              <a:rPr sz="2400" b="1" u="sng" spc="-15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w</a:t>
            </a:r>
            <a:r>
              <a:rPr sz="2400" b="1" u="sng" spc="-10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a</a:t>
            </a:r>
            <a:r>
              <a:rPr sz="2400" b="1" spc="-60" dirty="0" smtClean="0">
                <a:solidFill>
                  <a:srgbClr val="152A36"/>
                </a:solidFill>
                <a:latin typeface="Tahoma"/>
                <a:cs typeface="Tahoma"/>
                <a:hlinkClick r:id="rId4"/>
              </a:rPr>
              <a:t>y </a:t>
            </a:r>
            <a:r>
              <a:rPr sz="2400" b="1" spc="-40" dirty="0" smtClean="0">
                <a:solidFill>
                  <a:srgbClr val="152A36"/>
                </a:solidFill>
                <a:latin typeface="Tahoma"/>
                <a:cs typeface="Tahoma"/>
              </a:rPr>
              <a:t> </a:t>
            </a:r>
            <a:r>
              <a:rPr sz="2400" b="1" u="sng" spc="-7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Bld</a:t>
            </a:r>
            <a:r>
              <a:rPr sz="2400" b="1" u="sng" spc="-13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g</a:t>
            </a:r>
            <a:r>
              <a:rPr sz="2400" b="1" u="sng" spc="-2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.</a:t>
            </a:r>
            <a:r>
              <a:rPr sz="2400" b="1" u="sng" spc="-13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sng" spc="-15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400</a:t>
            </a:r>
            <a:r>
              <a:rPr sz="2400" b="1" spc="-20" dirty="0" smtClean="0">
                <a:solidFill>
                  <a:srgbClr val="152A36"/>
                </a:solidFill>
                <a:latin typeface="Tahoma"/>
                <a:cs typeface="Tahoma"/>
                <a:hlinkClick r:id="rId4"/>
              </a:rPr>
              <a:t>,</a:t>
            </a:r>
            <a:r>
              <a:rPr sz="2400" b="1" spc="-130" dirty="0" smtClean="0">
                <a:solidFill>
                  <a:srgbClr val="152A36"/>
                </a:solidFill>
                <a:latin typeface="Tahoma"/>
                <a:cs typeface="Tahoma"/>
                <a:hlinkClick r:id="rId4"/>
              </a:rPr>
              <a:t> </a:t>
            </a:r>
            <a:r>
              <a:rPr sz="2400" b="1" u="sng" spc="-7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Sui</a:t>
            </a:r>
            <a:r>
              <a:rPr sz="2400" b="1" u="sng" spc="-8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t</a:t>
            </a:r>
            <a:r>
              <a:rPr sz="2400" b="1" u="sng" spc="-10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e</a:t>
            </a:r>
            <a:r>
              <a:rPr sz="2400" b="1" u="sng" spc="-13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sng" spc="-15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104</a:t>
            </a:r>
            <a:endParaRPr sz="24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400" b="1" u="sng" spc="-9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Mari</a:t>
            </a:r>
            <a:r>
              <a:rPr sz="2400" b="1" u="sng" spc="-114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e</a:t>
            </a:r>
            <a:r>
              <a:rPr sz="2400" b="1" u="sng" spc="-75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tt</a:t>
            </a:r>
            <a:r>
              <a:rPr sz="2400" b="1" u="sng" spc="-10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a</a:t>
            </a:r>
            <a:r>
              <a:rPr sz="2400" b="1" u="sng" spc="-130" dirty="0" smtClean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sng" spc="-145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G</a:t>
            </a:r>
            <a:r>
              <a:rPr sz="2400" b="1" u="sng" spc="-10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a</a:t>
            </a:r>
            <a:r>
              <a:rPr sz="2400" b="1" u="sng" spc="-13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2400" b="1" u="sng" spc="-15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4"/>
              </a:rPr>
              <a:t>30067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120" dirty="0">
                <a:latin typeface="Tahoma"/>
                <a:cs typeface="Tahoma"/>
              </a:rPr>
              <a:t>Website</a:t>
            </a:r>
            <a:r>
              <a:rPr sz="2400" spc="-120" dirty="0">
                <a:latin typeface="Verdana"/>
                <a:cs typeface="Verdana"/>
              </a:rPr>
              <a:t>-</a:t>
            </a:r>
            <a:r>
              <a:rPr sz="2400" b="1" u="sng" spc="-12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Tahoma"/>
                <a:cs typeface="Tahoma"/>
                <a:hlinkClick r:id="rId5"/>
              </a:rPr>
              <a:t>www.veno</a:t>
            </a:r>
            <a:r>
              <a:rPr sz="2400" b="1" spc="-120" dirty="0">
                <a:solidFill>
                  <a:srgbClr val="152A36"/>
                </a:solidFill>
                <a:latin typeface="Tahoma"/>
                <a:cs typeface="Tahoma"/>
                <a:hlinkClick r:id="rId5"/>
              </a:rPr>
              <a:t>ps.com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10096500"/>
          </a:xfrm>
          <a:custGeom>
            <a:avLst/>
            <a:gdLst/>
            <a:ahLst/>
            <a:cxnLst/>
            <a:rect l="l" t="t" r="r" b="b"/>
            <a:pathLst>
              <a:path w="11430000" h="9344025">
                <a:moveTo>
                  <a:pt x="11430000" y="0"/>
                </a:moveTo>
                <a:lnTo>
                  <a:pt x="0" y="0"/>
                </a:lnTo>
                <a:lnTo>
                  <a:pt x="0" y="9344025"/>
                </a:lnTo>
                <a:lnTo>
                  <a:pt x="11430000" y="9344025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21431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2619375"/>
            <a:ext cx="990599" cy="990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3844925"/>
            <a:ext cx="8289925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180" dirty="0"/>
              <a:t>CMS</a:t>
            </a:r>
            <a:r>
              <a:rPr spc="-170" dirty="0"/>
              <a:t> </a:t>
            </a:r>
            <a:r>
              <a:rPr spc="55" dirty="0"/>
              <a:t>Open</a:t>
            </a:r>
            <a:r>
              <a:rPr spc="-170" dirty="0"/>
              <a:t> </a:t>
            </a:r>
            <a:r>
              <a:rPr spc="245" dirty="0"/>
              <a:t>P</a:t>
            </a:r>
            <a:r>
              <a:rPr spc="105" dirty="0"/>
              <a:t>ayments:</a:t>
            </a:r>
            <a:r>
              <a:rPr spc="-370" dirty="0"/>
              <a:t> </a:t>
            </a:r>
            <a:r>
              <a:rPr spc="-690" dirty="0"/>
              <a:t>T</a:t>
            </a:r>
            <a:r>
              <a:rPr spc="-30" dirty="0"/>
              <a:t>racking</a:t>
            </a:r>
            <a:r>
              <a:rPr spc="-170" dirty="0"/>
              <a:t> </a:t>
            </a:r>
            <a:r>
              <a:rPr dirty="0"/>
              <a:t>Financial  </a:t>
            </a:r>
            <a:r>
              <a:rPr spc="45" dirty="0"/>
              <a:t>Relationships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375" y="5126990"/>
            <a:ext cx="956691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spc="-45" dirty="0">
                <a:latin typeface="Tahoma"/>
                <a:cs typeface="Tahoma"/>
              </a:rPr>
              <a:t>The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Centers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for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Medicare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90" dirty="0">
                <a:latin typeface="Tahoma"/>
                <a:cs typeface="Tahoma"/>
              </a:rPr>
              <a:t>&amp;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Medicaid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Services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70" dirty="0">
                <a:latin typeface="Tahoma"/>
                <a:cs typeface="Tahoma"/>
              </a:rPr>
              <a:t>(CMS)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Open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Payments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program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requires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healthcare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providers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to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publicly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report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financial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relationships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they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have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with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pharmaceutical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medical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device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manufacturers.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0075" y="6124575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71936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369087"/>
                </a:lnTo>
                <a:lnTo>
                  <a:pt x="0" y="371932"/>
                </a:lnTo>
                <a:lnTo>
                  <a:pt x="18588" y="390525"/>
                </a:lnTo>
                <a:lnTo>
                  <a:pt x="371936" y="390525"/>
                </a:lnTo>
                <a:lnTo>
                  <a:pt x="390525" y="371932"/>
                </a:lnTo>
                <a:lnTo>
                  <a:pt x="390525" y="18592"/>
                </a:lnTo>
                <a:lnTo>
                  <a:pt x="374670" y="546"/>
                </a:lnTo>
                <a:lnTo>
                  <a:pt x="371936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9832" y="6140450"/>
            <a:ext cx="14605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315" dirty="0"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8997" y="6178550"/>
            <a:ext cx="174625" cy="203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44587" y="6107112"/>
            <a:ext cx="3883660" cy="14162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645920" algn="l"/>
              </a:tabLst>
            </a:pPr>
            <a:r>
              <a:rPr sz="1400" dirty="0">
                <a:latin typeface="Lucida Sans Unicode"/>
                <a:cs typeface="Lucida Sans Unicode"/>
              </a:rPr>
              <a:t>Transparency	</a:t>
            </a:r>
            <a:r>
              <a:rPr sz="1400" spc="15" dirty="0">
                <a:latin typeface="Lucida Sans Unicode"/>
                <a:cs typeface="Lucida Sans Unicode"/>
              </a:rPr>
              <a:t>Accountability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400" spc="-45" dirty="0">
                <a:latin typeface="Tahoma"/>
                <a:cs typeface="Tahoma"/>
              </a:rPr>
              <a:t>The</a:t>
            </a:r>
            <a:r>
              <a:rPr sz="1400" spc="-145" dirty="0">
                <a:latin typeface="Tahoma"/>
                <a:cs typeface="Tahoma"/>
              </a:rPr>
              <a:t> </a:t>
            </a:r>
            <a:r>
              <a:rPr sz="1400" spc="-30" dirty="0">
                <a:latin typeface="Tahoma"/>
                <a:cs typeface="Tahoma"/>
              </a:rPr>
              <a:t>program</a:t>
            </a:r>
            <a:r>
              <a:rPr sz="1400" spc="-14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promotes</a:t>
            </a:r>
            <a:r>
              <a:rPr sz="1400" spc="-145" dirty="0">
                <a:latin typeface="Tahoma"/>
                <a:cs typeface="Tahoma"/>
              </a:rPr>
              <a:t> </a:t>
            </a:r>
            <a:r>
              <a:rPr sz="1400" spc="-30" dirty="0">
                <a:latin typeface="Tahoma"/>
                <a:cs typeface="Tahoma"/>
              </a:rPr>
              <a:t>transparency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in</a:t>
            </a:r>
            <a:r>
              <a:rPr sz="1400" spc="-145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the</a:t>
            </a:r>
            <a:r>
              <a:rPr sz="1400" spc="-14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healthcare </a:t>
            </a:r>
            <a:r>
              <a:rPr sz="1400" spc="-40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indu</a:t>
            </a:r>
            <a:r>
              <a:rPr sz="1400" spc="-40" dirty="0">
                <a:latin typeface="Tahoma"/>
                <a:cs typeface="Tahoma"/>
              </a:rPr>
              <a:t>s</a:t>
            </a:r>
            <a:r>
              <a:rPr sz="1400" spc="-10" dirty="0">
                <a:latin typeface="Tahoma"/>
                <a:cs typeface="Tahoma"/>
              </a:rPr>
              <a:t>t</a:t>
            </a:r>
            <a:r>
              <a:rPr sz="1400" spc="20" dirty="0">
                <a:latin typeface="Tahoma"/>
                <a:cs typeface="Tahoma"/>
              </a:rPr>
              <a:t>r</a:t>
            </a:r>
            <a:r>
              <a:rPr sz="1400" spc="-95" dirty="0">
                <a:latin typeface="Tahoma"/>
                <a:cs typeface="Tahoma"/>
              </a:rPr>
              <a:t>y</a:t>
            </a:r>
            <a:r>
              <a:rPr sz="1400" spc="-75" dirty="0">
                <a:latin typeface="Tahoma"/>
                <a:cs typeface="Tahoma"/>
              </a:rPr>
              <a:t>,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making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financial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r</a:t>
            </a:r>
            <a:r>
              <a:rPr sz="1400" spc="-10" dirty="0">
                <a:latin typeface="Tahoma"/>
                <a:cs typeface="Tahoma"/>
              </a:rPr>
              <a:t>el</a:t>
            </a:r>
            <a:r>
              <a:rPr sz="1400" spc="-35" dirty="0">
                <a:latin typeface="Tahoma"/>
                <a:cs typeface="Tahoma"/>
              </a:rPr>
              <a:t>a</a:t>
            </a:r>
            <a:r>
              <a:rPr sz="1400" spc="-10" dirty="0">
                <a:latin typeface="Tahoma"/>
                <a:cs typeface="Tahoma"/>
              </a:rPr>
              <a:t>tionships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b</a:t>
            </a:r>
            <a:r>
              <a:rPr sz="1400" spc="-35" dirty="0">
                <a:latin typeface="Tahoma"/>
                <a:cs typeface="Tahoma"/>
              </a:rPr>
              <a:t>e</a:t>
            </a:r>
            <a:r>
              <a:rPr sz="1400" spc="-10" dirty="0">
                <a:latin typeface="Tahoma"/>
                <a:cs typeface="Tahoma"/>
              </a:rPr>
              <a:t>t</a:t>
            </a:r>
            <a:r>
              <a:rPr sz="1400" spc="-30" dirty="0">
                <a:latin typeface="Tahoma"/>
                <a:cs typeface="Tahoma"/>
              </a:rPr>
              <a:t>ween  manufacturers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and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healthcare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providers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public.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00725" y="6124575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69087"/>
                </a:lnTo>
                <a:lnTo>
                  <a:pt x="0" y="371932"/>
                </a:lnTo>
                <a:lnTo>
                  <a:pt x="18592" y="390525"/>
                </a:lnTo>
                <a:lnTo>
                  <a:pt x="371932" y="390525"/>
                </a:lnTo>
                <a:lnTo>
                  <a:pt x="390525" y="371932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09322" y="6140450"/>
            <a:ext cx="16891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40" dirty="0"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5956" y="6178550"/>
            <a:ext cx="174625" cy="2032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345240" y="6107112"/>
            <a:ext cx="4309110" cy="112761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18639" algn="l"/>
              </a:tabLst>
            </a:pPr>
            <a:r>
              <a:rPr sz="1400" spc="85" dirty="0">
                <a:latin typeface="Lucida Sans Unicode"/>
                <a:cs typeface="Lucida Sans Unicode"/>
              </a:rPr>
              <a:t>Data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Collection	</a:t>
            </a:r>
            <a:r>
              <a:rPr sz="1400" spc="20" dirty="0">
                <a:latin typeface="Lucida Sans Unicode"/>
                <a:cs typeface="Lucida Sans Unicode"/>
              </a:rPr>
              <a:t>Reporting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400" spc="-40" dirty="0">
                <a:latin typeface="Tahoma"/>
                <a:cs typeface="Tahoma"/>
              </a:rPr>
              <a:t>Venops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helps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healthcare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providers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streamline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the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30" dirty="0">
                <a:latin typeface="Tahoma"/>
                <a:cs typeface="Tahoma"/>
              </a:rPr>
              <a:t>process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of </a:t>
            </a:r>
            <a:r>
              <a:rPr sz="1400" spc="-405" dirty="0">
                <a:latin typeface="Tahoma"/>
                <a:cs typeface="Tahoma"/>
              </a:rPr>
              <a:t> </a:t>
            </a:r>
            <a:r>
              <a:rPr sz="1400" spc="-40" dirty="0">
                <a:latin typeface="Tahoma"/>
                <a:cs typeface="Tahoma"/>
              </a:rPr>
              <a:t>c</a:t>
            </a:r>
            <a:r>
              <a:rPr sz="1400" dirty="0">
                <a:latin typeface="Tahoma"/>
                <a:cs typeface="Tahoma"/>
              </a:rPr>
              <a:t>olle</a:t>
            </a:r>
            <a:r>
              <a:rPr sz="1400" spc="-10" dirty="0">
                <a:latin typeface="Tahoma"/>
                <a:cs typeface="Tahoma"/>
              </a:rPr>
              <a:t>c</a:t>
            </a:r>
            <a:r>
              <a:rPr sz="1400" spc="-25" dirty="0">
                <a:latin typeface="Tahoma"/>
                <a:cs typeface="Tahoma"/>
              </a:rPr>
              <a:t>ting,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55" dirty="0">
                <a:latin typeface="Tahoma"/>
                <a:cs typeface="Tahoma"/>
              </a:rPr>
              <a:t>v</a:t>
            </a:r>
            <a:r>
              <a:rPr sz="1400" spc="-30" dirty="0">
                <a:latin typeface="Tahoma"/>
                <a:cs typeface="Tahoma"/>
              </a:rPr>
              <a:t>erifying,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and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r</a:t>
            </a:r>
            <a:r>
              <a:rPr sz="1400" spc="-15" dirty="0">
                <a:latin typeface="Tahoma"/>
                <a:cs typeface="Tahoma"/>
              </a:rPr>
              <a:t>eporting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d</a:t>
            </a:r>
            <a:r>
              <a:rPr sz="1400" spc="-35" dirty="0">
                <a:latin typeface="Tahoma"/>
                <a:cs typeface="Tahoma"/>
              </a:rPr>
              <a:t>a</a:t>
            </a:r>
            <a:r>
              <a:rPr sz="1400" spc="-30" dirty="0">
                <a:latin typeface="Tahoma"/>
                <a:cs typeface="Tahoma"/>
              </a:rPr>
              <a:t>ta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55" dirty="0">
                <a:latin typeface="Tahoma"/>
                <a:cs typeface="Tahoma"/>
              </a:rPr>
              <a:t>f</a:t>
            </a:r>
            <a:r>
              <a:rPr sz="1400" spc="-10" dirty="0">
                <a:latin typeface="Tahoma"/>
                <a:cs typeface="Tahoma"/>
              </a:rPr>
              <a:t>or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45" dirty="0">
                <a:latin typeface="Tahoma"/>
                <a:cs typeface="Tahoma"/>
              </a:rPr>
              <a:t>CMS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Open  </a:t>
            </a:r>
            <a:r>
              <a:rPr sz="1400" spc="-35" dirty="0">
                <a:latin typeface="Tahoma"/>
                <a:cs typeface="Tahoma"/>
              </a:rPr>
              <a:t>Payments.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0075" y="7686675"/>
            <a:ext cx="390525" cy="381000"/>
          </a:xfrm>
          <a:custGeom>
            <a:avLst/>
            <a:gdLst/>
            <a:ahLst/>
            <a:cxnLst/>
            <a:rect l="l" t="t" r="r" b="b"/>
            <a:pathLst>
              <a:path w="390525" h="381000">
                <a:moveTo>
                  <a:pt x="371936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359562"/>
                </a:lnTo>
                <a:lnTo>
                  <a:pt x="0" y="362407"/>
                </a:lnTo>
                <a:lnTo>
                  <a:pt x="18588" y="381000"/>
                </a:lnTo>
                <a:lnTo>
                  <a:pt x="371936" y="381000"/>
                </a:lnTo>
                <a:lnTo>
                  <a:pt x="390525" y="362407"/>
                </a:lnTo>
                <a:lnTo>
                  <a:pt x="390525" y="18592"/>
                </a:lnTo>
                <a:lnTo>
                  <a:pt x="374670" y="546"/>
                </a:lnTo>
                <a:lnTo>
                  <a:pt x="371936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7925" y="7693025"/>
            <a:ext cx="17018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30" dirty="0">
                <a:latin typeface="Lucida Sans Unicode"/>
                <a:cs typeface="Lucida Sans Unicode"/>
              </a:rPr>
              <a:t>3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4587" y="7669212"/>
            <a:ext cx="3691890" cy="8367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latin typeface="Lucida Sans Unicode"/>
                <a:cs typeface="Lucida Sans Unicode"/>
              </a:rPr>
              <a:t>Compliance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25" dirty="0">
                <a:latin typeface="Lucida Sans Unicode"/>
                <a:cs typeface="Lucida Sans Unicode"/>
              </a:rPr>
              <a:t>Requirements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29600"/>
              </a:lnSpc>
              <a:spcBef>
                <a:spcPts val="615"/>
              </a:spcBef>
            </a:pPr>
            <a:r>
              <a:rPr sz="1400" spc="-35" dirty="0">
                <a:latin typeface="Tahoma"/>
                <a:cs typeface="Tahoma"/>
              </a:rPr>
              <a:t>Our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solution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ensures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you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30" dirty="0">
                <a:latin typeface="Tahoma"/>
                <a:cs typeface="Tahoma"/>
              </a:rPr>
              <a:t>adhere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to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45" dirty="0">
                <a:latin typeface="Tahoma"/>
                <a:cs typeface="Tahoma"/>
              </a:rPr>
              <a:t>CMS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guidelines, </a:t>
            </a:r>
            <a:r>
              <a:rPr sz="1400" spc="-40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minimizing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55" dirty="0">
                <a:latin typeface="Tahoma"/>
                <a:cs typeface="Tahoma"/>
              </a:rPr>
              <a:t>y</a:t>
            </a:r>
            <a:r>
              <a:rPr sz="1400" spc="-15" dirty="0">
                <a:latin typeface="Tahoma"/>
                <a:cs typeface="Tahoma"/>
              </a:rPr>
              <a:t>our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risk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of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penalties.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00725" y="7686675"/>
            <a:ext cx="390525" cy="381000"/>
          </a:xfrm>
          <a:custGeom>
            <a:avLst/>
            <a:gdLst/>
            <a:ahLst/>
            <a:cxnLst/>
            <a:rect l="l" t="t" r="r" b="b"/>
            <a:pathLst>
              <a:path w="390525" h="381000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59562"/>
                </a:lnTo>
                <a:lnTo>
                  <a:pt x="0" y="362407"/>
                </a:lnTo>
                <a:lnTo>
                  <a:pt x="18592" y="381000"/>
                </a:lnTo>
                <a:lnTo>
                  <a:pt x="371932" y="381000"/>
                </a:lnTo>
                <a:lnTo>
                  <a:pt x="390525" y="362407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98007" y="7693025"/>
            <a:ext cx="19113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35" dirty="0">
                <a:latin typeface="Lucida Sans Unicode"/>
                <a:cs typeface="Lucida Sans Unicode"/>
              </a:rPr>
              <a:t>4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45234" y="7669212"/>
            <a:ext cx="3933825" cy="1169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400" spc="-5" dirty="0">
                <a:latin typeface="Lucida Sans Unicode"/>
                <a:cs typeface="Lucida Sans Unicode"/>
              </a:rPr>
              <a:t>Public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75" dirty="0">
                <a:latin typeface="Lucida Sans Unicode"/>
                <a:cs typeface="Lucida Sans Unicode"/>
              </a:rPr>
              <a:t>Database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31900"/>
              </a:lnSpc>
              <a:spcBef>
                <a:spcPts val="580"/>
              </a:spcBef>
            </a:pPr>
            <a:r>
              <a:rPr sz="1400" spc="-45" dirty="0">
                <a:latin typeface="Tahoma"/>
                <a:cs typeface="Tahoma"/>
              </a:rPr>
              <a:t>The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30" dirty="0">
                <a:latin typeface="Tahoma"/>
                <a:cs typeface="Tahoma"/>
              </a:rPr>
              <a:t>Open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30" dirty="0">
                <a:latin typeface="Tahoma"/>
                <a:cs typeface="Tahoma"/>
              </a:rPr>
              <a:t>Payments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data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is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publicly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available,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allowing </a:t>
            </a:r>
            <a:r>
              <a:rPr sz="1400" spc="-409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patients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and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stakeholders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to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40" dirty="0">
                <a:latin typeface="Tahoma"/>
                <a:cs typeface="Tahoma"/>
              </a:rPr>
              <a:t>access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information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about </a:t>
            </a:r>
            <a:r>
              <a:rPr sz="1400" spc="-40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financial</a:t>
            </a:r>
            <a:r>
              <a:rPr sz="1400" spc="-155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r</a:t>
            </a:r>
            <a:r>
              <a:rPr sz="1400" spc="-10" dirty="0">
                <a:latin typeface="Tahoma"/>
                <a:cs typeface="Tahoma"/>
              </a:rPr>
              <a:t>el</a:t>
            </a:r>
            <a:r>
              <a:rPr sz="1400" spc="-35" dirty="0">
                <a:latin typeface="Tahoma"/>
                <a:cs typeface="Tahoma"/>
              </a:rPr>
              <a:t>a</a:t>
            </a:r>
            <a:r>
              <a:rPr sz="1400" spc="-15" dirty="0">
                <a:latin typeface="Tahoma"/>
                <a:cs typeface="Tahoma"/>
              </a:rPr>
              <a:t>tionships.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100965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171574"/>
            <a:ext cx="990599" cy="990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375" y="2397125"/>
            <a:ext cx="614616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75" dirty="0"/>
              <a:t>Penalties</a:t>
            </a:r>
            <a:r>
              <a:rPr spc="-190" dirty="0"/>
              <a:t> </a:t>
            </a:r>
            <a:r>
              <a:rPr spc="-60" dirty="0"/>
              <a:t>for</a:t>
            </a:r>
            <a:r>
              <a:rPr spc="-190" dirty="0"/>
              <a:t> </a:t>
            </a:r>
            <a:r>
              <a:rPr spc="-60" dirty="0"/>
              <a:t>Non-Compliance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375" y="3216275"/>
            <a:ext cx="98945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ahoma"/>
                <a:cs typeface="Tahoma"/>
              </a:rPr>
              <a:t>Failure</a:t>
            </a:r>
            <a:r>
              <a:rPr spc="-15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to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comply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with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b="1" u="sng" spc="-22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Verdana"/>
                <a:cs typeface="Verdana"/>
                <a:hlinkClick r:id="rId3"/>
              </a:rPr>
              <a:t>CMS</a:t>
            </a:r>
            <a:r>
              <a:rPr b="1" u="sng" spc="-19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b="1" u="sng" spc="-20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Verdana"/>
                <a:cs typeface="Verdana"/>
                <a:hlinkClick r:id="rId3"/>
              </a:rPr>
              <a:t>O</a:t>
            </a:r>
            <a:r>
              <a:rPr b="1" spc="-200" dirty="0">
                <a:solidFill>
                  <a:srgbClr val="152A36"/>
                </a:solidFill>
                <a:latin typeface="Verdana"/>
                <a:cs typeface="Verdana"/>
                <a:hlinkClick r:id="rId3"/>
              </a:rPr>
              <a:t>p</a:t>
            </a:r>
            <a:r>
              <a:rPr b="1" u="sng" spc="-20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Verdana"/>
                <a:cs typeface="Verdana"/>
                <a:hlinkClick r:id="rId3"/>
              </a:rPr>
              <a:t>en</a:t>
            </a:r>
            <a:r>
              <a:rPr b="1" u="sng" spc="-185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b="1" u="sng" spc="-20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Verdana"/>
                <a:cs typeface="Verdana"/>
                <a:hlinkClick r:id="rId3"/>
              </a:rPr>
              <a:t>Pa</a:t>
            </a:r>
            <a:r>
              <a:rPr b="1" spc="-200" dirty="0">
                <a:solidFill>
                  <a:srgbClr val="152A36"/>
                </a:solidFill>
                <a:latin typeface="Verdana"/>
                <a:cs typeface="Verdana"/>
                <a:hlinkClick r:id="rId3"/>
              </a:rPr>
              <a:t>y</a:t>
            </a:r>
            <a:r>
              <a:rPr b="1" u="sng" spc="-200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Verdana"/>
                <a:cs typeface="Verdana"/>
                <a:hlinkClick r:id="rId3"/>
              </a:rPr>
              <a:t>ments</a:t>
            </a:r>
            <a:r>
              <a:rPr b="1" spc="-185" dirty="0">
                <a:solidFill>
                  <a:srgbClr val="152A36"/>
                </a:solidFill>
                <a:latin typeface="Verdana"/>
                <a:cs typeface="Verdana"/>
                <a:hlinkClick r:id="rId3"/>
              </a:rPr>
              <a:t> </a:t>
            </a:r>
            <a:r>
              <a:rPr spc="-20" dirty="0">
                <a:latin typeface="Tahoma"/>
                <a:cs typeface="Tahoma"/>
              </a:rPr>
              <a:t>regulations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25" dirty="0">
                <a:latin typeface="Tahoma"/>
                <a:cs typeface="Tahoma"/>
              </a:rPr>
              <a:t>can</a:t>
            </a:r>
            <a:r>
              <a:rPr spc="-150" dirty="0">
                <a:latin typeface="Tahoma"/>
                <a:cs typeface="Tahoma"/>
              </a:rPr>
              <a:t> </a:t>
            </a:r>
            <a:r>
              <a:rPr spc="-15" dirty="0">
                <a:latin typeface="Tahoma"/>
                <a:cs typeface="Tahoma"/>
              </a:rPr>
              <a:t>lead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to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15" dirty="0">
                <a:latin typeface="Tahoma"/>
                <a:cs typeface="Tahoma"/>
              </a:rPr>
              <a:t>significant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20" dirty="0">
                <a:latin typeface="Tahoma"/>
                <a:cs typeface="Tahoma"/>
              </a:rPr>
              <a:t>penalties,</a:t>
            </a:r>
            <a:r>
              <a:rPr spc="-15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including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30" dirty="0">
                <a:latin typeface="Tahoma"/>
                <a:cs typeface="Tahoma"/>
              </a:rPr>
              <a:t>fines,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20" dirty="0">
                <a:latin typeface="Tahoma"/>
                <a:cs typeface="Tahoma"/>
              </a:rPr>
              <a:t>audits,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15" dirty="0">
                <a:latin typeface="Tahoma"/>
                <a:cs typeface="Tahoma"/>
              </a:rPr>
              <a:t>and</a:t>
            </a:r>
            <a:r>
              <a:rPr spc="-150" dirty="0">
                <a:latin typeface="Tahoma"/>
                <a:cs typeface="Tahoma"/>
              </a:rPr>
              <a:t> </a:t>
            </a:r>
            <a:r>
              <a:rPr spc="-15" dirty="0">
                <a:latin typeface="Tahoma"/>
                <a:cs typeface="Tahoma"/>
              </a:rPr>
              <a:t>reputational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spc="-40" dirty="0">
                <a:latin typeface="Tahoma"/>
                <a:cs typeface="Tahoma"/>
              </a:rPr>
              <a:t>damage.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375" y="3830637"/>
            <a:ext cx="3135630" cy="3989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10" dirty="0">
                <a:latin typeface="Lucida Sans Unicode"/>
                <a:cs typeface="Lucida Sans Unicode"/>
              </a:rPr>
              <a:t>Financial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spc="45" dirty="0">
                <a:latin typeface="Lucida Sans Unicode"/>
                <a:cs typeface="Lucida Sans Unicode"/>
              </a:rPr>
              <a:t>Penalties</a:t>
            </a:r>
            <a:endParaRPr sz="28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1065"/>
              </a:spcBef>
            </a:pPr>
            <a:r>
              <a:rPr sz="2400" spc="-45" dirty="0">
                <a:latin typeface="Tahoma"/>
                <a:cs typeface="Tahoma"/>
              </a:rPr>
              <a:t>CMS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can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impose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financial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penalties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on  </a:t>
            </a:r>
            <a:r>
              <a:rPr sz="2400" spc="-35" dirty="0">
                <a:latin typeface="Tahoma"/>
                <a:cs typeface="Tahoma"/>
              </a:rPr>
              <a:t>h</a:t>
            </a:r>
            <a:r>
              <a:rPr sz="2400" spc="-50" dirty="0">
                <a:latin typeface="Tahoma"/>
                <a:cs typeface="Tahoma"/>
              </a:rPr>
              <a:t>e</a:t>
            </a:r>
            <a:r>
              <a:rPr sz="2400" spc="-5" dirty="0">
                <a:latin typeface="Tahoma"/>
                <a:cs typeface="Tahoma"/>
              </a:rPr>
              <a:t>alth</a:t>
            </a:r>
            <a:r>
              <a:rPr sz="2400" spc="-20" dirty="0">
                <a:latin typeface="Tahoma"/>
                <a:cs typeface="Tahoma"/>
              </a:rPr>
              <a:t>c</a:t>
            </a:r>
            <a:r>
              <a:rPr sz="2400" spc="-30" dirty="0">
                <a:latin typeface="Tahoma"/>
                <a:cs typeface="Tahoma"/>
              </a:rPr>
              <a:t>a</a:t>
            </a:r>
            <a:r>
              <a:rPr sz="2400" spc="-35" dirty="0">
                <a:latin typeface="Tahoma"/>
                <a:cs typeface="Tahoma"/>
              </a:rPr>
              <a:t>r</a:t>
            </a:r>
            <a:r>
              <a:rPr sz="2400" spc="-45" dirty="0">
                <a:latin typeface="Tahoma"/>
                <a:cs typeface="Tahoma"/>
              </a:rPr>
              <a:t>e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</a:t>
            </a:r>
            <a:r>
              <a:rPr sz="2400" spc="-25" dirty="0">
                <a:latin typeface="Tahoma"/>
                <a:cs typeface="Tahoma"/>
              </a:rPr>
              <a:t>r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spc="-20" dirty="0">
                <a:latin typeface="Tahoma"/>
                <a:cs typeface="Tahoma"/>
              </a:rPr>
              <a:t>vide</a:t>
            </a:r>
            <a:r>
              <a:rPr sz="2400" spc="-25" dirty="0">
                <a:latin typeface="Tahoma"/>
                <a:cs typeface="Tahoma"/>
              </a:rPr>
              <a:t>r</a:t>
            </a:r>
            <a:r>
              <a:rPr sz="2400" spc="-40" dirty="0">
                <a:latin typeface="Tahoma"/>
                <a:cs typeface="Tahoma"/>
              </a:rPr>
              <a:t>s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who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70" dirty="0">
                <a:latin typeface="Tahoma"/>
                <a:cs typeface="Tahoma"/>
              </a:rPr>
              <a:t>f</a:t>
            </a:r>
            <a:r>
              <a:rPr sz="2400" spc="10" dirty="0">
                <a:latin typeface="Tahoma"/>
                <a:cs typeface="Tahoma"/>
              </a:rPr>
              <a:t>ail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o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35" dirty="0">
                <a:latin typeface="Tahoma"/>
                <a:cs typeface="Tahoma"/>
              </a:rPr>
              <a:t>r</a:t>
            </a:r>
            <a:r>
              <a:rPr sz="2400" spc="-15" dirty="0">
                <a:latin typeface="Tahoma"/>
                <a:cs typeface="Tahoma"/>
              </a:rPr>
              <a:t>eport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their  </a:t>
            </a:r>
            <a:r>
              <a:rPr sz="2400" spc="-5" dirty="0">
                <a:latin typeface="Tahoma"/>
                <a:cs typeface="Tahoma"/>
              </a:rPr>
              <a:t>financial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35" dirty="0">
                <a:latin typeface="Tahoma"/>
                <a:cs typeface="Tahoma"/>
              </a:rPr>
              <a:t>r</a:t>
            </a:r>
            <a:r>
              <a:rPr sz="2400" spc="-10" dirty="0">
                <a:latin typeface="Tahoma"/>
                <a:cs typeface="Tahoma"/>
              </a:rPr>
              <a:t>el</a:t>
            </a:r>
            <a:r>
              <a:rPr sz="2400" spc="-35" dirty="0">
                <a:latin typeface="Tahoma"/>
                <a:cs typeface="Tahoma"/>
              </a:rPr>
              <a:t>a</a:t>
            </a:r>
            <a:r>
              <a:rPr sz="2400" spc="-10" dirty="0">
                <a:latin typeface="Tahoma"/>
                <a:cs typeface="Tahoma"/>
              </a:rPr>
              <a:t>tionships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a</a:t>
            </a:r>
            <a:r>
              <a:rPr sz="2400" spc="-50" dirty="0">
                <a:latin typeface="Tahoma"/>
                <a:cs typeface="Tahoma"/>
              </a:rPr>
              <a:t>c</a:t>
            </a:r>
            <a:r>
              <a:rPr sz="2400" spc="-20" dirty="0">
                <a:latin typeface="Tahoma"/>
                <a:cs typeface="Tahoma"/>
              </a:rPr>
              <a:t>cu</a:t>
            </a:r>
            <a:r>
              <a:rPr sz="2400" spc="-50" dirty="0">
                <a:latin typeface="Tahoma"/>
                <a:cs typeface="Tahoma"/>
              </a:rPr>
              <a:t>ra</a:t>
            </a:r>
            <a:r>
              <a:rPr sz="2400" spc="-20" dirty="0">
                <a:latin typeface="Tahoma"/>
                <a:cs typeface="Tahoma"/>
              </a:rPr>
              <a:t>t</a:t>
            </a:r>
            <a:r>
              <a:rPr sz="2400" spc="-15" dirty="0">
                <a:latin typeface="Tahoma"/>
                <a:cs typeface="Tahoma"/>
              </a:rPr>
              <a:t>el</a:t>
            </a:r>
            <a:r>
              <a:rPr sz="2400" spc="-70" dirty="0">
                <a:latin typeface="Tahoma"/>
                <a:cs typeface="Tahoma"/>
              </a:rPr>
              <a:t>y</a:t>
            </a:r>
            <a:r>
              <a:rPr sz="2400" spc="-7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5459" y="3902075"/>
            <a:ext cx="174625" cy="203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45851" y="3830637"/>
            <a:ext cx="3149600" cy="3866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57580" algn="l"/>
              </a:tabLst>
            </a:pPr>
            <a:r>
              <a:rPr sz="2400" spc="35" dirty="0" smtClean="0">
                <a:latin typeface="Lucida Sans Unicode"/>
                <a:cs typeface="Lucida Sans Unicode"/>
              </a:rPr>
              <a:t>Audit</a:t>
            </a:r>
            <a:r>
              <a:rPr lang="en-US" sz="2400" spc="35" dirty="0" smtClean="0">
                <a:latin typeface="Lucida Sans Unicode"/>
                <a:cs typeface="Lucida Sans Unicode"/>
              </a:rPr>
              <a:t> s </a:t>
            </a:r>
            <a:r>
              <a:rPr sz="2400" spc="35" dirty="0">
                <a:latin typeface="Lucida Sans Unicode"/>
                <a:cs typeface="Lucida Sans Unicode"/>
              </a:rPr>
              <a:t>	</a:t>
            </a:r>
            <a:r>
              <a:rPr sz="2400" spc="60" dirty="0">
                <a:latin typeface="Lucida Sans Unicode"/>
                <a:cs typeface="Lucida Sans Unicode"/>
              </a:rPr>
              <a:t>Investigations</a:t>
            </a:r>
            <a:endParaRPr sz="24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1065"/>
              </a:spcBef>
            </a:pPr>
            <a:r>
              <a:rPr sz="2400" spc="-20" dirty="0">
                <a:latin typeface="Tahoma"/>
                <a:cs typeface="Tahoma"/>
              </a:rPr>
              <a:t>Non-compliance </a:t>
            </a:r>
            <a:r>
              <a:rPr sz="2400" spc="-25" dirty="0">
                <a:latin typeface="Tahoma"/>
                <a:cs typeface="Tahoma"/>
              </a:rPr>
              <a:t>can </a:t>
            </a:r>
            <a:r>
              <a:rPr sz="2400" spc="-30" dirty="0">
                <a:latin typeface="Tahoma"/>
                <a:cs typeface="Tahoma"/>
              </a:rPr>
              <a:t>trigger </a:t>
            </a:r>
            <a:r>
              <a:rPr sz="2400" spc="-15" dirty="0">
                <a:latin typeface="Tahoma"/>
                <a:cs typeface="Tahoma"/>
              </a:rPr>
              <a:t>audits and </a:t>
            </a:r>
            <a:r>
              <a:rPr sz="2400" spc="-10" dirty="0">
                <a:latin typeface="Tahoma"/>
                <a:cs typeface="Tahoma"/>
              </a:rPr>
              <a:t> in</a:t>
            </a:r>
            <a:r>
              <a:rPr sz="2400" spc="-25" dirty="0">
                <a:latin typeface="Tahoma"/>
                <a:cs typeface="Tahoma"/>
              </a:rPr>
              <a:t>v</a:t>
            </a:r>
            <a:r>
              <a:rPr sz="2400" spc="-45" dirty="0">
                <a:latin typeface="Tahoma"/>
                <a:cs typeface="Tahoma"/>
              </a:rPr>
              <a:t>e</a:t>
            </a:r>
            <a:r>
              <a:rPr sz="2400" spc="-70" dirty="0">
                <a:latin typeface="Tahoma"/>
                <a:cs typeface="Tahoma"/>
              </a:rPr>
              <a:t>s</a:t>
            </a:r>
            <a:r>
              <a:rPr sz="2400" spc="-10" dirty="0">
                <a:latin typeface="Tahoma"/>
                <a:cs typeface="Tahoma"/>
              </a:rPr>
              <a:t>ti</a:t>
            </a:r>
            <a:r>
              <a:rPr sz="2400" spc="-45" dirty="0">
                <a:latin typeface="Tahoma"/>
                <a:cs typeface="Tahoma"/>
              </a:rPr>
              <a:t>g</a:t>
            </a:r>
            <a:r>
              <a:rPr sz="2400" spc="-50" dirty="0">
                <a:latin typeface="Tahoma"/>
                <a:cs typeface="Tahoma"/>
              </a:rPr>
              <a:t>a</a:t>
            </a:r>
            <a:r>
              <a:rPr sz="2400" spc="-20" dirty="0">
                <a:latin typeface="Tahoma"/>
                <a:cs typeface="Tahoma"/>
              </a:rPr>
              <a:t>tions,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-25" dirty="0">
                <a:latin typeface="Tahoma"/>
                <a:cs typeface="Tahoma"/>
              </a:rPr>
              <a:t>e</a:t>
            </a:r>
            <a:r>
              <a:rPr sz="2400" spc="-20" dirty="0">
                <a:latin typeface="Tahoma"/>
                <a:cs typeface="Tahoma"/>
              </a:rPr>
              <a:t>ading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o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inc</a:t>
            </a:r>
            <a:r>
              <a:rPr sz="2400" spc="-20" dirty="0">
                <a:latin typeface="Tahoma"/>
                <a:cs typeface="Tahoma"/>
              </a:rPr>
              <a:t>r</a:t>
            </a:r>
            <a:r>
              <a:rPr sz="2400" spc="-65" dirty="0">
                <a:latin typeface="Tahoma"/>
                <a:cs typeface="Tahoma"/>
              </a:rPr>
              <a:t>e</a:t>
            </a:r>
            <a:r>
              <a:rPr sz="2400" spc="-30" dirty="0">
                <a:latin typeface="Tahoma"/>
                <a:cs typeface="Tahoma"/>
              </a:rPr>
              <a:t>ased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scrutiny  and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</a:t>
            </a:r>
            <a:r>
              <a:rPr sz="2400" spc="-25" dirty="0">
                <a:latin typeface="Tahoma"/>
                <a:cs typeface="Tahoma"/>
              </a:rPr>
              <a:t>o</a:t>
            </a:r>
            <a:r>
              <a:rPr sz="2400" spc="-20" dirty="0"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ential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-20" dirty="0">
                <a:latin typeface="Tahoma"/>
                <a:cs typeface="Tahoma"/>
              </a:rPr>
              <a:t>e</a:t>
            </a:r>
            <a:r>
              <a:rPr sz="2400" spc="-95" dirty="0">
                <a:latin typeface="Tahoma"/>
                <a:cs typeface="Tahoma"/>
              </a:rPr>
              <a:t>g</a:t>
            </a:r>
            <a:r>
              <a:rPr sz="2400" dirty="0">
                <a:latin typeface="Tahoma"/>
                <a:cs typeface="Tahoma"/>
              </a:rPr>
              <a:t>al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35" dirty="0">
                <a:latin typeface="Tahoma"/>
                <a:cs typeface="Tahoma"/>
              </a:rPr>
              <a:t>r</a:t>
            </a:r>
            <a:r>
              <a:rPr sz="2400" spc="-30" dirty="0">
                <a:latin typeface="Tahoma"/>
                <a:cs typeface="Tahoma"/>
              </a:rPr>
              <a:t>epe</a:t>
            </a:r>
            <a:r>
              <a:rPr sz="2400" spc="-35" dirty="0">
                <a:latin typeface="Tahoma"/>
                <a:cs typeface="Tahoma"/>
              </a:rPr>
              <a:t>r</a:t>
            </a:r>
            <a:r>
              <a:rPr sz="2400" spc="-25" dirty="0">
                <a:latin typeface="Tahoma"/>
                <a:cs typeface="Tahoma"/>
              </a:rPr>
              <a:t>cussions.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4328" y="3830637"/>
            <a:ext cx="3106420" cy="43006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50" dirty="0">
                <a:latin typeface="Lucida Sans Unicode"/>
                <a:cs typeface="Lucida Sans Unicode"/>
              </a:rPr>
              <a:t>Reputational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Damage</a:t>
            </a:r>
            <a:endParaRPr sz="24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1065"/>
              </a:spcBef>
            </a:pPr>
            <a:r>
              <a:rPr sz="2400" spc="5" dirty="0">
                <a:latin typeface="Tahoma"/>
                <a:cs typeface="Tahoma"/>
              </a:rPr>
              <a:t>Public </a:t>
            </a:r>
            <a:r>
              <a:rPr sz="2400" spc="-15" dirty="0">
                <a:latin typeface="Tahoma"/>
                <a:cs typeface="Tahoma"/>
              </a:rPr>
              <a:t>disclosure </a:t>
            </a:r>
            <a:r>
              <a:rPr sz="2400" spc="-20" dirty="0">
                <a:latin typeface="Tahoma"/>
                <a:cs typeface="Tahoma"/>
              </a:rPr>
              <a:t>of non-compliance </a:t>
            </a:r>
            <a:r>
              <a:rPr sz="2400" spc="-25" dirty="0">
                <a:latin typeface="Tahoma"/>
                <a:cs typeface="Tahoma"/>
              </a:rPr>
              <a:t>can 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dama</a:t>
            </a:r>
            <a:r>
              <a:rPr sz="2400" spc="-45" dirty="0">
                <a:latin typeface="Tahoma"/>
                <a:cs typeface="Tahoma"/>
              </a:rPr>
              <a:t>ge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55" dirty="0">
                <a:latin typeface="Tahoma"/>
                <a:cs typeface="Tahoma"/>
              </a:rPr>
              <a:t>y</a:t>
            </a:r>
            <a:r>
              <a:rPr sz="2400" spc="-15" dirty="0">
                <a:latin typeface="Tahoma"/>
                <a:cs typeface="Tahoma"/>
              </a:rPr>
              <a:t>our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spc="-25" dirty="0">
                <a:latin typeface="Tahoma"/>
                <a:cs typeface="Tahoma"/>
              </a:rPr>
              <a:t>r</a:t>
            </a:r>
            <a:r>
              <a:rPr sz="2400" spc="-95" dirty="0">
                <a:latin typeface="Tahoma"/>
                <a:cs typeface="Tahoma"/>
              </a:rPr>
              <a:t>g</a:t>
            </a:r>
            <a:r>
              <a:rPr sz="2400" spc="-15" dirty="0">
                <a:latin typeface="Tahoma"/>
                <a:cs typeface="Tahoma"/>
              </a:rPr>
              <a:t>ani</a:t>
            </a:r>
            <a:r>
              <a:rPr sz="2400" spc="-50" dirty="0">
                <a:latin typeface="Tahoma"/>
                <a:cs typeface="Tahoma"/>
              </a:rPr>
              <a:t>za</a:t>
            </a:r>
            <a:r>
              <a:rPr sz="2400" spc="10" dirty="0">
                <a:latin typeface="Tahoma"/>
                <a:cs typeface="Tahoma"/>
              </a:rPr>
              <a:t>tion</a:t>
            </a:r>
            <a:r>
              <a:rPr sz="2400" spc="-25" dirty="0">
                <a:latin typeface="Tahoma"/>
                <a:cs typeface="Tahoma"/>
              </a:rPr>
              <a:t>'</a:t>
            </a:r>
            <a:r>
              <a:rPr sz="2400" spc="-40" dirty="0">
                <a:latin typeface="Tahoma"/>
                <a:cs typeface="Tahoma"/>
              </a:rPr>
              <a:t>s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35" dirty="0">
                <a:latin typeface="Tahoma"/>
                <a:cs typeface="Tahoma"/>
              </a:rPr>
              <a:t>r</a:t>
            </a:r>
            <a:r>
              <a:rPr sz="2400" spc="-15" dirty="0">
                <a:latin typeface="Tahoma"/>
                <a:cs typeface="Tahoma"/>
              </a:rPr>
              <a:t>epu</a:t>
            </a:r>
            <a:r>
              <a:rPr sz="2400" spc="-40" dirty="0">
                <a:latin typeface="Tahoma"/>
                <a:cs typeface="Tahoma"/>
              </a:rPr>
              <a:t>t</a:t>
            </a:r>
            <a:r>
              <a:rPr sz="2400" spc="-50" dirty="0">
                <a:latin typeface="Tahoma"/>
                <a:cs typeface="Tahoma"/>
              </a:rPr>
              <a:t>a</a:t>
            </a:r>
            <a:r>
              <a:rPr sz="2400" dirty="0">
                <a:latin typeface="Tahoma"/>
                <a:cs typeface="Tahoma"/>
              </a:rPr>
              <a:t>tion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and  </a:t>
            </a:r>
            <a:r>
              <a:rPr sz="2400" spc="-25" dirty="0">
                <a:latin typeface="Tahoma"/>
                <a:cs typeface="Tahoma"/>
              </a:rPr>
              <a:t>erode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trust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with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patients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and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stakeholders.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10096500"/>
          </a:xfrm>
          <a:custGeom>
            <a:avLst/>
            <a:gdLst/>
            <a:ahLst/>
            <a:cxnLst/>
            <a:rect l="l" t="t" r="r" b="b"/>
            <a:pathLst>
              <a:path w="11430000" h="8572500">
                <a:moveTo>
                  <a:pt x="11430000" y="0"/>
                </a:moveTo>
                <a:lnTo>
                  <a:pt x="0" y="0"/>
                </a:lnTo>
                <a:lnTo>
                  <a:pt x="0" y="8572500"/>
                </a:lnTo>
                <a:lnTo>
                  <a:pt x="11430000" y="85725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11430000" cy="2143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2619375"/>
            <a:ext cx="990599" cy="990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3844925"/>
            <a:ext cx="787336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Venops:</a:t>
            </a:r>
            <a:r>
              <a:rPr spc="-440" dirty="0"/>
              <a:t> </a:t>
            </a:r>
            <a:r>
              <a:rPr spc="5" dirty="0"/>
              <a:t>Your</a:t>
            </a:r>
            <a:r>
              <a:rPr spc="-170" dirty="0"/>
              <a:t> </a:t>
            </a:r>
            <a:r>
              <a:rPr spc="-20" dirty="0"/>
              <a:t>Comprehensive</a:t>
            </a:r>
            <a:r>
              <a:rPr spc="-165" dirty="0"/>
              <a:t> </a:t>
            </a:r>
            <a:r>
              <a:rPr spc="45" dirty="0"/>
              <a:t>Solution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375" y="4593590"/>
            <a:ext cx="967676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provides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a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comprehensive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solution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to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help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healthcare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providers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effectively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manage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their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45" dirty="0">
                <a:latin typeface="Tahoma"/>
                <a:cs typeface="Tahoma"/>
              </a:rPr>
              <a:t>CMS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Open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Payments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data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mitigate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compliance</a:t>
            </a:r>
            <a:r>
              <a:rPr sz="1350" spc="-16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risks.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0075" y="5400675"/>
            <a:ext cx="5029200" cy="1266825"/>
            <a:chOff x="600075" y="5400675"/>
            <a:chExt cx="5029200" cy="1266825"/>
          </a:xfrm>
        </p:grpSpPr>
        <p:sp>
          <p:nvSpPr>
            <p:cNvPr id="8" name="object 8"/>
            <p:cNvSpPr/>
            <p:nvPr/>
          </p:nvSpPr>
          <p:spPr>
            <a:xfrm>
              <a:off x="600075" y="5400675"/>
              <a:ext cx="5029200" cy="1266825"/>
            </a:xfrm>
            <a:custGeom>
              <a:avLst/>
              <a:gdLst/>
              <a:ahLst/>
              <a:cxnLst/>
              <a:rect l="l" t="t" r="r" b="b"/>
              <a:pathLst>
                <a:path w="5029200" h="1266825">
                  <a:moveTo>
                    <a:pt x="5010607" y="0"/>
                  </a:moveTo>
                  <a:lnTo>
                    <a:pt x="18588" y="0"/>
                  </a:lnTo>
                  <a:lnTo>
                    <a:pt x="15854" y="546"/>
                  </a:lnTo>
                  <a:lnTo>
                    <a:pt x="0" y="18592"/>
                  </a:lnTo>
                  <a:lnTo>
                    <a:pt x="0" y="1245400"/>
                  </a:lnTo>
                  <a:lnTo>
                    <a:pt x="0" y="1248232"/>
                  </a:lnTo>
                  <a:lnTo>
                    <a:pt x="18588" y="1266825"/>
                  </a:lnTo>
                  <a:lnTo>
                    <a:pt x="5010607" y="1266825"/>
                  </a:lnTo>
                  <a:lnTo>
                    <a:pt x="5029200" y="1248232"/>
                  </a:lnTo>
                  <a:lnTo>
                    <a:pt x="5029200" y="18592"/>
                  </a:lnTo>
                  <a:lnTo>
                    <a:pt x="5013350" y="546"/>
                  </a:lnTo>
                  <a:lnTo>
                    <a:pt x="5010607" y="0"/>
                  </a:lnTo>
                  <a:close/>
                </a:path>
              </a:pathLst>
            </a:custGeom>
            <a:solidFill>
              <a:srgbClr val="F3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537" y="5626100"/>
              <a:ext cx="174625" cy="2032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58825" y="5554662"/>
            <a:ext cx="413194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18639" algn="l"/>
              </a:tabLst>
            </a:pPr>
            <a:r>
              <a:rPr sz="1650" spc="85" dirty="0">
                <a:latin typeface="Lucida Sans Unicode"/>
                <a:cs typeface="Lucida Sans Unicode"/>
              </a:rPr>
              <a:t>Data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Collection	</a:t>
            </a:r>
            <a:r>
              <a:rPr sz="1650" spc="1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70" dirty="0">
                <a:latin typeface="Tahoma"/>
                <a:cs typeface="Tahoma"/>
              </a:rPr>
              <a:t>S</a:t>
            </a:r>
            <a:r>
              <a:rPr sz="1350" spc="-10" dirty="0">
                <a:latin typeface="Tahoma"/>
                <a:cs typeface="Tahoma"/>
              </a:rPr>
              <a:t>t</a:t>
            </a:r>
            <a:r>
              <a:rPr sz="1350" spc="-25" dirty="0">
                <a:latin typeface="Tahoma"/>
                <a:cs typeface="Tahoma"/>
              </a:rPr>
              <a:t>r</a:t>
            </a:r>
            <a:r>
              <a:rPr sz="1350" spc="-65" dirty="0">
                <a:latin typeface="Tahoma"/>
                <a:cs typeface="Tahoma"/>
              </a:rPr>
              <a:t>e</a:t>
            </a:r>
            <a:r>
              <a:rPr sz="1350" spc="-10" dirty="0">
                <a:latin typeface="Tahoma"/>
                <a:cs typeface="Tahoma"/>
              </a:rPr>
              <a:t>amline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c</a:t>
            </a:r>
            <a:r>
              <a:rPr sz="1350" dirty="0">
                <a:latin typeface="Tahoma"/>
                <a:cs typeface="Tahoma"/>
              </a:rPr>
              <a:t>olle</a:t>
            </a:r>
            <a:r>
              <a:rPr sz="1350" spc="-10" dirty="0">
                <a:latin typeface="Tahoma"/>
                <a:cs typeface="Tahoma"/>
              </a:rPr>
              <a:t>c</a:t>
            </a:r>
            <a:r>
              <a:rPr sz="1350" dirty="0">
                <a:latin typeface="Tahoma"/>
                <a:cs typeface="Tahoma"/>
              </a:rPr>
              <a:t>tion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mana</a:t>
            </a:r>
            <a:r>
              <a:rPr sz="1350" spc="-50" dirty="0">
                <a:latin typeface="Tahoma"/>
                <a:cs typeface="Tahoma"/>
              </a:rPr>
              <a:t>g</a:t>
            </a:r>
            <a:r>
              <a:rPr sz="1350" spc="-25" dirty="0">
                <a:latin typeface="Tahoma"/>
                <a:cs typeface="Tahoma"/>
              </a:rPr>
              <a:t>ement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of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financial  </a:t>
            </a:r>
            <a:r>
              <a:rPr sz="1350" spc="-10" dirty="0">
                <a:latin typeface="Tahoma"/>
                <a:cs typeface="Tahoma"/>
              </a:rPr>
              <a:t>relationship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data,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ensuring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accurate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timely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reporting.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00725" y="5400675"/>
            <a:ext cx="5029200" cy="1266825"/>
          </a:xfrm>
          <a:custGeom>
            <a:avLst/>
            <a:gdLst/>
            <a:ahLst/>
            <a:cxnLst/>
            <a:rect l="l" t="t" r="r" b="b"/>
            <a:pathLst>
              <a:path w="5029200" h="1266825">
                <a:moveTo>
                  <a:pt x="5010607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1245400"/>
                </a:lnTo>
                <a:lnTo>
                  <a:pt x="0" y="1248232"/>
                </a:lnTo>
                <a:lnTo>
                  <a:pt x="18592" y="1266825"/>
                </a:lnTo>
                <a:lnTo>
                  <a:pt x="5010607" y="1266825"/>
                </a:lnTo>
                <a:lnTo>
                  <a:pt x="5029200" y="1248232"/>
                </a:lnTo>
                <a:lnTo>
                  <a:pt x="5029200" y="18592"/>
                </a:lnTo>
                <a:lnTo>
                  <a:pt x="5013350" y="546"/>
                </a:lnTo>
                <a:lnTo>
                  <a:pt x="5010607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59475" y="5554662"/>
            <a:ext cx="438975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60" dirty="0">
                <a:latin typeface="Lucida Sans Unicode"/>
                <a:cs typeface="Lucida Sans Unicode"/>
              </a:rPr>
              <a:t>Automated</a:t>
            </a:r>
            <a:r>
              <a:rPr sz="1650" spc="-9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Reporting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30" dirty="0">
                <a:latin typeface="Tahoma"/>
                <a:cs typeface="Tahoma"/>
              </a:rPr>
              <a:t>Automated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reporting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simplifies</a:t>
            </a:r>
            <a:r>
              <a:rPr sz="1350" spc="-14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process,</a:t>
            </a:r>
            <a:r>
              <a:rPr sz="1350" spc="-14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reducing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manual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45" dirty="0">
                <a:latin typeface="Tahoma"/>
                <a:cs typeface="Tahoma"/>
              </a:rPr>
              <a:t>ef</a:t>
            </a:r>
            <a:r>
              <a:rPr sz="1350" spc="-50" dirty="0">
                <a:latin typeface="Tahoma"/>
                <a:cs typeface="Tahoma"/>
              </a:rPr>
              <a:t>f</a:t>
            </a:r>
            <a:r>
              <a:rPr sz="1350" spc="-5" dirty="0">
                <a:latin typeface="Tahoma"/>
                <a:cs typeface="Tahoma"/>
              </a:rPr>
              <a:t>ort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p</a:t>
            </a:r>
            <a:r>
              <a:rPr sz="1350" spc="-25" dirty="0">
                <a:latin typeface="Tahoma"/>
                <a:cs typeface="Tahoma"/>
              </a:rPr>
              <a:t>o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5" dirty="0">
                <a:latin typeface="Tahoma"/>
                <a:cs typeface="Tahoma"/>
              </a:rPr>
              <a:t>ential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5" dirty="0">
                <a:latin typeface="Tahoma"/>
                <a:cs typeface="Tahoma"/>
              </a:rPr>
              <a:t>f</a:t>
            </a:r>
            <a:r>
              <a:rPr sz="1350" spc="-10" dirty="0">
                <a:latin typeface="Tahoma"/>
                <a:cs typeface="Tahoma"/>
              </a:rPr>
              <a:t>or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er</a:t>
            </a:r>
            <a:r>
              <a:rPr sz="1350" spc="-40" dirty="0">
                <a:latin typeface="Tahoma"/>
                <a:cs typeface="Tahoma"/>
              </a:rPr>
              <a:t>r</a:t>
            </a:r>
            <a:r>
              <a:rPr sz="1350" spc="-15" dirty="0">
                <a:latin typeface="Tahoma"/>
                <a:cs typeface="Tahoma"/>
              </a:rPr>
              <a:t>o</a:t>
            </a:r>
            <a:r>
              <a:rPr sz="1350" spc="-20" dirty="0">
                <a:latin typeface="Tahoma"/>
                <a:cs typeface="Tahoma"/>
              </a:rPr>
              <a:t>r</a:t>
            </a:r>
            <a:r>
              <a:rPr sz="1350" spc="-55" dirty="0">
                <a:latin typeface="Tahoma"/>
                <a:cs typeface="Tahoma"/>
              </a:rPr>
              <a:t>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0075" y="6838950"/>
            <a:ext cx="5029200" cy="1257300"/>
          </a:xfrm>
          <a:custGeom>
            <a:avLst/>
            <a:gdLst/>
            <a:ahLst/>
            <a:cxnLst/>
            <a:rect l="l" t="t" r="r" b="b"/>
            <a:pathLst>
              <a:path w="5029200" h="1257300">
                <a:moveTo>
                  <a:pt x="5010607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1235870"/>
                </a:lnTo>
                <a:lnTo>
                  <a:pt x="0" y="1238707"/>
                </a:lnTo>
                <a:lnTo>
                  <a:pt x="18588" y="1257296"/>
                </a:lnTo>
                <a:lnTo>
                  <a:pt x="5010607" y="1257296"/>
                </a:lnTo>
                <a:lnTo>
                  <a:pt x="5029200" y="1238707"/>
                </a:lnTo>
                <a:lnTo>
                  <a:pt x="5029200" y="18592"/>
                </a:lnTo>
                <a:lnTo>
                  <a:pt x="5013350" y="546"/>
                </a:lnTo>
                <a:lnTo>
                  <a:pt x="5010607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8825" y="6992937"/>
            <a:ext cx="4167504" cy="8934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-15" dirty="0">
                <a:latin typeface="Lucida Sans Unicode"/>
                <a:cs typeface="Lucida Sans Unicode"/>
              </a:rPr>
              <a:t>Compliance</a:t>
            </a:r>
            <a:r>
              <a:rPr sz="1650" spc="-80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Monitoring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provides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real-time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insights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into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compliance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status,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helping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proactively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address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any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potential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issues.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00725" y="6838950"/>
            <a:ext cx="5029200" cy="1257300"/>
            <a:chOff x="5800725" y="6838950"/>
            <a:chExt cx="5029200" cy="1257300"/>
          </a:xfrm>
        </p:grpSpPr>
        <p:sp>
          <p:nvSpPr>
            <p:cNvPr id="16" name="object 16"/>
            <p:cNvSpPr/>
            <p:nvPr/>
          </p:nvSpPr>
          <p:spPr>
            <a:xfrm>
              <a:off x="5800725" y="6838950"/>
              <a:ext cx="5029200" cy="1257300"/>
            </a:xfrm>
            <a:custGeom>
              <a:avLst/>
              <a:gdLst/>
              <a:ahLst/>
              <a:cxnLst/>
              <a:rect l="l" t="t" r="r" b="b"/>
              <a:pathLst>
                <a:path w="5029200" h="1257300">
                  <a:moveTo>
                    <a:pt x="5010607" y="0"/>
                  </a:moveTo>
                  <a:lnTo>
                    <a:pt x="18592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1235870"/>
                  </a:lnTo>
                  <a:lnTo>
                    <a:pt x="0" y="1238707"/>
                  </a:lnTo>
                  <a:lnTo>
                    <a:pt x="18592" y="1257296"/>
                  </a:lnTo>
                  <a:lnTo>
                    <a:pt x="5010607" y="1257296"/>
                  </a:lnTo>
                  <a:lnTo>
                    <a:pt x="5029200" y="1238707"/>
                  </a:lnTo>
                  <a:lnTo>
                    <a:pt x="5029200" y="18592"/>
                  </a:lnTo>
                  <a:lnTo>
                    <a:pt x="5013350" y="546"/>
                  </a:lnTo>
                  <a:lnTo>
                    <a:pt x="5010607" y="0"/>
                  </a:lnTo>
                  <a:close/>
                </a:path>
              </a:pathLst>
            </a:custGeom>
            <a:solidFill>
              <a:srgbClr val="F3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7046" y="7064375"/>
              <a:ext cx="174625" cy="2032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959475" y="6992937"/>
            <a:ext cx="4481830" cy="8934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795145" algn="l"/>
              </a:tabLst>
            </a:pPr>
            <a:r>
              <a:rPr sz="1650" spc="85" dirty="0">
                <a:latin typeface="Lucida Sans Unicode"/>
                <a:cs typeface="Lucida Sans Unicode"/>
              </a:rPr>
              <a:t>Data</a:t>
            </a:r>
            <a:r>
              <a:rPr sz="1650" spc="-125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Analytics	</a:t>
            </a:r>
            <a:r>
              <a:rPr sz="1650" spc="20" dirty="0">
                <a:latin typeface="Lucida Sans Unicode"/>
                <a:cs typeface="Lucida Sans Unicode"/>
              </a:rPr>
              <a:t>Reporting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spc="-25" dirty="0">
                <a:latin typeface="Tahoma"/>
                <a:cs typeface="Tahoma"/>
              </a:rPr>
              <a:t>Gain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actionable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insights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from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your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data,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identifying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trends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</a:t>
            </a:r>
            <a:r>
              <a:rPr sz="1350" spc="-50" dirty="0">
                <a:latin typeface="Tahoma"/>
                <a:cs typeface="Tahoma"/>
              </a:rPr>
              <a:t>a</a:t>
            </a:r>
            <a:r>
              <a:rPr sz="1350" spc="-30" dirty="0">
                <a:latin typeface="Tahoma"/>
                <a:cs typeface="Tahoma"/>
              </a:rPr>
              <a:t>t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30" dirty="0">
                <a:latin typeface="Tahoma"/>
                <a:cs typeface="Tahoma"/>
              </a:rPr>
              <a:t>erns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th</a:t>
            </a:r>
            <a:r>
              <a:rPr sz="1350" spc="-40" dirty="0">
                <a:latin typeface="Tahoma"/>
                <a:cs typeface="Tahoma"/>
              </a:rPr>
              <a:t>a</a:t>
            </a:r>
            <a:r>
              <a:rPr sz="1350" dirty="0">
                <a:latin typeface="Tahoma"/>
                <a:cs typeface="Tahoma"/>
              </a:rPr>
              <a:t>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can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in</a:t>
            </a:r>
            <a:r>
              <a:rPr sz="1350" spc="-25" dirty="0">
                <a:latin typeface="Tahoma"/>
                <a:cs typeface="Tahoma"/>
              </a:rPr>
              <a:t>f</a:t>
            </a:r>
            <a:r>
              <a:rPr sz="1350" spc="-15" dirty="0">
                <a:latin typeface="Tahoma"/>
                <a:cs typeface="Tahoma"/>
              </a:rPr>
              <a:t>orm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decision-making.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38150"/>
            <a:ext cx="11430000" cy="10096500"/>
          </a:xfrm>
          <a:custGeom>
            <a:avLst/>
            <a:gdLst/>
            <a:ahLst/>
            <a:cxnLst/>
            <a:rect l="l" t="t" r="r" b="b"/>
            <a:pathLst>
              <a:path w="11430000" h="10096500">
                <a:moveTo>
                  <a:pt x="11430000" y="0"/>
                </a:moveTo>
                <a:lnTo>
                  <a:pt x="0" y="0"/>
                </a:lnTo>
                <a:lnTo>
                  <a:pt x="0" y="10096500"/>
                </a:lnTo>
                <a:lnTo>
                  <a:pt x="11430000" y="100965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50" cy="100949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2825" y="476250"/>
            <a:ext cx="990599" cy="990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187065" marR="5080">
              <a:lnSpc>
                <a:spcPts val="4200"/>
              </a:lnSpc>
              <a:spcBef>
                <a:spcPts val="50"/>
              </a:spcBef>
            </a:pPr>
            <a:r>
              <a:rPr spc="60" dirty="0"/>
              <a:t>Monitoring</a:t>
            </a:r>
            <a:r>
              <a:rPr spc="-200" dirty="0"/>
              <a:t> </a:t>
            </a:r>
            <a:r>
              <a:rPr spc="180" dirty="0"/>
              <a:t>CMS</a:t>
            </a:r>
            <a:r>
              <a:rPr spc="-200" dirty="0"/>
              <a:t> </a:t>
            </a:r>
            <a:r>
              <a:rPr spc="55" dirty="0"/>
              <a:t>Open </a:t>
            </a:r>
            <a:r>
              <a:rPr spc="-1045" dirty="0"/>
              <a:t> </a:t>
            </a:r>
            <a:r>
              <a:rPr spc="170" dirty="0"/>
              <a:t>Payments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3625" y="2983864"/>
            <a:ext cx="5832475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simplifies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monitoring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of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45" dirty="0">
                <a:latin typeface="Tahoma"/>
                <a:cs typeface="Tahoma"/>
              </a:rPr>
              <a:t>CMS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Open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Payments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data,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helping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healthcare </a:t>
            </a:r>
            <a:r>
              <a:rPr sz="1350" spc="-409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providers </a:t>
            </a:r>
            <a:r>
              <a:rPr sz="1350" spc="-45" dirty="0">
                <a:latin typeface="Tahoma"/>
                <a:cs typeface="Tahoma"/>
              </a:rPr>
              <a:t>stay </a:t>
            </a:r>
            <a:r>
              <a:rPr sz="1350" spc="-15" dirty="0">
                <a:latin typeface="Tahoma"/>
                <a:cs typeface="Tahoma"/>
              </a:rPr>
              <a:t>informed </a:t>
            </a:r>
            <a:r>
              <a:rPr sz="1350" spc="-10" dirty="0">
                <a:latin typeface="Tahoma"/>
                <a:cs typeface="Tahoma"/>
              </a:rPr>
              <a:t>about </a:t>
            </a:r>
            <a:r>
              <a:rPr sz="1350" spc="-5" dirty="0">
                <a:latin typeface="Tahoma"/>
                <a:cs typeface="Tahoma"/>
              </a:rPr>
              <a:t>financial </a:t>
            </a:r>
            <a:r>
              <a:rPr sz="1350" spc="-15" dirty="0">
                <a:latin typeface="Tahoma"/>
                <a:cs typeface="Tahoma"/>
              </a:rPr>
              <a:t>relationships and compliance </a:t>
            </a:r>
            <a:r>
              <a:rPr sz="1350" spc="-1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requirements.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50625" y="4067175"/>
            <a:ext cx="971550" cy="5562600"/>
            <a:chOff x="4950625" y="4067175"/>
            <a:chExt cx="971550" cy="5562600"/>
          </a:xfrm>
        </p:grpSpPr>
        <p:sp>
          <p:nvSpPr>
            <p:cNvPr id="8" name="object 8"/>
            <p:cNvSpPr/>
            <p:nvPr/>
          </p:nvSpPr>
          <p:spPr>
            <a:xfrm>
              <a:off x="5133975" y="4067174"/>
              <a:ext cx="788670" cy="5562600"/>
            </a:xfrm>
            <a:custGeom>
              <a:avLst/>
              <a:gdLst/>
              <a:ahLst/>
              <a:cxnLst/>
              <a:rect l="l" t="t" r="r" b="b"/>
              <a:pathLst>
                <a:path w="788670" h="5562600">
                  <a:moveTo>
                    <a:pt x="19050" y="6896"/>
                  </a:move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5553075"/>
                  </a:lnTo>
                  <a:lnTo>
                    <a:pt x="0" y="5555704"/>
                  </a:lnTo>
                  <a:lnTo>
                    <a:pt x="927" y="5557952"/>
                  </a:lnTo>
                  <a:lnTo>
                    <a:pt x="4648" y="5561673"/>
                  </a:lnTo>
                  <a:lnTo>
                    <a:pt x="6896" y="5562600"/>
                  </a:lnTo>
                  <a:lnTo>
                    <a:pt x="12153" y="5562600"/>
                  </a:lnTo>
                  <a:lnTo>
                    <a:pt x="14401" y="5561673"/>
                  </a:lnTo>
                  <a:lnTo>
                    <a:pt x="18122" y="5557952"/>
                  </a:lnTo>
                  <a:lnTo>
                    <a:pt x="19050" y="5555704"/>
                  </a:lnTo>
                  <a:lnTo>
                    <a:pt x="19050" y="6896"/>
                  </a:lnTo>
                  <a:close/>
                </a:path>
                <a:path w="788670" h="5562600">
                  <a:moveTo>
                    <a:pt x="788200" y="378371"/>
                  </a:moveTo>
                  <a:lnTo>
                    <a:pt x="787260" y="376123"/>
                  </a:lnTo>
                  <a:lnTo>
                    <a:pt x="783539" y="372402"/>
                  </a:lnTo>
                  <a:lnTo>
                    <a:pt x="781304" y="371475"/>
                  </a:lnTo>
                  <a:lnTo>
                    <a:pt x="195008" y="371475"/>
                  </a:lnTo>
                  <a:lnTo>
                    <a:pt x="192773" y="372402"/>
                  </a:lnTo>
                  <a:lnTo>
                    <a:pt x="189039" y="376123"/>
                  </a:lnTo>
                  <a:lnTo>
                    <a:pt x="188125" y="378371"/>
                  </a:lnTo>
                  <a:lnTo>
                    <a:pt x="188125" y="381000"/>
                  </a:lnTo>
                  <a:lnTo>
                    <a:pt x="188125" y="383641"/>
                  </a:lnTo>
                  <a:lnTo>
                    <a:pt x="189039" y="385876"/>
                  </a:lnTo>
                  <a:lnTo>
                    <a:pt x="192773" y="389597"/>
                  </a:lnTo>
                  <a:lnTo>
                    <a:pt x="195008" y="390525"/>
                  </a:lnTo>
                  <a:lnTo>
                    <a:pt x="781304" y="390525"/>
                  </a:lnTo>
                  <a:lnTo>
                    <a:pt x="783539" y="389597"/>
                  </a:lnTo>
                  <a:lnTo>
                    <a:pt x="787260" y="385876"/>
                  </a:lnTo>
                  <a:lnTo>
                    <a:pt x="788200" y="383641"/>
                  </a:lnTo>
                  <a:lnTo>
                    <a:pt x="788200" y="378371"/>
                  </a:lnTo>
                  <a:close/>
                </a:path>
              </a:pathLst>
            </a:custGeom>
            <a:solidFill>
              <a:srgbClr val="D9D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0625" y="4257675"/>
              <a:ext cx="390525" cy="381000"/>
            </a:xfrm>
            <a:custGeom>
              <a:avLst/>
              <a:gdLst/>
              <a:ahLst/>
              <a:cxnLst/>
              <a:rect l="l" t="t" r="r" b="b"/>
              <a:pathLst>
                <a:path w="390525" h="381000">
                  <a:moveTo>
                    <a:pt x="371932" y="0"/>
                  </a:moveTo>
                  <a:lnTo>
                    <a:pt x="18580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359562"/>
                  </a:lnTo>
                  <a:lnTo>
                    <a:pt x="0" y="362407"/>
                  </a:lnTo>
                  <a:lnTo>
                    <a:pt x="18580" y="381000"/>
                  </a:lnTo>
                  <a:lnTo>
                    <a:pt x="371932" y="381000"/>
                  </a:lnTo>
                  <a:lnTo>
                    <a:pt x="390525" y="362407"/>
                  </a:lnTo>
                  <a:lnTo>
                    <a:pt x="390525" y="18592"/>
                  </a:lnTo>
                  <a:lnTo>
                    <a:pt x="374662" y="546"/>
                  </a:lnTo>
                  <a:lnTo>
                    <a:pt x="371932" y="0"/>
                  </a:lnTo>
                  <a:close/>
                </a:path>
              </a:pathLst>
            </a:custGeom>
            <a:solidFill>
              <a:srgbClr val="F3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70373" y="4273550"/>
            <a:ext cx="14605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315" dirty="0"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3772" y="4221162"/>
            <a:ext cx="4487545" cy="8934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85" dirty="0">
                <a:latin typeface="Lucida Sans Unicode"/>
                <a:cs typeface="Lucida Sans Unicode"/>
              </a:rPr>
              <a:t>Data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Collection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29600"/>
              </a:lnSpc>
              <a:spcBef>
                <a:spcPts val="615"/>
              </a:spcBef>
            </a:pPr>
            <a:r>
              <a:rPr sz="1350" spc="-30" dirty="0">
                <a:latin typeface="Tahoma"/>
                <a:cs typeface="Tahoma"/>
              </a:rPr>
              <a:t>Capture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securely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store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10" dirty="0">
                <a:latin typeface="Tahoma"/>
                <a:cs typeface="Tahoma"/>
              </a:rPr>
              <a:t>all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relevant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data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related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to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financial </a:t>
            </a:r>
            <a:r>
              <a:rPr sz="1350" spc="-409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relationships.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50625" y="5686425"/>
            <a:ext cx="971550" cy="390525"/>
            <a:chOff x="4950625" y="5686425"/>
            <a:chExt cx="971550" cy="390525"/>
          </a:xfrm>
        </p:grpSpPr>
        <p:sp>
          <p:nvSpPr>
            <p:cNvPr id="13" name="object 13"/>
            <p:cNvSpPr/>
            <p:nvPr/>
          </p:nvSpPr>
          <p:spPr>
            <a:xfrm>
              <a:off x="5322100" y="5876925"/>
              <a:ext cx="600075" cy="19050"/>
            </a:xfrm>
            <a:custGeom>
              <a:avLst/>
              <a:gdLst/>
              <a:ahLst/>
              <a:cxnLst/>
              <a:rect l="l" t="t" r="r" b="b"/>
              <a:pathLst>
                <a:path w="600075" h="19050">
                  <a:moveTo>
                    <a:pt x="593178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93178" y="19050"/>
                  </a:lnTo>
                  <a:lnTo>
                    <a:pt x="595414" y="18122"/>
                  </a:lnTo>
                  <a:lnTo>
                    <a:pt x="599135" y="14401"/>
                  </a:lnTo>
                  <a:lnTo>
                    <a:pt x="600075" y="12153"/>
                  </a:lnTo>
                  <a:lnTo>
                    <a:pt x="600075" y="6896"/>
                  </a:lnTo>
                  <a:lnTo>
                    <a:pt x="599135" y="4648"/>
                  </a:lnTo>
                  <a:lnTo>
                    <a:pt x="595414" y="927"/>
                  </a:lnTo>
                  <a:lnTo>
                    <a:pt x="593178" y="0"/>
                  </a:lnTo>
                  <a:close/>
                </a:path>
              </a:pathLst>
            </a:custGeom>
            <a:solidFill>
              <a:srgbClr val="D9D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50625" y="5686425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371932" y="0"/>
                  </a:moveTo>
                  <a:lnTo>
                    <a:pt x="18580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369087"/>
                  </a:lnTo>
                  <a:lnTo>
                    <a:pt x="0" y="371932"/>
                  </a:lnTo>
                  <a:lnTo>
                    <a:pt x="18580" y="390525"/>
                  </a:lnTo>
                  <a:lnTo>
                    <a:pt x="371932" y="390525"/>
                  </a:lnTo>
                  <a:lnTo>
                    <a:pt x="390525" y="371932"/>
                  </a:lnTo>
                  <a:lnTo>
                    <a:pt x="390525" y="18592"/>
                  </a:lnTo>
                  <a:lnTo>
                    <a:pt x="374662" y="546"/>
                  </a:lnTo>
                  <a:lnTo>
                    <a:pt x="371932" y="0"/>
                  </a:lnTo>
                  <a:close/>
                </a:path>
              </a:pathLst>
            </a:custGeom>
            <a:solidFill>
              <a:srgbClr val="F3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59210" y="5702300"/>
            <a:ext cx="16891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40" dirty="0"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3771" y="5649912"/>
            <a:ext cx="438975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75" dirty="0">
                <a:latin typeface="Lucida Sans Unicode"/>
                <a:cs typeface="Lucida Sans Unicode"/>
              </a:rPr>
              <a:t>Da</a:t>
            </a:r>
            <a:r>
              <a:rPr sz="1650" spc="10" dirty="0">
                <a:latin typeface="Lucida Sans Unicode"/>
                <a:cs typeface="Lucida Sans Unicode"/>
              </a:rPr>
              <a:t>t</a:t>
            </a:r>
            <a:r>
              <a:rPr sz="1650" spc="170" dirty="0">
                <a:latin typeface="Lucida Sans Unicode"/>
                <a:cs typeface="Lucida Sans Unicode"/>
              </a:rPr>
              <a:t>a</a:t>
            </a:r>
            <a:r>
              <a:rPr sz="1650" spc="-110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Validation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verifies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data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accuracy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to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ensure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compliance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with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45" dirty="0">
                <a:latin typeface="Tahoma"/>
                <a:cs typeface="Tahoma"/>
              </a:rPr>
              <a:t>CMS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guidelines.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50625" y="7124700"/>
            <a:ext cx="971550" cy="381000"/>
            <a:chOff x="4950625" y="7124700"/>
            <a:chExt cx="971550" cy="381000"/>
          </a:xfrm>
        </p:grpSpPr>
        <p:sp>
          <p:nvSpPr>
            <p:cNvPr id="18" name="object 18"/>
            <p:cNvSpPr/>
            <p:nvPr/>
          </p:nvSpPr>
          <p:spPr>
            <a:xfrm>
              <a:off x="5322100" y="7305675"/>
              <a:ext cx="600075" cy="19050"/>
            </a:xfrm>
            <a:custGeom>
              <a:avLst/>
              <a:gdLst/>
              <a:ahLst/>
              <a:cxnLst/>
              <a:rect l="l" t="t" r="r" b="b"/>
              <a:pathLst>
                <a:path w="600075" h="19050">
                  <a:moveTo>
                    <a:pt x="593178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93178" y="19050"/>
                  </a:lnTo>
                  <a:lnTo>
                    <a:pt x="595414" y="18122"/>
                  </a:lnTo>
                  <a:lnTo>
                    <a:pt x="599135" y="14401"/>
                  </a:lnTo>
                  <a:lnTo>
                    <a:pt x="600075" y="12153"/>
                  </a:lnTo>
                  <a:lnTo>
                    <a:pt x="600075" y="6896"/>
                  </a:lnTo>
                  <a:lnTo>
                    <a:pt x="599135" y="4648"/>
                  </a:lnTo>
                  <a:lnTo>
                    <a:pt x="595414" y="927"/>
                  </a:lnTo>
                  <a:lnTo>
                    <a:pt x="593178" y="0"/>
                  </a:lnTo>
                  <a:close/>
                </a:path>
              </a:pathLst>
            </a:custGeom>
            <a:solidFill>
              <a:srgbClr val="D9D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0625" y="7124700"/>
              <a:ext cx="390525" cy="381000"/>
            </a:xfrm>
            <a:custGeom>
              <a:avLst/>
              <a:gdLst/>
              <a:ahLst/>
              <a:cxnLst/>
              <a:rect l="l" t="t" r="r" b="b"/>
              <a:pathLst>
                <a:path w="390525" h="381000">
                  <a:moveTo>
                    <a:pt x="371932" y="0"/>
                  </a:moveTo>
                  <a:lnTo>
                    <a:pt x="18580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359562"/>
                  </a:lnTo>
                  <a:lnTo>
                    <a:pt x="0" y="362407"/>
                  </a:lnTo>
                  <a:lnTo>
                    <a:pt x="18580" y="381000"/>
                  </a:lnTo>
                  <a:lnTo>
                    <a:pt x="371932" y="381000"/>
                  </a:lnTo>
                  <a:lnTo>
                    <a:pt x="390525" y="362407"/>
                  </a:lnTo>
                  <a:lnTo>
                    <a:pt x="390525" y="18592"/>
                  </a:lnTo>
                  <a:lnTo>
                    <a:pt x="374662" y="546"/>
                  </a:lnTo>
                  <a:lnTo>
                    <a:pt x="371932" y="0"/>
                  </a:lnTo>
                  <a:close/>
                </a:path>
              </a:pathLst>
            </a:custGeom>
            <a:solidFill>
              <a:srgbClr val="F3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8473" y="7140575"/>
            <a:ext cx="17018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30" dirty="0">
                <a:latin typeface="Lucida Sans Unicode"/>
                <a:cs typeface="Lucida Sans Unicode"/>
              </a:rPr>
              <a:t>3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57145" y="7159625"/>
            <a:ext cx="174625" cy="2032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073778" y="7088187"/>
            <a:ext cx="4325620" cy="8934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301115" algn="l"/>
              </a:tabLst>
            </a:pPr>
            <a:r>
              <a:rPr sz="1650" spc="20" dirty="0">
                <a:latin typeface="Lucida Sans Unicode"/>
                <a:cs typeface="Lucida Sans Unicode"/>
              </a:rPr>
              <a:t>Reporting	</a:t>
            </a:r>
            <a:r>
              <a:rPr sz="1650" spc="-20" dirty="0">
                <a:latin typeface="Lucida Sans Unicode"/>
                <a:cs typeface="Lucida Sans Unicode"/>
              </a:rPr>
              <a:t>Disclosure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29600"/>
              </a:lnSpc>
              <a:spcBef>
                <a:spcPts val="615"/>
              </a:spcBef>
            </a:pPr>
            <a:r>
              <a:rPr sz="1350" spc="-90" dirty="0">
                <a:latin typeface="Tahoma"/>
                <a:cs typeface="Tahoma"/>
              </a:rPr>
              <a:t>A</a:t>
            </a:r>
            <a:r>
              <a:rPr sz="1350" spc="-10" dirty="0">
                <a:latin typeface="Tahoma"/>
                <a:cs typeface="Tahoma"/>
              </a:rPr>
              <a:t>u</a:t>
            </a:r>
            <a:r>
              <a:rPr sz="1350" spc="-30" dirty="0">
                <a:latin typeface="Tahoma"/>
                <a:cs typeface="Tahoma"/>
              </a:rPr>
              <a:t>t</a:t>
            </a:r>
            <a:r>
              <a:rPr sz="1350" spc="-20" dirty="0">
                <a:latin typeface="Tahoma"/>
                <a:cs typeface="Tahoma"/>
              </a:rPr>
              <a:t>om</a:t>
            </a:r>
            <a:r>
              <a:rPr sz="1350" spc="-35" dirty="0">
                <a:latin typeface="Tahoma"/>
                <a:cs typeface="Tahoma"/>
              </a:rPr>
              <a:t>a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45" dirty="0">
                <a:latin typeface="Tahoma"/>
                <a:cs typeface="Tahoma"/>
              </a:rPr>
              <a:t>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90" dirty="0">
                <a:latin typeface="Tahoma"/>
                <a:cs typeface="Tahoma"/>
              </a:rPr>
              <a:t>g</a:t>
            </a:r>
            <a:r>
              <a:rPr sz="1350" spc="-35" dirty="0">
                <a:latin typeface="Tahoma"/>
                <a:cs typeface="Tahoma"/>
              </a:rPr>
              <a:t>ene</a:t>
            </a:r>
            <a:r>
              <a:rPr sz="1350" spc="-60" dirty="0">
                <a:latin typeface="Tahoma"/>
                <a:cs typeface="Tahoma"/>
              </a:rPr>
              <a:t>r</a:t>
            </a:r>
            <a:r>
              <a:rPr sz="1350" spc="-50" dirty="0">
                <a:latin typeface="Tahoma"/>
                <a:cs typeface="Tahoma"/>
              </a:rPr>
              <a:t>a</a:t>
            </a:r>
            <a:r>
              <a:rPr sz="1350" dirty="0">
                <a:latin typeface="Tahoma"/>
                <a:cs typeface="Tahoma"/>
              </a:rPr>
              <a:t>tion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of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15" dirty="0">
                <a:latin typeface="Tahoma"/>
                <a:cs typeface="Tahoma"/>
              </a:rPr>
              <a:t>epor</a:t>
            </a:r>
            <a:r>
              <a:rPr sz="1350" spc="-25" dirty="0">
                <a:latin typeface="Tahoma"/>
                <a:cs typeface="Tahoma"/>
              </a:rPr>
              <a:t>t</a:t>
            </a:r>
            <a:r>
              <a:rPr sz="1350" spc="-40" dirty="0">
                <a:latin typeface="Tahoma"/>
                <a:cs typeface="Tahoma"/>
              </a:rPr>
              <a:t>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submit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them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5" dirty="0">
                <a:latin typeface="Tahoma"/>
                <a:cs typeface="Tahoma"/>
              </a:rPr>
              <a:t>o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CMS  </a:t>
            </a:r>
            <a:r>
              <a:rPr sz="1350" spc="-5" dirty="0">
                <a:latin typeface="Tahoma"/>
                <a:cs typeface="Tahoma"/>
              </a:rPr>
              <a:t>within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specified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d</a:t>
            </a:r>
            <a:r>
              <a:rPr sz="1350" spc="-40" dirty="0">
                <a:latin typeface="Tahoma"/>
                <a:cs typeface="Tahoma"/>
              </a:rPr>
              <a:t>e</a:t>
            </a:r>
            <a:r>
              <a:rPr sz="1350" spc="-20" dirty="0">
                <a:latin typeface="Tahoma"/>
                <a:cs typeface="Tahoma"/>
              </a:rPr>
              <a:t>adlines.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50625" y="8553450"/>
            <a:ext cx="971550" cy="390525"/>
            <a:chOff x="4950625" y="8553450"/>
            <a:chExt cx="971550" cy="390525"/>
          </a:xfrm>
        </p:grpSpPr>
        <p:sp>
          <p:nvSpPr>
            <p:cNvPr id="24" name="object 24"/>
            <p:cNvSpPr/>
            <p:nvPr/>
          </p:nvSpPr>
          <p:spPr>
            <a:xfrm>
              <a:off x="5322100" y="8743950"/>
              <a:ext cx="600075" cy="19050"/>
            </a:xfrm>
            <a:custGeom>
              <a:avLst/>
              <a:gdLst/>
              <a:ahLst/>
              <a:cxnLst/>
              <a:rect l="l" t="t" r="r" b="b"/>
              <a:pathLst>
                <a:path w="600075" h="19050">
                  <a:moveTo>
                    <a:pt x="593178" y="0"/>
                  </a:moveTo>
                  <a:lnTo>
                    <a:pt x="6883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83" y="19050"/>
                  </a:lnTo>
                  <a:lnTo>
                    <a:pt x="593178" y="19050"/>
                  </a:lnTo>
                  <a:lnTo>
                    <a:pt x="595414" y="18122"/>
                  </a:lnTo>
                  <a:lnTo>
                    <a:pt x="599135" y="14401"/>
                  </a:lnTo>
                  <a:lnTo>
                    <a:pt x="600075" y="12153"/>
                  </a:lnTo>
                  <a:lnTo>
                    <a:pt x="600075" y="6896"/>
                  </a:lnTo>
                  <a:lnTo>
                    <a:pt x="599135" y="4648"/>
                  </a:lnTo>
                  <a:lnTo>
                    <a:pt x="595414" y="927"/>
                  </a:lnTo>
                  <a:lnTo>
                    <a:pt x="593178" y="0"/>
                  </a:lnTo>
                  <a:close/>
                </a:path>
              </a:pathLst>
            </a:custGeom>
            <a:solidFill>
              <a:srgbClr val="D9D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50625" y="8553450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371932" y="0"/>
                  </a:moveTo>
                  <a:lnTo>
                    <a:pt x="18580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369092"/>
                  </a:lnTo>
                  <a:lnTo>
                    <a:pt x="0" y="371934"/>
                  </a:lnTo>
                  <a:lnTo>
                    <a:pt x="18580" y="390523"/>
                  </a:lnTo>
                  <a:lnTo>
                    <a:pt x="371932" y="390523"/>
                  </a:lnTo>
                  <a:lnTo>
                    <a:pt x="390525" y="371934"/>
                  </a:lnTo>
                  <a:lnTo>
                    <a:pt x="390525" y="18592"/>
                  </a:lnTo>
                  <a:lnTo>
                    <a:pt x="374662" y="546"/>
                  </a:lnTo>
                  <a:lnTo>
                    <a:pt x="371932" y="0"/>
                  </a:lnTo>
                  <a:close/>
                </a:path>
              </a:pathLst>
            </a:custGeom>
            <a:solidFill>
              <a:srgbClr val="F3E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47906" y="8569323"/>
            <a:ext cx="19113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35" dirty="0">
                <a:latin typeface="Lucida Sans Unicode"/>
                <a:cs typeface="Lucida Sans Unicode"/>
              </a:rPr>
              <a:t>4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9413" y="8588373"/>
            <a:ext cx="174625" cy="2032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073778" y="8516935"/>
            <a:ext cx="459676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733550" algn="l"/>
              </a:tabLst>
            </a:pPr>
            <a:r>
              <a:rPr sz="1650" spc="85" dirty="0">
                <a:latin typeface="Lucida Sans Unicode"/>
                <a:cs typeface="Lucida Sans Unicode"/>
              </a:rPr>
              <a:t>Data</a:t>
            </a:r>
            <a:r>
              <a:rPr sz="1650" spc="-125" dirty="0">
                <a:latin typeface="Lucida Sans Unicode"/>
                <a:cs typeface="Lucida Sans Unicode"/>
              </a:rPr>
              <a:t> </a:t>
            </a:r>
            <a:r>
              <a:rPr sz="1650" spc="55" dirty="0">
                <a:latin typeface="Lucida Sans Unicode"/>
                <a:cs typeface="Lucida Sans Unicode"/>
              </a:rPr>
              <a:t>Analysis	</a:t>
            </a:r>
            <a:r>
              <a:rPr sz="1650" spc="40" dirty="0">
                <a:latin typeface="Lucida Sans Unicode"/>
                <a:cs typeface="Lucida Sans Unicode"/>
              </a:rPr>
              <a:t>Monitoring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45" dirty="0">
                <a:latin typeface="Tahoma"/>
                <a:cs typeface="Tahoma"/>
              </a:rPr>
              <a:t>Track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compliance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status,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identify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potential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risks,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proactively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add</a:t>
            </a:r>
            <a:r>
              <a:rPr sz="1350" spc="-25" dirty="0">
                <a:latin typeface="Tahoma"/>
                <a:cs typeface="Tahoma"/>
              </a:rPr>
              <a:t>r</a:t>
            </a:r>
            <a:r>
              <a:rPr sz="1350" spc="-40" dirty="0">
                <a:latin typeface="Tahoma"/>
                <a:cs typeface="Tahoma"/>
              </a:rPr>
              <a:t>ess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any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issues.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8915400"/>
          </a:xfrm>
          <a:custGeom>
            <a:avLst/>
            <a:gdLst/>
            <a:ahLst/>
            <a:cxnLst/>
            <a:rect l="l" t="t" r="r" b="b"/>
            <a:pathLst>
              <a:path w="11430000" h="8915400">
                <a:moveTo>
                  <a:pt x="11430000" y="0"/>
                </a:moveTo>
                <a:lnTo>
                  <a:pt x="0" y="0"/>
                </a:lnTo>
                <a:lnTo>
                  <a:pt x="0" y="8915400"/>
                </a:lnTo>
                <a:lnTo>
                  <a:pt x="11430000" y="89154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0"/>
            <a:ext cx="4286249" cy="8915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6575" y="476250"/>
            <a:ext cx="990599" cy="990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1701800"/>
            <a:ext cx="3900804" cy="16065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50" dirty="0"/>
              <a:t>Sanction </a:t>
            </a:r>
            <a:r>
              <a:rPr spc="-130" dirty="0"/>
              <a:t>Checks: </a:t>
            </a:r>
            <a:r>
              <a:rPr spc="-125" dirty="0"/>
              <a:t> </a:t>
            </a:r>
            <a:r>
              <a:rPr spc="310" dirty="0"/>
              <a:t>Sa</a:t>
            </a:r>
            <a:r>
              <a:rPr spc="-15" dirty="0"/>
              <a:t>f</a:t>
            </a:r>
            <a:r>
              <a:rPr spc="25" dirty="0"/>
              <a:t>eguarding</a:t>
            </a:r>
            <a:r>
              <a:rPr spc="-440" dirty="0"/>
              <a:t> </a:t>
            </a:r>
            <a:r>
              <a:rPr spc="160" dirty="0"/>
              <a:t>Y</a:t>
            </a:r>
            <a:r>
              <a:rPr spc="-40" dirty="0"/>
              <a:t>our  </a:t>
            </a:r>
            <a:r>
              <a:rPr spc="30" dirty="0"/>
              <a:t>Organization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375" y="3517265"/>
            <a:ext cx="582930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spc="-20" dirty="0">
                <a:latin typeface="Tahoma"/>
                <a:cs typeface="Tahoma"/>
              </a:rPr>
              <a:t>Beyond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45" dirty="0">
                <a:latin typeface="Tahoma"/>
                <a:cs typeface="Tahoma"/>
              </a:rPr>
              <a:t>CMS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Open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Payments,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provides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comprehensive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sanction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checks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to </a:t>
            </a:r>
            <a:r>
              <a:rPr sz="1350" spc="-409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ensure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that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your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healthcare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professionals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are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not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under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any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sanctions.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0075" y="4324350"/>
            <a:ext cx="857250" cy="1371600"/>
          </a:xfrm>
          <a:custGeom>
            <a:avLst/>
            <a:gdLst/>
            <a:ahLst/>
            <a:cxnLst/>
            <a:rect l="l" t="t" r="r" b="b"/>
            <a:pathLst>
              <a:path w="857250" h="1371600">
                <a:moveTo>
                  <a:pt x="857250" y="0"/>
                </a:moveTo>
                <a:lnTo>
                  <a:pt x="428625" y="171450"/>
                </a:lnTo>
                <a:lnTo>
                  <a:pt x="0" y="0"/>
                </a:lnTo>
                <a:lnTo>
                  <a:pt x="0" y="1200150"/>
                </a:lnTo>
                <a:lnTo>
                  <a:pt x="428625" y="1371600"/>
                </a:lnTo>
                <a:lnTo>
                  <a:pt x="857250" y="1200150"/>
                </a:lnTo>
                <a:lnTo>
                  <a:pt x="857250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5575" y="4835525"/>
            <a:ext cx="14605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315" dirty="0"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1800" y="4478337"/>
            <a:ext cx="483298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50" dirty="0">
                <a:latin typeface="Lucida Sans Unicode"/>
                <a:cs typeface="Lucida Sans Unicode"/>
              </a:rPr>
              <a:t>Global</a:t>
            </a:r>
            <a:r>
              <a:rPr sz="1650" spc="-90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Sanction</a:t>
            </a:r>
            <a:r>
              <a:rPr sz="1650" spc="-85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Databases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accesses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integrates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data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from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multiple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global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sanctions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databases.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0075" y="5695950"/>
            <a:ext cx="857250" cy="1371600"/>
          </a:xfrm>
          <a:custGeom>
            <a:avLst/>
            <a:gdLst/>
            <a:ahLst/>
            <a:cxnLst/>
            <a:rect l="l" t="t" r="r" b="b"/>
            <a:pathLst>
              <a:path w="857250" h="1371600">
                <a:moveTo>
                  <a:pt x="857250" y="0"/>
                </a:moveTo>
                <a:lnTo>
                  <a:pt x="428625" y="171450"/>
                </a:lnTo>
                <a:lnTo>
                  <a:pt x="0" y="0"/>
                </a:lnTo>
                <a:lnTo>
                  <a:pt x="0" y="1200150"/>
                </a:lnTo>
                <a:lnTo>
                  <a:pt x="428625" y="1371600"/>
                </a:lnTo>
                <a:lnTo>
                  <a:pt x="857250" y="1200150"/>
                </a:lnTo>
                <a:lnTo>
                  <a:pt x="857250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4413" y="6207125"/>
            <a:ext cx="16891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40" dirty="0"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1800" y="5849937"/>
            <a:ext cx="457136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60" dirty="0">
                <a:latin typeface="Lucida Sans Unicode"/>
                <a:cs typeface="Lucida Sans Unicode"/>
              </a:rPr>
              <a:t>Automated</a:t>
            </a:r>
            <a:r>
              <a:rPr sz="1650" spc="-110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Screening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35" dirty="0">
                <a:latin typeface="Tahoma"/>
                <a:cs typeface="Tahoma"/>
              </a:rPr>
              <a:t>Our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system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automatically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screens</a:t>
            </a:r>
            <a:r>
              <a:rPr sz="1350" spc="-14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your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healthcare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professionals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50" dirty="0">
                <a:latin typeface="Tahoma"/>
                <a:cs typeface="Tahoma"/>
              </a:rPr>
              <a:t>a</a:t>
            </a:r>
            <a:r>
              <a:rPr sz="1350" spc="-75" dirty="0">
                <a:latin typeface="Tahoma"/>
                <a:cs typeface="Tahoma"/>
              </a:rPr>
              <a:t>g</a:t>
            </a:r>
            <a:r>
              <a:rPr sz="1350" spc="-15" dirty="0">
                <a:latin typeface="Tahoma"/>
                <a:cs typeface="Tahoma"/>
              </a:rPr>
              <a:t>ain</a:t>
            </a:r>
            <a:r>
              <a:rPr sz="1350" spc="-45" dirty="0">
                <a:latin typeface="Tahoma"/>
                <a:cs typeface="Tahoma"/>
              </a:rPr>
              <a:t>s</a:t>
            </a:r>
            <a:r>
              <a:rPr sz="1350" dirty="0">
                <a:latin typeface="Tahoma"/>
                <a:cs typeface="Tahoma"/>
              </a:rPr>
              <a:t>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these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d</a:t>
            </a:r>
            <a:r>
              <a:rPr sz="1350" spc="-35" dirty="0">
                <a:latin typeface="Tahoma"/>
                <a:cs typeface="Tahoma"/>
              </a:rPr>
              <a:t>a</a:t>
            </a:r>
            <a:r>
              <a:rPr sz="1350" spc="-30" dirty="0">
                <a:latin typeface="Tahoma"/>
                <a:cs typeface="Tahoma"/>
              </a:rPr>
              <a:t>t</a:t>
            </a:r>
            <a:r>
              <a:rPr sz="1350" spc="-15" dirty="0">
                <a:latin typeface="Tahoma"/>
                <a:cs typeface="Tahoma"/>
              </a:rPr>
              <a:t>a</a:t>
            </a:r>
            <a:r>
              <a:rPr sz="1350" spc="-35" dirty="0">
                <a:latin typeface="Tahoma"/>
                <a:cs typeface="Tahoma"/>
              </a:rPr>
              <a:t>b</a:t>
            </a:r>
            <a:r>
              <a:rPr sz="1350" spc="-45" dirty="0">
                <a:latin typeface="Tahoma"/>
                <a:cs typeface="Tahoma"/>
              </a:rPr>
              <a:t>ases.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0075" y="7067550"/>
            <a:ext cx="857250" cy="1371600"/>
          </a:xfrm>
          <a:custGeom>
            <a:avLst/>
            <a:gdLst/>
            <a:ahLst/>
            <a:cxnLst/>
            <a:rect l="l" t="t" r="r" b="b"/>
            <a:pathLst>
              <a:path w="857250" h="1371600">
                <a:moveTo>
                  <a:pt x="857250" y="0"/>
                </a:moveTo>
                <a:lnTo>
                  <a:pt x="428625" y="171450"/>
                </a:lnTo>
                <a:lnTo>
                  <a:pt x="0" y="0"/>
                </a:lnTo>
                <a:lnTo>
                  <a:pt x="0" y="1200150"/>
                </a:lnTo>
                <a:lnTo>
                  <a:pt x="428625" y="1371600"/>
                </a:lnTo>
                <a:lnTo>
                  <a:pt x="857250" y="1200150"/>
                </a:lnTo>
                <a:lnTo>
                  <a:pt x="857250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3669" y="7578725"/>
            <a:ext cx="17018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30" dirty="0">
                <a:latin typeface="Lucida Sans Unicode"/>
                <a:cs typeface="Lucida Sans Unicode"/>
              </a:rPr>
              <a:t>3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1141" y="7292975"/>
            <a:ext cx="174625" cy="2032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701800" y="7221537"/>
            <a:ext cx="4135754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97280" algn="l"/>
              </a:tabLst>
            </a:pPr>
            <a:r>
              <a:rPr sz="1650" spc="10" dirty="0">
                <a:latin typeface="Lucida Sans Unicode"/>
                <a:cs typeface="Lucida Sans Unicode"/>
              </a:rPr>
              <a:t>Alerting	</a:t>
            </a:r>
            <a:r>
              <a:rPr sz="1650" spc="20" dirty="0">
                <a:latin typeface="Lucida Sans Unicode"/>
                <a:cs typeface="Lucida Sans Unicode"/>
              </a:rPr>
              <a:t>Reporting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flags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any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potential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sanctions,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allowing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to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take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immedi</a:t>
            </a:r>
            <a:r>
              <a:rPr sz="1350" spc="-30" dirty="0">
                <a:latin typeface="Tahoma"/>
                <a:cs typeface="Tahoma"/>
              </a:rPr>
              <a:t>a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45" dirty="0">
                <a:latin typeface="Tahoma"/>
                <a:cs typeface="Tahoma"/>
              </a:rPr>
              <a:t>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a</a:t>
            </a:r>
            <a:r>
              <a:rPr sz="1350" spc="-35" dirty="0">
                <a:latin typeface="Tahoma"/>
                <a:cs typeface="Tahoma"/>
              </a:rPr>
              <a:t>c</a:t>
            </a:r>
            <a:r>
              <a:rPr sz="1350" spc="-15" dirty="0">
                <a:latin typeface="Tahoma"/>
                <a:cs typeface="Tahoma"/>
              </a:rPr>
              <a:t>tion.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100965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3"/>
            <a:ext cx="4286249" cy="100962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6575" y="552449"/>
            <a:ext cx="990599" cy="990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1778000"/>
            <a:ext cx="5553710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295" dirty="0"/>
              <a:t>In</a:t>
            </a:r>
            <a:r>
              <a:rPr spc="175" dirty="0"/>
              <a:t>t</a:t>
            </a:r>
            <a:r>
              <a:rPr spc="70" dirty="0"/>
              <a:t>egra</a:t>
            </a:r>
            <a:r>
              <a:rPr spc="-15" dirty="0"/>
              <a:t>t</a:t>
            </a:r>
            <a:r>
              <a:rPr spc="40" dirty="0"/>
              <a:t>ed</a:t>
            </a:r>
            <a:r>
              <a:rPr spc="-270" dirty="0"/>
              <a:t> </a:t>
            </a:r>
            <a:r>
              <a:rPr spc="-30" dirty="0"/>
              <a:t>Approach:</a:t>
            </a:r>
            <a:r>
              <a:rPr spc="-170" dirty="0"/>
              <a:t> </a:t>
            </a:r>
            <a:r>
              <a:rPr spc="140" dirty="0"/>
              <a:t>CMS  Data</a:t>
            </a:r>
            <a:r>
              <a:rPr spc="-180" dirty="0"/>
              <a:t> </a:t>
            </a:r>
            <a:r>
              <a:rPr spc="125" dirty="0"/>
              <a:t>and</a:t>
            </a:r>
            <a:r>
              <a:rPr spc="-175" dirty="0"/>
              <a:t> </a:t>
            </a:r>
            <a:r>
              <a:rPr spc="50" dirty="0"/>
              <a:t>Sanction</a:t>
            </a:r>
            <a:r>
              <a:rPr spc="-180" dirty="0"/>
              <a:t> </a:t>
            </a:r>
            <a:r>
              <a:rPr spc="-110" dirty="0"/>
              <a:t>Checks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375" y="3079114"/>
            <a:ext cx="58051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1350" spc="-40" dirty="0">
                <a:latin typeface="Tahoma"/>
                <a:cs typeface="Tahoma"/>
              </a:rPr>
              <a:t>Venops </a:t>
            </a:r>
            <a:r>
              <a:rPr sz="1350" spc="-35" dirty="0">
                <a:latin typeface="Tahoma"/>
                <a:cs typeface="Tahoma"/>
              </a:rPr>
              <a:t>integrates </a:t>
            </a:r>
            <a:r>
              <a:rPr sz="1350" spc="-45" dirty="0">
                <a:latin typeface="Tahoma"/>
                <a:cs typeface="Tahoma"/>
              </a:rPr>
              <a:t>CMS </a:t>
            </a:r>
            <a:r>
              <a:rPr sz="1350" spc="-30" dirty="0">
                <a:latin typeface="Tahoma"/>
                <a:cs typeface="Tahoma"/>
              </a:rPr>
              <a:t>Open Payments </a:t>
            </a:r>
            <a:r>
              <a:rPr sz="1350" spc="-25" dirty="0">
                <a:latin typeface="Tahoma"/>
                <a:cs typeface="Tahoma"/>
              </a:rPr>
              <a:t>data </a:t>
            </a:r>
            <a:r>
              <a:rPr sz="1350" spc="-15" dirty="0">
                <a:latin typeface="Tahoma"/>
                <a:cs typeface="Tahoma"/>
              </a:rPr>
              <a:t>and </a:t>
            </a:r>
            <a:r>
              <a:rPr sz="1350" b="1" u="sng" spc="-165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Verdana"/>
                <a:cs typeface="Verdana"/>
                <a:hlinkClick r:id="rId4"/>
              </a:rPr>
              <a:t>sanction </a:t>
            </a:r>
            <a:r>
              <a:rPr sz="1350" b="1" u="sng" spc="-185" dirty="0">
                <a:solidFill>
                  <a:srgbClr val="152A36"/>
                </a:solidFill>
                <a:uFill>
                  <a:solidFill>
                    <a:srgbClr val="152A36"/>
                  </a:solidFill>
                </a:uFill>
                <a:latin typeface="Verdana"/>
                <a:cs typeface="Verdana"/>
                <a:hlinkClick r:id="rId4"/>
              </a:rPr>
              <a:t>checks</a:t>
            </a:r>
            <a:r>
              <a:rPr sz="1350" b="1" spc="-185" dirty="0">
                <a:solidFill>
                  <a:srgbClr val="152A36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350" spc="-5" dirty="0">
                <a:latin typeface="Tahoma"/>
                <a:cs typeface="Tahoma"/>
              </a:rPr>
              <a:t>into </a:t>
            </a:r>
            <a:r>
              <a:rPr sz="1350" spc="-30" dirty="0">
                <a:latin typeface="Tahoma"/>
                <a:cs typeface="Tahoma"/>
              </a:rPr>
              <a:t>a </a:t>
            </a:r>
            <a:r>
              <a:rPr sz="1350" spc="-20" dirty="0">
                <a:latin typeface="Tahoma"/>
                <a:cs typeface="Tahoma"/>
              </a:rPr>
              <a:t>single </a:t>
            </a:r>
            <a:r>
              <a:rPr sz="1350" spc="-1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platform,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providing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a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comprehensive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solution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for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compliance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risk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mitigation.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4837" y="3871912"/>
            <a:ext cx="5934075" cy="2009775"/>
          </a:xfrm>
          <a:custGeom>
            <a:avLst/>
            <a:gdLst/>
            <a:ahLst/>
            <a:cxnLst/>
            <a:rect l="l" t="t" r="r" b="b"/>
            <a:pathLst>
              <a:path w="5934075" h="2009775">
                <a:moveTo>
                  <a:pt x="0" y="1993107"/>
                </a:moveTo>
                <a:lnTo>
                  <a:pt x="0" y="16675"/>
                </a:lnTo>
                <a:lnTo>
                  <a:pt x="0" y="14452"/>
                </a:lnTo>
                <a:lnTo>
                  <a:pt x="421" y="12331"/>
                </a:lnTo>
                <a:lnTo>
                  <a:pt x="1270" y="10287"/>
                </a:lnTo>
                <a:lnTo>
                  <a:pt x="2113" y="8242"/>
                </a:lnTo>
                <a:lnTo>
                  <a:pt x="3318" y="6438"/>
                </a:lnTo>
                <a:lnTo>
                  <a:pt x="4881" y="4876"/>
                </a:lnTo>
                <a:lnTo>
                  <a:pt x="6443" y="3314"/>
                </a:lnTo>
                <a:lnTo>
                  <a:pt x="8249" y="2108"/>
                </a:lnTo>
                <a:lnTo>
                  <a:pt x="10289" y="1270"/>
                </a:lnTo>
                <a:lnTo>
                  <a:pt x="12332" y="419"/>
                </a:lnTo>
                <a:lnTo>
                  <a:pt x="14456" y="0"/>
                </a:lnTo>
                <a:lnTo>
                  <a:pt x="16668" y="0"/>
                </a:lnTo>
                <a:lnTo>
                  <a:pt x="5917412" y="0"/>
                </a:lnTo>
                <a:lnTo>
                  <a:pt x="5919609" y="0"/>
                </a:lnTo>
                <a:lnTo>
                  <a:pt x="5921743" y="419"/>
                </a:lnTo>
                <a:lnTo>
                  <a:pt x="5923788" y="1270"/>
                </a:lnTo>
                <a:lnTo>
                  <a:pt x="5925820" y="2108"/>
                </a:lnTo>
                <a:lnTo>
                  <a:pt x="5927636" y="3314"/>
                </a:lnTo>
                <a:lnTo>
                  <a:pt x="5929198" y="4876"/>
                </a:lnTo>
                <a:lnTo>
                  <a:pt x="5930760" y="6438"/>
                </a:lnTo>
                <a:lnTo>
                  <a:pt x="5931966" y="8242"/>
                </a:lnTo>
                <a:lnTo>
                  <a:pt x="5932805" y="10287"/>
                </a:lnTo>
                <a:lnTo>
                  <a:pt x="5933655" y="12331"/>
                </a:lnTo>
                <a:lnTo>
                  <a:pt x="5934075" y="14452"/>
                </a:lnTo>
                <a:lnTo>
                  <a:pt x="5934075" y="16675"/>
                </a:lnTo>
                <a:lnTo>
                  <a:pt x="5934075" y="1993107"/>
                </a:lnTo>
                <a:lnTo>
                  <a:pt x="5934075" y="1995314"/>
                </a:lnTo>
                <a:lnTo>
                  <a:pt x="5933655" y="1997443"/>
                </a:lnTo>
                <a:lnTo>
                  <a:pt x="5932805" y="1999481"/>
                </a:lnTo>
                <a:lnTo>
                  <a:pt x="5931966" y="2001526"/>
                </a:lnTo>
                <a:lnTo>
                  <a:pt x="5930760" y="2003327"/>
                </a:lnTo>
                <a:lnTo>
                  <a:pt x="5929198" y="2004889"/>
                </a:lnTo>
                <a:lnTo>
                  <a:pt x="5927636" y="2006452"/>
                </a:lnTo>
                <a:lnTo>
                  <a:pt x="5925820" y="2007657"/>
                </a:lnTo>
                <a:lnTo>
                  <a:pt x="5923788" y="2008506"/>
                </a:lnTo>
                <a:lnTo>
                  <a:pt x="5921743" y="2009349"/>
                </a:lnTo>
                <a:lnTo>
                  <a:pt x="5919609" y="2009771"/>
                </a:lnTo>
                <a:lnTo>
                  <a:pt x="5917412" y="2009776"/>
                </a:lnTo>
                <a:lnTo>
                  <a:pt x="16668" y="2009776"/>
                </a:lnTo>
                <a:lnTo>
                  <a:pt x="4881" y="2004889"/>
                </a:lnTo>
                <a:lnTo>
                  <a:pt x="3318" y="2003327"/>
                </a:lnTo>
                <a:lnTo>
                  <a:pt x="2113" y="2001526"/>
                </a:lnTo>
                <a:lnTo>
                  <a:pt x="1270" y="1999481"/>
                </a:lnTo>
                <a:lnTo>
                  <a:pt x="421" y="1997443"/>
                </a:lnTo>
                <a:lnTo>
                  <a:pt x="0" y="1995314"/>
                </a:lnTo>
                <a:lnTo>
                  <a:pt x="0" y="19931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09600" y="3876675"/>
          <a:ext cx="5923915" cy="2000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6720"/>
                <a:gridCol w="2957195"/>
              </a:tblGrid>
              <a:tr h="5048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50" dirty="0">
                          <a:latin typeface="Tahoma"/>
                          <a:cs typeface="Tahoma"/>
                        </a:rPr>
                        <a:t>CMS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Open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-6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aymen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1350" spc="-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350" spc="-3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R w="9525">
                      <a:solidFill>
                        <a:srgbClr val="5E97F1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50" dirty="0">
                          <a:latin typeface="Tahoma"/>
                          <a:cs typeface="Tahoma"/>
                        </a:rPr>
                        <a:t>San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tion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Checks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L w="9525">
                      <a:solidFill>
                        <a:srgbClr val="5E97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495301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50" spc="-6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350" spc="-3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ans</a:t>
                      </a:r>
                      <a:r>
                        <a:rPr sz="1350" spc="-2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350" spc="5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350" spc="-30" dirty="0">
                          <a:latin typeface="Tahoma"/>
                          <a:cs typeface="Tahoma"/>
                        </a:rPr>
                        <a:t>cc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oun</a:t>
                      </a:r>
                      <a:r>
                        <a:rPr sz="1350" spc="-3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ability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R w="9525">
                      <a:solidFill>
                        <a:srgbClr val="5E97F1"/>
                      </a:solidFill>
                      <a:prstDash val="solid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50" dirty="0">
                          <a:latin typeface="Tahoma"/>
                          <a:cs typeface="Tahoma"/>
                        </a:rPr>
                        <a:t>Sa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fe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gua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ding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-6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our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350" spc="-25" dirty="0">
                          <a:latin typeface="Tahoma"/>
                          <a:cs typeface="Tahoma"/>
                        </a:rPr>
                        <a:t>g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ani</a:t>
                      </a:r>
                      <a:r>
                        <a:rPr sz="1350" spc="-35" dirty="0">
                          <a:latin typeface="Tahoma"/>
                          <a:cs typeface="Tahoma"/>
                        </a:rPr>
                        <a:t>z</a:t>
                      </a:r>
                      <a:r>
                        <a:rPr sz="1350" spc="-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tion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L w="9525">
                      <a:solidFill>
                        <a:srgbClr val="5E97F1"/>
                      </a:solidFill>
                      <a:prstDash val="solid"/>
                    </a:lnL>
                    <a:solidFill>
                      <a:srgbClr val="F5F5F5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50" dirty="0">
                          <a:latin typeface="Tahoma"/>
                          <a:cs typeface="Tahoma"/>
                        </a:rPr>
                        <a:t>Complian</a:t>
                      </a:r>
                      <a:r>
                        <a:rPr sz="1350" spc="-3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Moni</a:t>
                      </a:r>
                      <a:r>
                        <a:rPr sz="1350" spc="-2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oring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R w="9525">
                      <a:solidFill>
                        <a:srgbClr val="5E97F1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5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350" spc="-2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ti</a:t>
                      </a:r>
                      <a:r>
                        <a:rPr sz="1350" spc="-10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Risk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Mana</a:t>
                      </a:r>
                      <a:r>
                        <a:rPr sz="1350" spc="-20" dirty="0">
                          <a:latin typeface="Tahoma"/>
                          <a:cs typeface="Tahoma"/>
                        </a:rPr>
                        <a:t>g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ement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133350" marB="0">
                    <a:lnL w="9525">
                      <a:solidFill>
                        <a:srgbClr val="5E97F1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50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1350" spc="-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350" spc="-3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eporting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Disclosu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e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R w="9525">
                      <a:solidFill>
                        <a:srgbClr val="5E97F1"/>
                      </a:solidFill>
                      <a:prstDash val="solid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50" dirty="0">
                          <a:latin typeface="Tahoma"/>
                          <a:cs typeface="Tahoma"/>
                        </a:rPr>
                        <a:t>Miti</a:t>
                      </a:r>
                      <a:r>
                        <a:rPr sz="1350" spc="-25" dirty="0">
                          <a:latin typeface="Tahoma"/>
                          <a:cs typeface="Tahoma"/>
                        </a:rPr>
                        <a:t>g</a:t>
                      </a:r>
                      <a:r>
                        <a:rPr sz="1350" spc="-2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ting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-20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350" spc="-1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350" spc="-25" dirty="0">
                          <a:latin typeface="Tahoma"/>
                          <a:cs typeface="Tahoma"/>
                        </a:rPr>
                        <a:t>g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al</a:t>
                      </a:r>
                      <a:r>
                        <a:rPr sz="135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latin typeface="Tahoma"/>
                          <a:cs typeface="Tahoma"/>
                        </a:rPr>
                        <a:t>Risks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9525">
                      <a:solidFill>
                        <a:srgbClr val="5E97F1"/>
                      </a:solidFill>
                      <a:prstDash val="solid"/>
                    </a:lnL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10096500"/>
          </a:xfrm>
          <a:custGeom>
            <a:avLst/>
            <a:gdLst/>
            <a:ahLst/>
            <a:cxnLst/>
            <a:rect l="l" t="t" r="r" b="b"/>
            <a:pathLst>
              <a:path w="11430000" h="8382000">
                <a:moveTo>
                  <a:pt x="11430000" y="0"/>
                </a:moveTo>
                <a:lnTo>
                  <a:pt x="0" y="0"/>
                </a:lnTo>
                <a:lnTo>
                  <a:pt x="0" y="8382000"/>
                </a:lnTo>
                <a:lnTo>
                  <a:pt x="11430000" y="83820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0"/>
            <a:ext cx="4286249" cy="8381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6575" y="476250"/>
            <a:ext cx="990599" cy="990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1701800"/>
            <a:ext cx="470090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14" dirty="0"/>
              <a:t>Mitigating</a:t>
            </a:r>
            <a:r>
              <a:rPr spc="-195" dirty="0"/>
              <a:t> </a:t>
            </a:r>
            <a:r>
              <a:rPr spc="20" dirty="0"/>
              <a:t>Legal</a:t>
            </a:r>
            <a:r>
              <a:rPr spc="-195" dirty="0"/>
              <a:t> </a:t>
            </a:r>
            <a:r>
              <a:rPr spc="60" dirty="0"/>
              <a:t>Risks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375" y="2450464"/>
            <a:ext cx="564388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spc="-35" dirty="0">
                <a:latin typeface="Tahoma"/>
                <a:cs typeface="Tahoma"/>
              </a:rPr>
              <a:t>By </a:t>
            </a:r>
            <a:r>
              <a:rPr sz="1350" spc="-25" dirty="0">
                <a:latin typeface="Tahoma"/>
                <a:cs typeface="Tahoma"/>
              </a:rPr>
              <a:t>ensuring </a:t>
            </a:r>
            <a:r>
              <a:rPr sz="1350" spc="-15" dirty="0">
                <a:latin typeface="Tahoma"/>
                <a:cs typeface="Tahoma"/>
              </a:rPr>
              <a:t>compliance </a:t>
            </a:r>
            <a:r>
              <a:rPr sz="1350" spc="-10" dirty="0">
                <a:latin typeface="Tahoma"/>
                <a:cs typeface="Tahoma"/>
              </a:rPr>
              <a:t>with </a:t>
            </a:r>
            <a:r>
              <a:rPr sz="1350" spc="-45" dirty="0">
                <a:latin typeface="Tahoma"/>
                <a:cs typeface="Tahoma"/>
              </a:rPr>
              <a:t>CMS </a:t>
            </a:r>
            <a:r>
              <a:rPr sz="1350" spc="-30" dirty="0">
                <a:latin typeface="Tahoma"/>
                <a:cs typeface="Tahoma"/>
              </a:rPr>
              <a:t>Open Payments </a:t>
            </a:r>
            <a:r>
              <a:rPr sz="1350" spc="-15" dirty="0">
                <a:latin typeface="Tahoma"/>
                <a:cs typeface="Tahoma"/>
              </a:rPr>
              <a:t>and identifying </a:t>
            </a:r>
            <a:r>
              <a:rPr sz="1350" spc="-10" dirty="0">
                <a:latin typeface="Tahoma"/>
                <a:cs typeface="Tahoma"/>
              </a:rPr>
              <a:t>potential </a:t>
            </a:r>
            <a:r>
              <a:rPr sz="1350" spc="-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sanctions,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helps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healthcare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organizations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mitigate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legal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risks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avoid </a:t>
            </a:r>
            <a:r>
              <a:rPr sz="1350" spc="-409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costly</a:t>
            </a:r>
            <a:r>
              <a:rPr sz="1350" spc="-16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penalties.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469" y="3536035"/>
            <a:ext cx="401955" cy="424180"/>
          </a:xfrm>
          <a:custGeom>
            <a:avLst/>
            <a:gdLst/>
            <a:ahLst/>
            <a:cxnLst/>
            <a:rect l="l" t="t" r="r" b="b"/>
            <a:pathLst>
              <a:path w="401955" h="424179">
                <a:moveTo>
                  <a:pt x="200917" y="0"/>
                </a:moveTo>
                <a:lnTo>
                  <a:pt x="32062" y="67056"/>
                </a:lnTo>
                <a:lnTo>
                  <a:pt x="2384" y="99306"/>
                </a:lnTo>
                <a:lnTo>
                  <a:pt x="0" y="114947"/>
                </a:lnTo>
                <a:lnTo>
                  <a:pt x="1886" y="149022"/>
                </a:lnTo>
                <a:lnTo>
                  <a:pt x="7831" y="187778"/>
                </a:lnTo>
                <a:lnTo>
                  <a:pt x="18728" y="229435"/>
                </a:lnTo>
                <a:lnTo>
                  <a:pt x="35473" y="272216"/>
                </a:lnTo>
                <a:lnTo>
                  <a:pt x="58959" y="314341"/>
                </a:lnTo>
                <a:lnTo>
                  <a:pt x="90082" y="354032"/>
                </a:lnTo>
                <a:lnTo>
                  <a:pt x="129736" y="389511"/>
                </a:lnTo>
                <a:lnTo>
                  <a:pt x="178817" y="418998"/>
                </a:lnTo>
                <a:lnTo>
                  <a:pt x="200917" y="424018"/>
                </a:lnTo>
                <a:lnTo>
                  <a:pt x="212180" y="422763"/>
                </a:lnTo>
                <a:lnTo>
                  <a:pt x="223018" y="418998"/>
                </a:lnTo>
                <a:lnTo>
                  <a:pt x="258003" y="397979"/>
                </a:lnTo>
                <a:lnTo>
                  <a:pt x="196983" y="397979"/>
                </a:lnTo>
                <a:lnTo>
                  <a:pt x="190370" y="394804"/>
                </a:lnTo>
                <a:lnTo>
                  <a:pt x="140183" y="363732"/>
                </a:lnTo>
                <a:lnTo>
                  <a:pt x="100864" y="325707"/>
                </a:lnTo>
                <a:lnTo>
                  <a:pt x="71255" y="283114"/>
                </a:lnTo>
                <a:lnTo>
                  <a:pt x="50200" y="238338"/>
                </a:lnTo>
                <a:lnTo>
                  <a:pt x="36542" y="193765"/>
                </a:lnTo>
                <a:lnTo>
                  <a:pt x="29124" y="151781"/>
                </a:lnTo>
                <a:lnTo>
                  <a:pt x="26789" y="114769"/>
                </a:lnTo>
                <a:lnTo>
                  <a:pt x="27883" y="107454"/>
                </a:lnTo>
                <a:lnTo>
                  <a:pt x="31089" y="100928"/>
                </a:lnTo>
                <a:lnTo>
                  <a:pt x="36065" y="95585"/>
                </a:lnTo>
                <a:lnTo>
                  <a:pt x="42524" y="91757"/>
                </a:lnTo>
                <a:lnTo>
                  <a:pt x="197152" y="26123"/>
                </a:lnTo>
                <a:lnTo>
                  <a:pt x="273340" y="26123"/>
                </a:lnTo>
                <a:lnTo>
                  <a:pt x="221847" y="4267"/>
                </a:lnTo>
                <a:lnTo>
                  <a:pt x="211540" y="1066"/>
                </a:lnTo>
                <a:lnTo>
                  <a:pt x="200917" y="0"/>
                </a:lnTo>
                <a:close/>
              </a:path>
              <a:path w="401955" h="424179">
                <a:moveTo>
                  <a:pt x="279832" y="28879"/>
                </a:moveTo>
                <a:lnTo>
                  <a:pt x="211380" y="28879"/>
                </a:lnTo>
                <a:lnTo>
                  <a:pt x="359305" y="91668"/>
                </a:lnTo>
                <a:lnTo>
                  <a:pt x="365768" y="95547"/>
                </a:lnTo>
                <a:lnTo>
                  <a:pt x="370761" y="100939"/>
                </a:lnTo>
                <a:lnTo>
                  <a:pt x="373953" y="107455"/>
                </a:lnTo>
                <a:lnTo>
                  <a:pt x="375046" y="114769"/>
                </a:lnTo>
                <a:lnTo>
                  <a:pt x="372706" y="151805"/>
                </a:lnTo>
                <a:lnTo>
                  <a:pt x="365276" y="193799"/>
                </a:lnTo>
                <a:lnTo>
                  <a:pt x="351602" y="238370"/>
                </a:lnTo>
                <a:lnTo>
                  <a:pt x="330529" y="283138"/>
                </a:lnTo>
                <a:lnTo>
                  <a:pt x="300903" y="325720"/>
                </a:lnTo>
                <a:lnTo>
                  <a:pt x="261571" y="363736"/>
                </a:lnTo>
                <a:lnTo>
                  <a:pt x="211380" y="394804"/>
                </a:lnTo>
                <a:lnTo>
                  <a:pt x="204767" y="397979"/>
                </a:lnTo>
                <a:lnTo>
                  <a:pt x="258003" y="397979"/>
                </a:lnTo>
                <a:lnTo>
                  <a:pt x="311752" y="354032"/>
                </a:lnTo>
                <a:lnTo>
                  <a:pt x="342875" y="314341"/>
                </a:lnTo>
                <a:lnTo>
                  <a:pt x="366362" y="272216"/>
                </a:lnTo>
                <a:lnTo>
                  <a:pt x="383106" y="229435"/>
                </a:lnTo>
                <a:lnTo>
                  <a:pt x="394004" y="187778"/>
                </a:lnTo>
                <a:lnTo>
                  <a:pt x="399948" y="149022"/>
                </a:lnTo>
                <a:lnTo>
                  <a:pt x="401835" y="114947"/>
                </a:lnTo>
                <a:lnTo>
                  <a:pt x="399451" y="99306"/>
                </a:lnTo>
                <a:lnTo>
                  <a:pt x="392741" y="85696"/>
                </a:lnTo>
                <a:lnTo>
                  <a:pt x="382563" y="74739"/>
                </a:lnTo>
                <a:lnTo>
                  <a:pt x="369773" y="67056"/>
                </a:lnTo>
                <a:lnTo>
                  <a:pt x="279832" y="28879"/>
                </a:lnTo>
                <a:close/>
              </a:path>
              <a:path w="401955" h="424179">
                <a:moveTo>
                  <a:pt x="273340" y="26123"/>
                </a:moveTo>
                <a:lnTo>
                  <a:pt x="204683" y="26123"/>
                </a:lnTo>
                <a:lnTo>
                  <a:pt x="211380" y="28968"/>
                </a:lnTo>
                <a:lnTo>
                  <a:pt x="279832" y="28879"/>
                </a:lnTo>
                <a:lnTo>
                  <a:pt x="273340" y="26123"/>
                </a:lnTo>
                <a:close/>
              </a:path>
            </a:pathLst>
          </a:custGeom>
          <a:solidFill>
            <a:srgbClr val="152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7375" y="4116387"/>
            <a:ext cx="263017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20" dirty="0">
                <a:latin typeface="Lucida Sans Unicode"/>
                <a:cs typeface="Lucida Sans Unicode"/>
              </a:rPr>
              <a:t>Legal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Protection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140" dirty="0">
                <a:latin typeface="Tahoma"/>
                <a:cs typeface="Tahoma"/>
              </a:rPr>
              <a:t>V</a:t>
            </a:r>
            <a:r>
              <a:rPr sz="1350" spc="-20" dirty="0">
                <a:latin typeface="Tahoma"/>
                <a:cs typeface="Tahoma"/>
              </a:rPr>
              <a:t>enops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helps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5" dirty="0">
                <a:latin typeface="Tahoma"/>
                <a:cs typeface="Tahoma"/>
              </a:rPr>
              <a:t>y</a:t>
            </a:r>
            <a:r>
              <a:rPr sz="1350" spc="-10" dirty="0">
                <a:latin typeface="Tahoma"/>
                <a:cs typeface="Tahoma"/>
              </a:rPr>
              <a:t>ou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70" dirty="0">
                <a:latin typeface="Tahoma"/>
                <a:cs typeface="Tahoma"/>
              </a:rPr>
              <a:t>s</a:t>
            </a:r>
            <a:r>
              <a:rPr sz="1350" spc="-30" dirty="0">
                <a:latin typeface="Tahoma"/>
                <a:cs typeface="Tahoma"/>
              </a:rPr>
              <a:t>t</a:t>
            </a:r>
            <a:r>
              <a:rPr sz="1350" spc="-40" dirty="0">
                <a:latin typeface="Tahoma"/>
                <a:cs typeface="Tahoma"/>
              </a:rPr>
              <a:t>ay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c</a:t>
            </a:r>
            <a:r>
              <a:rPr sz="1350" dirty="0">
                <a:latin typeface="Tahoma"/>
                <a:cs typeface="Tahoma"/>
              </a:rPr>
              <a:t>omplian</a:t>
            </a:r>
            <a:r>
              <a:rPr sz="1350" spc="5" dirty="0">
                <a:latin typeface="Tahoma"/>
                <a:cs typeface="Tahoma"/>
              </a:rPr>
              <a:t>t</a:t>
            </a:r>
            <a:r>
              <a:rPr sz="1350" spc="-75" dirty="0">
                <a:latin typeface="Tahoma"/>
                <a:cs typeface="Tahoma"/>
              </a:rPr>
              <a:t>,  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20" dirty="0">
                <a:latin typeface="Tahoma"/>
                <a:cs typeface="Tahoma"/>
              </a:rPr>
              <a:t>educing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5" dirty="0">
                <a:latin typeface="Tahoma"/>
                <a:cs typeface="Tahoma"/>
              </a:rPr>
              <a:t>y</a:t>
            </a:r>
            <a:r>
              <a:rPr sz="1350" spc="-15" dirty="0">
                <a:latin typeface="Tahoma"/>
                <a:cs typeface="Tahoma"/>
              </a:rPr>
              <a:t>our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5" dirty="0">
                <a:latin typeface="Tahoma"/>
                <a:cs typeface="Tahoma"/>
              </a:rPr>
              <a:t>e</a:t>
            </a:r>
            <a:r>
              <a:rPr sz="1350" spc="-25" dirty="0">
                <a:latin typeface="Tahoma"/>
                <a:cs typeface="Tahoma"/>
              </a:rPr>
              <a:t>xposu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45" dirty="0">
                <a:latin typeface="Tahoma"/>
                <a:cs typeface="Tahoma"/>
              </a:rPr>
              <a:t>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5" dirty="0">
                <a:latin typeface="Tahoma"/>
                <a:cs typeface="Tahoma"/>
              </a:rPr>
              <a:t>o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l</a:t>
            </a:r>
            <a:r>
              <a:rPr sz="1350" spc="-20" dirty="0">
                <a:latin typeface="Tahoma"/>
                <a:cs typeface="Tahoma"/>
              </a:rPr>
              <a:t>e</a:t>
            </a:r>
            <a:r>
              <a:rPr sz="1350" spc="-95" dirty="0">
                <a:latin typeface="Tahoma"/>
                <a:cs typeface="Tahoma"/>
              </a:rPr>
              <a:t>g</a:t>
            </a:r>
            <a:r>
              <a:rPr sz="1350" dirty="0">
                <a:latin typeface="Tahoma"/>
                <a:cs typeface="Tahoma"/>
              </a:rPr>
              <a:t>al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risks  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penalties.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2009" y="3533775"/>
            <a:ext cx="375285" cy="428625"/>
          </a:xfrm>
          <a:custGeom>
            <a:avLst/>
            <a:gdLst/>
            <a:ahLst/>
            <a:cxnLst/>
            <a:rect l="l" t="t" r="r" b="b"/>
            <a:pathLst>
              <a:path w="375285" h="428625">
                <a:moveTo>
                  <a:pt x="334873" y="0"/>
                </a:moveTo>
                <a:lnTo>
                  <a:pt x="53581" y="0"/>
                </a:lnTo>
                <a:lnTo>
                  <a:pt x="32741" y="4216"/>
                </a:lnTo>
                <a:lnTo>
                  <a:pt x="15708" y="15708"/>
                </a:lnTo>
                <a:lnTo>
                  <a:pt x="4216" y="32741"/>
                </a:lnTo>
                <a:lnTo>
                  <a:pt x="0" y="53581"/>
                </a:lnTo>
                <a:lnTo>
                  <a:pt x="0" y="375043"/>
                </a:lnTo>
                <a:lnTo>
                  <a:pt x="4216" y="395883"/>
                </a:lnTo>
                <a:lnTo>
                  <a:pt x="15708" y="412916"/>
                </a:lnTo>
                <a:lnTo>
                  <a:pt x="32741" y="424408"/>
                </a:lnTo>
                <a:lnTo>
                  <a:pt x="53581" y="428625"/>
                </a:lnTo>
                <a:lnTo>
                  <a:pt x="369023" y="428625"/>
                </a:lnTo>
                <a:lnTo>
                  <a:pt x="375056" y="422592"/>
                </a:lnTo>
                <a:lnTo>
                  <a:pt x="375056" y="407860"/>
                </a:lnTo>
                <a:lnTo>
                  <a:pt x="369023" y="401840"/>
                </a:lnTo>
                <a:lnTo>
                  <a:pt x="53581" y="401840"/>
                </a:lnTo>
                <a:lnTo>
                  <a:pt x="43143" y="399737"/>
                </a:lnTo>
                <a:lnTo>
                  <a:pt x="34631" y="394000"/>
                </a:lnTo>
                <a:lnTo>
                  <a:pt x="28897" y="385483"/>
                </a:lnTo>
                <a:lnTo>
                  <a:pt x="26797" y="375043"/>
                </a:lnTo>
                <a:lnTo>
                  <a:pt x="28897" y="364606"/>
                </a:lnTo>
                <a:lnTo>
                  <a:pt x="34631" y="356093"/>
                </a:lnTo>
                <a:lnTo>
                  <a:pt x="43143" y="350360"/>
                </a:lnTo>
                <a:lnTo>
                  <a:pt x="53581" y="348259"/>
                </a:lnTo>
                <a:lnTo>
                  <a:pt x="348259" y="348259"/>
                </a:lnTo>
                <a:lnTo>
                  <a:pt x="348259" y="345998"/>
                </a:lnTo>
                <a:lnTo>
                  <a:pt x="359015" y="340203"/>
                </a:lnTo>
                <a:lnTo>
                  <a:pt x="367496" y="331528"/>
                </a:lnTo>
                <a:lnTo>
                  <a:pt x="368956" y="328663"/>
                </a:lnTo>
                <a:lnTo>
                  <a:pt x="26797" y="328663"/>
                </a:lnTo>
                <a:lnTo>
                  <a:pt x="26797" y="53581"/>
                </a:lnTo>
                <a:lnTo>
                  <a:pt x="28897" y="43141"/>
                </a:lnTo>
                <a:lnTo>
                  <a:pt x="34631" y="34624"/>
                </a:lnTo>
                <a:lnTo>
                  <a:pt x="43143" y="28887"/>
                </a:lnTo>
                <a:lnTo>
                  <a:pt x="53581" y="26784"/>
                </a:lnTo>
                <a:lnTo>
                  <a:pt x="372348" y="26784"/>
                </a:lnTo>
                <a:lnTo>
                  <a:pt x="371896" y="24544"/>
                </a:lnTo>
                <a:lnTo>
                  <a:pt x="363280" y="11771"/>
                </a:lnTo>
                <a:lnTo>
                  <a:pt x="350506" y="3158"/>
                </a:lnTo>
                <a:lnTo>
                  <a:pt x="334873" y="0"/>
                </a:lnTo>
                <a:close/>
              </a:path>
              <a:path w="375285" h="428625">
                <a:moveTo>
                  <a:pt x="348259" y="348259"/>
                </a:moveTo>
                <a:lnTo>
                  <a:pt x="321475" y="348259"/>
                </a:lnTo>
                <a:lnTo>
                  <a:pt x="321475" y="401840"/>
                </a:lnTo>
                <a:lnTo>
                  <a:pt x="348259" y="401840"/>
                </a:lnTo>
                <a:lnTo>
                  <a:pt x="348259" y="348259"/>
                </a:lnTo>
                <a:close/>
              </a:path>
              <a:path w="375285" h="428625">
                <a:moveTo>
                  <a:pt x="372348" y="26784"/>
                </a:moveTo>
                <a:lnTo>
                  <a:pt x="342239" y="26784"/>
                </a:lnTo>
                <a:lnTo>
                  <a:pt x="348184" y="32741"/>
                </a:lnTo>
                <a:lnTo>
                  <a:pt x="348259" y="315442"/>
                </a:lnTo>
                <a:lnTo>
                  <a:pt x="342239" y="321462"/>
                </a:lnTo>
                <a:lnTo>
                  <a:pt x="53581" y="321462"/>
                </a:lnTo>
                <a:lnTo>
                  <a:pt x="46370" y="321951"/>
                </a:lnTo>
                <a:lnTo>
                  <a:pt x="39465" y="323367"/>
                </a:lnTo>
                <a:lnTo>
                  <a:pt x="32921" y="325630"/>
                </a:lnTo>
                <a:lnTo>
                  <a:pt x="26797" y="328663"/>
                </a:lnTo>
                <a:lnTo>
                  <a:pt x="368956" y="328663"/>
                </a:lnTo>
                <a:lnTo>
                  <a:pt x="373058" y="320608"/>
                </a:lnTo>
                <a:lnTo>
                  <a:pt x="375056" y="308076"/>
                </a:lnTo>
                <a:lnTo>
                  <a:pt x="375056" y="40182"/>
                </a:lnTo>
                <a:lnTo>
                  <a:pt x="372348" y="26784"/>
                </a:lnTo>
                <a:close/>
              </a:path>
              <a:path w="375285" h="428625">
                <a:moveTo>
                  <a:pt x="150520" y="237756"/>
                </a:moveTo>
                <a:lnTo>
                  <a:pt x="143408" y="241439"/>
                </a:lnTo>
                <a:lnTo>
                  <a:pt x="141206" y="248386"/>
                </a:lnTo>
                <a:lnTo>
                  <a:pt x="139217" y="254584"/>
                </a:lnTo>
                <a:lnTo>
                  <a:pt x="142824" y="261696"/>
                </a:lnTo>
                <a:lnTo>
                  <a:pt x="149440" y="263791"/>
                </a:lnTo>
                <a:lnTo>
                  <a:pt x="161213" y="267641"/>
                </a:lnTo>
                <a:lnTo>
                  <a:pt x="194983" y="274421"/>
                </a:lnTo>
                <a:lnTo>
                  <a:pt x="199999" y="274421"/>
                </a:lnTo>
                <a:lnTo>
                  <a:pt x="219770" y="272141"/>
                </a:lnTo>
                <a:lnTo>
                  <a:pt x="235643" y="265537"/>
                </a:lnTo>
                <a:lnTo>
                  <a:pt x="246900" y="254962"/>
                </a:lnTo>
                <a:lnTo>
                  <a:pt x="249290" y="249230"/>
                </a:lnTo>
                <a:lnTo>
                  <a:pt x="203044" y="249230"/>
                </a:lnTo>
                <a:lnTo>
                  <a:pt x="187693" y="248386"/>
                </a:lnTo>
                <a:lnTo>
                  <a:pt x="181474" y="247227"/>
                </a:lnTo>
                <a:lnTo>
                  <a:pt x="174910" y="245537"/>
                </a:lnTo>
                <a:lnTo>
                  <a:pt x="168251" y="243534"/>
                </a:lnTo>
                <a:lnTo>
                  <a:pt x="150520" y="237756"/>
                </a:lnTo>
                <a:close/>
              </a:path>
              <a:path w="375285" h="428625">
                <a:moveTo>
                  <a:pt x="184503" y="73918"/>
                </a:moveTo>
                <a:lnTo>
                  <a:pt x="163753" y="79455"/>
                </a:lnTo>
                <a:lnTo>
                  <a:pt x="149033" y="90658"/>
                </a:lnTo>
                <a:lnTo>
                  <a:pt x="141490" y="106984"/>
                </a:lnTo>
                <a:lnTo>
                  <a:pt x="140832" y="118470"/>
                </a:lnTo>
                <a:lnTo>
                  <a:pt x="143213" y="127960"/>
                </a:lnTo>
                <a:lnTo>
                  <a:pt x="147996" y="135690"/>
                </a:lnTo>
                <a:lnTo>
                  <a:pt x="154546" y="141897"/>
                </a:lnTo>
                <a:lnTo>
                  <a:pt x="147764" y="147421"/>
                </a:lnTo>
                <a:lnTo>
                  <a:pt x="143154" y="154711"/>
                </a:lnTo>
                <a:lnTo>
                  <a:pt x="141490" y="163499"/>
                </a:lnTo>
                <a:lnTo>
                  <a:pt x="143510" y="185303"/>
                </a:lnTo>
                <a:lnTo>
                  <a:pt x="155790" y="199504"/>
                </a:lnTo>
                <a:lnTo>
                  <a:pt x="172576" y="208008"/>
                </a:lnTo>
                <a:lnTo>
                  <a:pt x="188112" y="212725"/>
                </a:lnTo>
                <a:lnTo>
                  <a:pt x="227857" y="229555"/>
                </a:lnTo>
                <a:lnTo>
                  <a:pt x="228219" y="236080"/>
                </a:lnTo>
                <a:lnTo>
                  <a:pt x="224169" y="242816"/>
                </a:lnTo>
                <a:lnTo>
                  <a:pt x="215490" y="247286"/>
                </a:lnTo>
                <a:lnTo>
                  <a:pt x="203044" y="249230"/>
                </a:lnTo>
                <a:lnTo>
                  <a:pt x="249290" y="249230"/>
                </a:lnTo>
                <a:lnTo>
                  <a:pt x="252818" y="240766"/>
                </a:lnTo>
                <a:lnTo>
                  <a:pt x="253513" y="229342"/>
                </a:lnTo>
                <a:lnTo>
                  <a:pt x="251191" y="219897"/>
                </a:lnTo>
                <a:lnTo>
                  <a:pt x="246419" y="212180"/>
                </a:lnTo>
                <a:lnTo>
                  <a:pt x="239763" y="205943"/>
                </a:lnTo>
                <a:lnTo>
                  <a:pt x="246545" y="200329"/>
                </a:lnTo>
                <a:lnTo>
                  <a:pt x="251155" y="193052"/>
                </a:lnTo>
                <a:lnTo>
                  <a:pt x="251330" y="192125"/>
                </a:lnTo>
                <a:lnTo>
                  <a:pt x="208457" y="192125"/>
                </a:lnTo>
                <a:lnTo>
                  <a:pt x="194564" y="188442"/>
                </a:lnTo>
                <a:lnTo>
                  <a:pt x="177833" y="183137"/>
                </a:lnTo>
                <a:lnTo>
                  <a:pt x="169056" y="178263"/>
                </a:lnTo>
                <a:lnTo>
                  <a:pt x="165917" y="173437"/>
                </a:lnTo>
                <a:lnTo>
                  <a:pt x="166103" y="168275"/>
                </a:lnTo>
                <a:lnTo>
                  <a:pt x="167767" y="159397"/>
                </a:lnTo>
                <a:lnTo>
                  <a:pt x="179070" y="156552"/>
                </a:lnTo>
                <a:lnTo>
                  <a:pt x="185851" y="155625"/>
                </a:lnTo>
                <a:lnTo>
                  <a:pt x="244850" y="155625"/>
                </a:lnTo>
                <a:lnTo>
                  <a:pt x="237932" y="147904"/>
                </a:lnTo>
                <a:lnTo>
                  <a:pt x="219380" y="139051"/>
                </a:lnTo>
                <a:lnTo>
                  <a:pt x="200253" y="133527"/>
                </a:lnTo>
                <a:lnTo>
                  <a:pt x="194564" y="132016"/>
                </a:lnTo>
                <a:lnTo>
                  <a:pt x="177833" y="126711"/>
                </a:lnTo>
                <a:lnTo>
                  <a:pt x="169056" y="121837"/>
                </a:lnTo>
                <a:lnTo>
                  <a:pt x="165917" y="117011"/>
                </a:lnTo>
                <a:lnTo>
                  <a:pt x="166103" y="111848"/>
                </a:lnTo>
                <a:lnTo>
                  <a:pt x="170206" y="105094"/>
                </a:lnTo>
                <a:lnTo>
                  <a:pt x="178916" y="100603"/>
                </a:lnTo>
                <a:lnTo>
                  <a:pt x="191347" y="98654"/>
                </a:lnTo>
                <a:lnTo>
                  <a:pt x="241304" y="98654"/>
                </a:lnTo>
                <a:lnTo>
                  <a:pt x="242112" y="96100"/>
                </a:lnTo>
                <a:lnTo>
                  <a:pt x="210134" y="74587"/>
                </a:lnTo>
                <a:lnTo>
                  <a:pt x="184503" y="73918"/>
                </a:lnTo>
                <a:close/>
              </a:path>
              <a:path w="375285" h="428625">
                <a:moveTo>
                  <a:pt x="244850" y="155625"/>
                </a:moveTo>
                <a:lnTo>
                  <a:pt x="185851" y="155625"/>
                </a:lnTo>
                <a:lnTo>
                  <a:pt x="186601" y="155879"/>
                </a:lnTo>
                <a:lnTo>
                  <a:pt x="193967" y="157797"/>
                </a:lnTo>
                <a:lnTo>
                  <a:pt x="212131" y="163050"/>
                </a:lnTo>
                <a:lnTo>
                  <a:pt x="222961" y="167838"/>
                </a:lnTo>
                <a:lnTo>
                  <a:pt x="227857" y="173047"/>
                </a:lnTo>
                <a:lnTo>
                  <a:pt x="228219" y="179565"/>
                </a:lnTo>
                <a:lnTo>
                  <a:pt x="226542" y="188366"/>
                </a:lnTo>
                <a:lnTo>
                  <a:pt x="215315" y="191198"/>
                </a:lnTo>
                <a:lnTo>
                  <a:pt x="208457" y="192125"/>
                </a:lnTo>
                <a:lnTo>
                  <a:pt x="251330" y="192125"/>
                </a:lnTo>
                <a:lnTo>
                  <a:pt x="252818" y="184264"/>
                </a:lnTo>
                <a:lnTo>
                  <a:pt x="250786" y="162252"/>
                </a:lnTo>
                <a:lnTo>
                  <a:pt x="244850" y="155625"/>
                </a:lnTo>
                <a:close/>
              </a:path>
              <a:path w="375285" h="428625">
                <a:moveTo>
                  <a:pt x="241304" y="98654"/>
                </a:moveTo>
                <a:lnTo>
                  <a:pt x="191347" y="98654"/>
                </a:lnTo>
                <a:lnTo>
                  <a:pt x="206616" y="99529"/>
                </a:lnTo>
                <a:lnTo>
                  <a:pt x="211721" y="100291"/>
                </a:lnTo>
                <a:lnTo>
                  <a:pt x="218084" y="101803"/>
                </a:lnTo>
                <a:lnTo>
                  <a:pt x="232905" y="106400"/>
                </a:lnTo>
                <a:lnTo>
                  <a:pt x="240017" y="102717"/>
                </a:lnTo>
                <a:lnTo>
                  <a:pt x="241304" y="98654"/>
                </a:lnTo>
                <a:close/>
              </a:path>
            </a:pathLst>
          </a:custGeom>
          <a:solidFill>
            <a:srgbClr val="152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87762" y="4116387"/>
            <a:ext cx="2868295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45" dirty="0">
                <a:latin typeface="Lucida Sans Unicode"/>
                <a:cs typeface="Lucida Sans Unicode"/>
              </a:rPr>
              <a:t>Regulatory</a:t>
            </a:r>
            <a:r>
              <a:rPr sz="1650" spc="-85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Compliance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35" dirty="0">
                <a:latin typeface="Tahoma"/>
                <a:cs typeface="Tahoma"/>
              </a:rPr>
              <a:t>Our </a:t>
            </a:r>
            <a:r>
              <a:rPr sz="1350" spc="-5" dirty="0">
                <a:latin typeface="Tahoma"/>
                <a:cs typeface="Tahoma"/>
              </a:rPr>
              <a:t>solution </a:t>
            </a:r>
            <a:r>
              <a:rPr sz="1350" spc="-35" dirty="0">
                <a:latin typeface="Tahoma"/>
                <a:cs typeface="Tahoma"/>
              </a:rPr>
              <a:t>ensures </a:t>
            </a:r>
            <a:r>
              <a:rPr sz="1350" spc="-25" dirty="0">
                <a:latin typeface="Tahoma"/>
                <a:cs typeface="Tahoma"/>
              </a:rPr>
              <a:t>you </a:t>
            </a:r>
            <a:r>
              <a:rPr sz="1350" spc="-30" dirty="0">
                <a:latin typeface="Tahoma"/>
                <a:cs typeface="Tahoma"/>
              </a:rPr>
              <a:t>adhere </a:t>
            </a:r>
            <a:r>
              <a:rPr sz="1350" spc="-10" dirty="0">
                <a:latin typeface="Tahoma"/>
                <a:cs typeface="Tahoma"/>
              </a:rPr>
              <a:t>to </a:t>
            </a:r>
            <a:r>
              <a:rPr sz="1350" spc="10" dirty="0">
                <a:latin typeface="Tahoma"/>
                <a:cs typeface="Tahoma"/>
              </a:rPr>
              <a:t>all </a:t>
            </a:r>
            <a:r>
              <a:rPr sz="1350" spc="-409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applicable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regulations,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minimizing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legal </a:t>
            </a:r>
            <a:r>
              <a:rPr sz="1350" spc="-409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liabilities.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0075" y="5880353"/>
            <a:ext cx="428625" cy="344805"/>
          </a:xfrm>
          <a:custGeom>
            <a:avLst/>
            <a:gdLst/>
            <a:ahLst/>
            <a:cxnLst/>
            <a:rect l="l" t="t" r="r" b="b"/>
            <a:pathLst>
              <a:path w="428625" h="344804">
                <a:moveTo>
                  <a:pt x="83046" y="0"/>
                </a:moveTo>
                <a:lnTo>
                  <a:pt x="77019" y="3073"/>
                </a:lnTo>
                <a:lnTo>
                  <a:pt x="73267" y="14262"/>
                </a:lnTo>
                <a:lnTo>
                  <a:pt x="76280" y="20281"/>
                </a:lnTo>
                <a:lnTo>
                  <a:pt x="171782" y="52158"/>
                </a:lnTo>
                <a:lnTo>
                  <a:pt x="175749" y="63715"/>
                </a:lnTo>
                <a:lnTo>
                  <a:pt x="182666" y="73513"/>
                </a:lnTo>
                <a:lnTo>
                  <a:pt x="191995" y="81026"/>
                </a:lnTo>
                <a:lnTo>
                  <a:pt x="203194" y="85725"/>
                </a:lnTo>
                <a:lnTo>
                  <a:pt x="203194" y="322795"/>
                </a:lnTo>
                <a:lnTo>
                  <a:pt x="68713" y="322795"/>
                </a:lnTo>
                <a:lnTo>
                  <a:pt x="63892" y="327621"/>
                </a:lnTo>
                <a:lnTo>
                  <a:pt x="63892" y="339407"/>
                </a:lnTo>
                <a:lnTo>
                  <a:pt x="68713" y="344233"/>
                </a:lnTo>
                <a:lnTo>
                  <a:pt x="219803" y="344233"/>
                </a:lnTo>
                <a:lnTo>
                  <a:pt x="224626" y="339407"/>
                </a:lnTo>
                <a:lnTo>
                  <a:pt x="224626" y="85725"/>
                </a:lnTo>
                <a:lnTo>
                  <a:pt x="231522" y="83972"/>
                </a:lnTo>
                <a:lnTo>
                  <a:pt x="237752" y="80492"/>
                </a:lnTo>
                <a:lnTo>
                  <a:pt x="242843" y="75869"/>
                </a:lnTo>
                <a:lnTo>
                  <a:pt x="310544" y="75869"/>
                </a:lnTo>
                <a:lnTo>
                  <a:pt x="279800" y="65620"/>
                </a:lnTo>
                <a:lnTo>
                  <a:pt x="211004" y="65620"/>
                </a:lnTo>
                <a:lnTo>
                  <a:pt x="208269" y="65087"/>
                </a:lnTo>
                <a:lnTo>
                  <a:pt x="192410" y="47040"/>
                </a:lnTo>
                <a:lnTo>
                  <a:pt x="192410" y="41351"/>
                </a:lnTo>
                <a:lnTo>
                  <a:pt x="192956" y="38620"/>
                </a:lnTo>
                <a:lnTo>
                  <a:pt x="195132" y="33362"/>
                </a:lnTo>
                <a:lnTo>
                  <a:pt x="196681" y="31051"/>
                </a:lnTo>
                <a:lnTo>
                  <a:pt x="197593" y="30137"/>
                </a:lnTo>
                <a:lnTo>
                  <a:pt x="173325" y="30137"/>
                </a:lnTo>
                <a:lnTo>
                  <a:pt x="83046" y="0"/>
                </a:lnTo>
                <a:close/>
              </a:path>
              <a:path w="428625" h="344804">
                <a:moveTo>
                  <a:pt x="349528" y="140563"/>
                </a:moveTo>
                <a:lnTo>
                  <a:pt x="336271" y="140563"/>
                </a:lnTo>
                <a:lnTo>
                  <a:pt x="330041" y="144043"/>
                </a:lnTo>
                <a:lnTo>
                  <a:pt x="326623" y="149745"/>
                </a:lnTo>
                <a:lnTo>
                  <a:pt x="265008" y="251002"/>
                </a:lnTo>
                <a:lnTo>
                  <a:pt x="261609" y="257544"/>
                </a:lnTo>
                <a:lnTo>
                  <a:pt x="259158" y="264434"/>
                </a:lnTo>
                <a:lnTo>
                  <a:pt x="257674" y="271575"/>
                </a:lnTo>
                <a:lnTo>
                  <a:pt x="257175" y="278866"/>
                </a:lnTo>
                <a:lnTo>
                  <a:pt x="257175" y="279933"/>
                </a:lnTo>
                <a:lnTo>
                  <a:pt x="263910" y="304955"/>
                </a:lnTo>
                <a:lnTo>
                  <a:pt x="282280" y="325394"/>
                </a:lnTo>
                <a:lnTo>
                  <a:pt x="309528" y="339178"/>
                </a:lnTo>
                <a:lnTo>
                  <a:pt x="342900" y="344233"/>
                </a:lnTo>
                <a:lnTo>
                  <a:pt x="376269" y="339178"/>
                </a:lnTo>
                <a:lnTo>
                  <a:pt x="403517" y="325394"/>
                </a:lnTo>
                <a:lnTo>
                  <a:pt x="405853" y="322795"/>
                </a:lnTo>
                <a:lnTo>
                  <a:pt x="342900" y="322795"/>
                </a:lnTo>
                <a:lnTo>
                  <a:pt x="328826" y="321731"/>
                </a:lnTo>
                <a:lnTo>
                  <a:pt x="287731" y="301561"/>
                </a:lnTo>
                <a:lnTo>
                  <a:pt x="278606" y="279933"/>
                </a:lnTo>
                <a:lnTo>
                  <a:pt x="407193" y="279933"/>
                </a:lnTo>
                <a:lnTo>
                  <a:pt x="407193" y="278866"/>
                </a:lnTo>
                <a:lnTo>
                  <a:pt x="428625" y="278866"/>
                </a:lnTo>
                <a:lnTo>
                  <a:pt x="428125" y="271537"/>
                </a:lnTo>
                <a:lnTo>
                  <a:pt x="426640" y="264382"/>
                </a:lnTo>
                <a:lnTo>
                  <a:pt x="424546" y="258508"/>
                </a:lnTo>
                <a:lnTo>
                  <a:pt x="285502" y="258508"/>
                </a:lnTo>
                <a:lnTo>
                  <a:pt x="342900" y="164274"/>
                </a:lnTo>
                <a:lnTo>
                  <a:pt x="368001" y="164274"/>
                </a:lnTo>
                <a:lnTo>
                  <a:pt x="355688" y="144043"/>
                </a:lnTo>
                <a:lnTo>
                  <a:pt x="349528" y="140563"/>
                </a:lnTo>
                <a:close/>
              </a:path>
              <a:path w="428625" h="344804">
                <a:moveTo>
                  <a:pt x="428625" y="278866"/>
                </a:moveTo>
                <a:lnTo>
                  <a:pt x="407193" y="278866"/>
                </a:lnTo>
                <a:lnTo>
                  <a:pt x="407193" y="279933"/>
                </a:lnTo>
                <a:lnTo>
                  <a:pt x="406219" y="287168"/>
                </a:lnTo>
                <a:lnTo>
                  <a:pt x="369788" y="318746"/>
                </a:lnTo>
                <a:lnTo>
                  <a:pt x="342900" y="322795"/>
                </a:lnTo>
                <a:lnTo>
                  <a:pt x="405853" y="322795"/>
                </a:lnTo>
                <a:lnTo>
                  <a:pt x="421888" y="304955"/>
                </a:lnTo>
                <a:lnTo>
                  <a:pt x="428625" y="279933"/>
                </a:lnTo>
                <a:lnTo>
                  <a:pt x="428625" y="278866"/>
                </a:lnTo>
                <a:close/>
              </a:path>
              <a:path w="428625" h="344804">
                <a:moveTo>
                  <a:pt x="92353" y="54914"/>
                </a:moveTo>
                <a:lnTo>
                  <a:pt x="79091" y="54914"/>
                </a:lnTo>
                <a:lnTo>
                  <a:pt x="72866" y="58394"/>
                </a:lnTo>
                <a:lnTo>
                  <a:pt x="69448" y="64084"/>
                </a:lnTo>
                <a:lnTo>
                  <a:pt x="7833" y="165341"/>
                </a:lnTo>
                <a:lnTo>
                  <a:pt x="4434" y="171846"/>
                </a:lnTo>
                <a:lnTo>
                  <a:pt x="1983" y="178717"/>
                </a:lnTo>
                <a:lnTo>
                  <a:pt x="499" y="185851"/>
                </a:lnTo>
                <a:lnTo>
                  <a:pt x="0" y="193141"/>
                </a:lnTo>
                <a:lnTo>
                  <a:pt x="0" y="194208"/>
                </a:lnTo>
                <a:lnTo>
                  <a:pt x="6735" y="219230"/>
                </a:lnTo>
                <a:lnTo>
                  <a:pt x="25105" y="239669"/>
                </a:lnTo>
                <a:lnTo>
                  <a:pt x="52353" y="253453"/>
                </a:lnTo>
                <a:lnTo>
                  <a:pt x="85725" y="258508"/>
                </a:lnTo>
                <a:lnTo>
                  <a:pt x="119093" y="253453"/>
                </a:lnTo>
                <a:lnTo>
                  <a:pt x="146342" y="239669"/>
                </a:lnTo>
                <a:lnTo>
                  <a:pt x="148678" y="237070"/>
                </a:lnTo>
                <a:lnTo>
                  <a:pt x="85725" y="237070"/>
                </a:lnTo>
                <a:lnTo>
                  <a:pt x="71646" y="236005"/>
                </a:lnTo>
                <a:lnTo>
                  <a:pt x="30556" y="215836"/>
                </a:lnTo>
                <a:lnTo>
                  <a:pt x="21431" y="194208"/>
                </a:lnTo>
                <a:lnTo>
                  <a:pt x="150018" y="194208"/>
                </a:lnTo>
                <a:lnTo>
                  <a:pt x="150018" y="193141"/>
                </a:lnTo>
                <a:lnTo>
                  <a:pt x="171450" y="193141"/>
                </a:lnTo>
                <a:lnTo>
                  <a:pt x="170950" y="185812"/>
                </a:lnTo>
                <a:lnTo>
                  <a:pt x="169465" y="178657"/>
                </a:lnTo>
                <a:lnTo>
                  <a:pt x="167371" y="172783"/>
                </a:lnTo>
                <a:lnTo>
                  <a:pt x="28327" y="172783"/>
                </a:lnTo>
                <a:lnTo>
                  <a:pt x="85725" y="78549"/>
                </a:lnTo>
                <a:lnTo>
                  <a:pt x="110846" y="78549"/>
                </a:lnTo>
                <a:lnTo>
                  <a:pt x="98583" y="58394"/>
                </a:lnTo>
                <a:lnTo>
                  <a:pt x="92353" y="54914"/>
                </a:lnTo>
                <a:close/>
              </a:path>
              <a:path w="428625" h="344804">
                <a:moveTo>
                  <a:pt x="368001" y="164274"/>
                </a:moveTo>
                <a:lnTo>
                  <a:pt x="342900" y="164274"/>
                </a:lnTo>
                <a:lnTo>
                  <a:pt x="400292" y="258508"/>
                </a:lnTo>
                <a:lnTo>
                  <a:pt x="424546" y="258508"/>
                </a:lnTo>
                <a:lnTo>
                  <a:pt x="424188" y="257503"/>
                </a:lnTo>
                <a:lnTo>
                  <a:pt x="420786" y="251002"/>
                </a:lnTo>
                <a:lnTo>
                  <a:pt x="368001" y="164274"/>
                </a:lnTo>
                <a:close/>
              </a:path>
              <a:path w="428625" h="344804">
                <a:moveTo>
                  <a:pt x="171450" y="193141"/>
                </a:moveTo>
                <a:lnTo>
                  <a:pt x="150018" y="193141"/>
                </a:lnTo>
                <a:lnTo>
                  <a:pt x="150018" y="194208"/>
                </a:lnTo>
                <a:lnTo>
                  <a:pt x="149044" y="201443"/>
                </a:lnTo>
                <a:lnTo>
                  <a:pt x="146041" y="208727"/>
                </a:lnTo>
                <a:lnTo>
                  <a:pt x="140891" y="215836"/>
                </a:lnTo>
                <a:lnTo>
                  <a:pt x="133474" y="222542"/>
                </a:lnTo>
                <a:lnTo>
                  <a:pt x="123857" y="228428"/>
                </a:lnTo>
                <a:lnTo>
                  <a:pt x="112579" y="233021"/>
                </a:lnTo>
                <a:lnTo>
                  <a:pt x="99783" y="236006"/>
                </a:lnTo>
                <a:lnTo>
                  <a:pt x="85725" y="237070"/>
                </a:lnTo>
                <a:lnTo>
                  <a:pt x="148678" y="237070"/>
                </a:lnTo>
                <a:lnTo>
                  <a:pt x="164713" y="219230"/>
                </a:lnTo>
                <a:lnTo>
                  <a:pt x="171450" y="194208"/>
                </a:lnTo>
                <a:lnTo>
                  <a:pt x="171450" y="193141"/>
                </a:lnTo>
                <a:close/>
              </a:path>
              <a:path w="428625" h="344804">
                <a:moveTo>
                  <a:pt x="133474" y="222478"/>
                </a:moveTo>
                <a:close/>
              </a:path>
              <a:path w="428625" h="344804">
                <a:moveTo>
                  <a:pt x="110846" y="78549"/>
                </a:moveTo>
                <a:lnTo>
                  <a:pt x="85725" y="78549"/>
                </a:lnTo>
                <a:lnTo>
                  <a:pt x="143117" y="172783"/>
                </a:lnTo>
                <a:lnTo>
                  <a:pt x="167371" y="172783"/>
                </a:lnTo>
                <a:lnTo>
                  <a:pt x="167013" y="171778"/>
                </a:lnTo>
                <a:lnTo>
                  <a:pt x="163611" y="165277"/>
                </a:lnTo>
                <a:lnTo>
                  <a:pt x="110846" y="78549"/>
                </a:lnTo>
                <a:close/>
              </a:path>
              <a:path w="428625" h="344804">
                <a:moveTo>
                  <a:pt x="310544" y="75869"/>
                </a:moveTo>
                <a:lnTo>
                  <a:pt x="242843" y="75869"/>
                </a:lnTo>
                <a:lnTo>
                  <a:pt x="344775" y="109829"/>
                </a:lnTo>
                <a:lnTo>
                  <a:pt x="350803" y="106807"/>
                </a:lnTo>
                <a:lnTo>
                  <a:pt x="354553" y="95567"/>
                </a:lnTo>
                <a:lnTo>
                  <a:pt x="351537" y="89535"/>
                </a:lnTo>
                <a:lnTo>
                  <a:pt x="310544" y="75869"/>
                </a:lnTo>
                <a:close/>
              </a:path>
              <a:path w="428625" h="344804">
                <a:moveTo>
                  <a:pt x="250117" y="22758"/>
                </a:moveTo>
                <a:lnTo>
                  <a:pt x="216683" y="22758"/>
                </a:lnTo>
                <a:lnTo>
                  <a:pt x="219417" y="23304"/>
                </a:lnTo>
                <a:lnTo>
                  <a:pt x="224670" y="25488"/>
                </a:lnTo>
                <a:lnTo>
                  <a:pt x="235272" y="41351"/>
                </a:lnTo>
                <a:lnTo>
                  <a:pt x="235272" y="47040"/>
                </a:lnTo>
                <a:lnTo>
                  <a:pt x="216683" y="65620"/>
                </a:lnTo>
                <a:lnTo>
                  <a:pt x="279800" y="65620"/>
                </a:lnTo>
                <a:lnTo>
                  <a:pt x="254694" y="57251"/>
                </a:lnTo>
                <a:lnTo>
                  <a:pt x="256034" y="53174"/>
                </a:lnTo>
                <a:lnTo>
                  <a:pt x="256703" y="48755"/>
                </a:lnTo>
                <a:lnTo>
                  <a:pt x="256703" y="44196"/>
                </a:lnTo>
                <a:lnTo>
                  <a:pt x="253331" y="27522"/>
                </a:lnTo>
                <a:lnTo>
                  <a:pt x="250117" y="22758"/>
                </a:lnTo>
                <a:close/>
              </a:path>
              <a:path w="428625" h="344804">
                <a:moveTo>
                  <a:pt x="213841" y="1333"/>
                </a:moveTo>
                <a:lnTo>
                  <a:pt x="200418" y="3478"/>
                </a:lnTo>
                <a:lnTo>
                  <a:pt x="188735" y="9453"/>
                </a:lnTo>
                <a:lnTo>
                  <a:pt x="179476" y="18569"/>
                </a:lnTo>
                <a:lnTo>
                  <a:pt x="173325" y="30137"/>
                </a:lnTo>
                <a:lnTo>
                  <a:pt x="197593" y="30137"/>
                </a:lnTo>
                <a:lnTo>
                  <a:pt x="200699" y="27025"/>
                </a:lnTo>
                <a:lnTo>
                  <a:pt x="203015" y="25488"/>
                </a:lnTo>
                <a:lnTo>
                  <a:pt x="208269" y="23304"/>
                </a:lnTo>
                <a:lnTo>
                  <a:pt x="211004" y="22758"/>
                </a:lnTo>
                <a:lnTo>
                  <a:pt x="250117" y="22758"/>
                </a:lnTo>
                <a:lnTo>
                  <a:pt x="244138" y="13896"/>
                </a:lnTo>
                <a:lnTo>
                  <a:pt x="230513" y="4705"/>
                </a:lnTo>
                <a:lnTo>
                  <a:pt x="213841" y="1333"/>
                </a:lnTo>
                <a:close/>
              </a:path>
            </a:pathLst>
          </a:custGeom>
          <a:solidFill>
            <a:srgbClr val="152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7375" y="6421437"/>
            <a:ext cx="2761615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40" dirty="0">
                <a:latin typeface="Lucida Sans Unicode"/>
                <a:cs typeface="Lucida Sans Unicode"/>
              </a:rPr>
              <a:t>Risk</a:t>
            </a:r>
            <a:r>
              <a:rPr sz="1650" spc="-12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Mitigation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140" dirty="0">
                <a:latin typeface="Tahoma"/>
                <a:cs typeface="Tahoma"/>
              </a:rPr>
              <a:t>V</a:t>
            </a:r>
            <a:r>
              <a:rPr sz="1350" spc="-20" dirty="0">
                <a:latin typeface="Tahoma"/>
                <a:cs typeface="Tahoma"/>
              </a:rPr>
              <a:t>enops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identifies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miti</a:t>
            </a:r>
            <a:r>
              <a:rPr sz="1350" spc="-35" dirty="0">
                <a:latin typeface="Tahoma"/>
                <a:cs typeface="Tahoma"/>
              </a:rPr>
              <a:t>g</a:t>
            </a:r>
            <a:r>
              <a:rPr sz="1350" spc="-50" dirty="0">
                <a:latin typeface="Tahoma"/>
                <a:cs typeface="Tahoma"/>
              </a:rPr>
              <a:t>a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35" dirty="0">
                <a:latin typeface="Tahoma"/>
                <a:cs typeface="Tahoma"/>
              </a:rPr>
              <a:t>es  </a:t>
            </a:r>
            <a:r>
              <a:rPr sz="1350" spc="-10" dirty="0">
                <a:latin typeface="Tahoma"/>
                <a:cs typeface="Tahoma"/>
              </a:rPr>
              <a:t>potential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risks,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helping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you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avoid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legal </a:t>
            </a:r>
            <a:r>
              <a:rPr sz="1350" spc="-409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dispu</a:t>
            </a:r>
            <a:r>
              <a:rPr sz="1350" spc="-25" dirty="0">
                <a:latin typeface="Tahoma"/>
                <a:cs typeface="Tahoma"/>
              </a:rPr>
              <a:t>t</a:t>
            </a:r>
            <a:r>
              <a:rPr sz="1350" spc="-40" dirty="0">
                <a:latin typeface="Tahoma"/>
                <a:cs typeface="Tahoma"/>
              </a:rPr>
              <a:t>es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san</a:t>
            </a:r>
            <a:r>
              <a:rPr sz="1350" spc="-40" dirty="0">
                <a:latin typeface="Tahoma"/>
                <a:cs typeface="Tahoma"/>
              </a:rPr>
              <a:t>c</a:t>
            </a:r>
            <a:r>
              <a:rPr sz="1350" spc="-20" dirty="0">
                <a:latin typeface="Tahoma"/>
                <a:cs typeface="Tahoma"/>
              </a:rPr>
              <a:t>tions.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5225" y="5880353"/>
            <a:ext cx="428625" cy="344805"/>
          </a:xfrm>
          <a:custGeom>
            <a:avLst/>
            <a:gdLst/>
            <a:ahLst/>
            <a:cxnLst/>
            <a:rect l="l" t="t" r="r" b="b"/>
            <a:pathLst>
              <a:path w="428625" h="344804">
                <a:moveTo>
                  <a:pt x="83045" y="0"/>
                </a:moveTo>
                <a:lnTo>
                  <a:pt x="77012" y="3073"/>
                </a:lnTo>
                <a:lnTo>
                  <a:pt x="73266" y="14262"/>
                </a:lnTo>
                <a:lnTo>
                  <a:pt x="76276" y="20281"/>
                </a:lnTo>
                <a:lnTo>
                  <a:pt x="171780" y="52158"/>
                </a:lnTo>
                <a:lnTo>
                  <a:pt x="175750" y="63715"/>
                </a:lnTo>
                <a:lnTo>
                  <a:pt x="182670" y="73513"/>
                </a:lnTo>
                <a:lnTo>
                  <a:pt x="192000" y="81026"/>
                </a:lnTo>
                <a:lnTo>
                  <a:pt x="203200" y="85725"/>
                </a:lnTo>
                <a:lnTo>
                  <a:pt x="203200" y="322795"/>
                </a:lnTo>
                <a:lnTo>
                  <a:pt x="68719" y="322795"/>
                </a:lnTo>
                <a:lnTo>
                  <a:pt x="63893" y="327621"/>
                </a:lnTo>
                <a:lnTo>
                  <a:pt x="63893" y="339407"/>
                </a:lnTo>
                <a:lnTo>
                  <a:pt x="68719" y="344233"/>
                </a:lnTo>
                <a:lnTo>
                  <a:pt x="219798" y="344233"/>
                </a:lnTo>
                <a:lnTo>
                  <a:pt x="224624" y="339407"/>
                </a:lnTo>
                <a:lnTo>
                  <a:pt x="224624" y="85725"/>
                </a:lnTo>
                <a:lnTo>
                  <a:pt x="231521" y="83972"/>
                </a:lnTo>
                <a:lnTo>
                  <a:pt x="237756" y="80492"/>
                </a:lnTo>
                <a:lnTo>
                  <a:pt x="242836" y="75869"/>
                </a:lnTo>
                <a:lnTo>
                  <a:pt x="310545" y="75869"/>
                </a:lnTo>
                <a:lnTo>
                  <a:pt x="279803" y="65620"/>
                </a:lnTo>
                <a:lnTo>
                  <a:pt x="210997" y="65620"/>
                </a:lnTo>
                <a:lnTo>
                  <a:pt x="208267" y="65087"/>
                </a:lnTo>
                <a:lnTo>
                  <a:pt x="192405" y="47040"/>
                </a:lnTo>
                <a:lnTo>
                  <a:pt x="192405" y="41351"/>
                </a:lnTo>
                <a:lnTo>
                  <a:pt x="192951" y="38620"/>
                </a:lnTo>
                <a:lnTo>
                  <a:pt x="195135" y="33362"/>
                </a:lnTo>
                <a:lnTo>
                  <a:pt x="196684" y="31051"/>
                </a:lnTo>
                <a:lnTo>
                  <a:pt x="197596" y="30137"/>
                </a:lnTo>
                <a:lnTo>
                  <a:pt x="173329" y="30137"/>
                </a:lnTo>
                <a:lnTo>
                  <a:pt x="83045" y="0"/>
                </a:lnTo>
                <a:close/>
              </a:path>
              <a:path w="428625" h="344804">
                <a:moveTo>
                  <a:pt x="349529" y="140563"/>
                </a:moveTo>
                <a:lnTo>
                  <a:pt x="336270" y="140563"/>
                </a:lnTo>
                <a:lnTo>
                  <a:pt x="330047" y="144043"/>
                </a:lnTo>
                <a:lnTo>
                  <a:pt x="326618" y="149745"/>
                </a:lnTo>
                <a:lnTo>
                  <a:pt x="265010" y="251002"/>
                </a:lnTo>
                <a:lnTo>
                  <a:pt x="261611" y="257544"/>
                </a:lnTo>
                <a:lnTo>
                  <a:pt x="259159" y="264434"/>
                </a:lnTo>
                <a:lnTo>
                  <a:pt x="257674" y="271575"/>
                </a:lnTo>
                <a:lnTo>
                  <a:pt x="257175" y="278866"/>
                </a:lnTo>
                <a:lnTo>
                  <a:pt x="257175" y="279933"/>
                </a:lnTo>
                <a:lnTo>
                  <a:pt x="263909" y="304955"/>
                </a:lnTo>
                <a:lnTo>
                  <a:pt x="282278" y="325394"/>
                </a:lnTo>
                <a:lnTo>
                  <a:pt x="309526" y="339178"/>
                </a:lnTo>
                <a:lnTo>
                  <a:pt x="342900" y="344233"/>
                </a:lnTo>
                <a:lnTo>
                  <a:pt x="376268" y="339178"/>
                </a:lnTo>
                <a:lnTo>
                  <a:pt x="403517" y="325394"/>
                </a:lnTo>
                <a:lnTo>
                  <a:pt x="405852" y="322795"/>
                </a:lnTo>
                <a:lnTo>
                  <a:pt x="342900" y="322795"/>
                </a:lnTo>
                <a:lnTo>
                  <a:pt x="328825" y="321731"/>
                </a:lnTo>
                <a:lnTo>
                  <a:pt x="287731" y="301561"/>
                </a:lnTo>
                <a:lnTo>
                  <a:pt x="278612" y="279933"/>
                </a:lnTo>
                <a:lnTo>
                  <a:pt x="407200" y="279933"/>
                </a:lnTo>
                <a:lnTo>
                  <a:pt x="407200" y="278866"/>
                </a:lnTo>
                <a:lnTo>
                  <a:pt x="428625" y="278866"/>
                </a:lnTo>
                <a:lnTo>
                  <a:pt x="428125" y="271537"/>
                </a:lnTo>
                <a:lnTo>
                  <a:pt x="426640" y="264382"/>
                </a:lnTo>
                <a:lnTo>
                  <a:pt x="424547" y="258508"/>
                </a:lnTo>
                <a:lnTo>
                  <a:pt x="285496" y="258508"/>
                </a:lnTo>
                <a:lnTo>
                  <a:pt x="342900" y="164274"/>
                </a:lnTo>
                <a:lnTo>
                  <a:pt x="368002" y="164274"/>
                </a:lnTo>
                <a:lnTo>
                  <a:pt x="355688" y="144043"/>
                </a:lnTo>
                <a:lnTo>
                  <a:pt x="349529" y="140563"/>
                </a:lnTo>
                <a:close/>
              </a:path>
              <a:path w="428625" h="344804">
                <a:moveTo>
                  <a:pt x="428625" y="278866"/>
                </a:moveTo>
                <a:lnTo>
                  <a:pt x="407200" y="278866"/>
                </a:lnTo>
                <a:lnTo>
                  <a:pt x="407200" y="279933"/>
                </a:lnTo>
                <a:lnTo>
                  <a:pt x="406225" y="287168"/>
                </a:lnTo>
                <a:lnTo>
                  <a:pt x="369785" y="318746"/>
                </a:lnTo>
                <a:lnTo>
                  <a:pt x="342900" y="322795"/>
                </a:lnTo>
                <a:lnTo>
                  <a:pt x="405852" y="322795"/>
                </a:lnTo>
                <a:lnTo>
                  <a:pt x="421888" y="304955"/>
                </a:lnTo>
                <a:lnTo>
                  <a:pt x="428625" y="279933"/>
                </a:lnTo>
                <a:lnTo>
                  <a:pt x="428625" y="278866"/>
                </a:lnTo>
                <a:close/>
              </a:path>
              <a:path w="428625" h="344804">
                <a:moveTo>
                  <a:pt x="92354" y="54914"/>
                </a:moveTo>
                <a:lnTo>
                  <a:pt x="79095" y="54914"/>
                </a:lnTo>
                <a:lnTo>
                  <a:pt x="72872" y="58394"/>
                </a:lnTo>
                <a:lnTo>
                  <a:pt x="69443" y="64084"/>
                </a:lnTo>
                <a:lnTo>
                  <a:pt x="7835" y="165341"/>
                </a:lnTo>
                <a:lnTo>
                  <a:pt x="4436" y="171846"/>
                </a:lnTo>
                <a:lnTo>
                  <a:pt x="1984" y="178717"/>
                </a:lnTo>
                <a:lnTo>
                  <a:pt x="499" y="185851"/>
                </a:lnTo>
                <a:lnTo>
                  <a:pt x="0" y="193141"/>
                </a:lnTo>
                <a:lnTo>
                  <a:pt x="0" y="194208"/>
                </a:lnTo>
                <a:lnTo>
                  <a:pt x="6734" y="219230"/>
                </a:lnTo>
                <a:lnTo>
                  <a:pt x="25103" y="239669"/>
                </a:lnTo>
                <a:lnTo>
                  <a:pt x="52351" y="253453"/>
                </a:lnTo>
                <a:lnTo>
                  <a:pt x="85725" y="258508"/>
                </a:lnTo>
                <a:lnTo>
                  <a:pt x="119093" y="253453"/>
                </a:lnTo>
                <a:lnTo>
                  <a:pt x="146342" y="239669"/>
                </a:lnTo>
                <a:lnTo>
                  <a:pt x="148677" y="237070"/>
                </a:lnTo>
                <a:lnTo>
                  <a:pt x="85725" y="237070"/>
                </a:lnTo>
                <a:lnTo>
                  <a:pt x="71646" y="236005"/>
                </a:lnTo>
                <a:lnTo>
                  <a:pt x="30556" y="215836"/>
                </a:lnTo>
                <a:lnTo>
                  <a:pt x="21437" y="194208"/>
                </a:lnTo>
                <a:lnTo>
                  <a:pt x="150025" y="194208"/>
                </a:lnTo>
                <a:lnTo>
                  <a:pt x="150025" y="193141"/>
                </a:lnTo>
                <a:lnTo>
                  <a:pt x="171450" y="193141"/>
                </a:lnTo>
                <a:lnTo>
                  <a:pt x="170950" y="185812"/>
                </a:lnTo>
                <a:lnTo>
                  <a:pt x="169465" y="178657"/>
                </a:lnTo>
                <a:lnTo>
                  <a:pt x="167372" y="172783"/>
                </a:lnTo>
                <a:lnTo>
                  <a:pt x="28321" y="172783"/>
                </a:lnTo>
                <a:lnTo>
                  <a:pt x="85725" y="78549"/>
                </a:lnTo>
                <a:lnTo>
                  <a:pt x="110835" y="78549"/>
                </a:lnTo>
                <a:lnTo>
                  <a:pt x="98590" y="58394"/>
                </a:lnTo>
                <a:lnTo>
                  <a:pt x="92354" y="54914"/>
                </a:lnTo>
                <a:close/>
              </a:path>
              <a:path w="428625" h="344804">
                <a:moveTo>
                  <a:pt x="368002" y="164274"/>
                </a:moveTo>
                <a:lnTo>
                  <a:pt x="342900" y="164274"/>
                </a:lnTo>
                <a:lnTo>
                  <a:pt x="400291" y="258508"/>
                </a:lnTo>
                <a:lnTo>
                  <a:pt x="424547" y="258508"/>
                </a:lnTo>
                <a:lnTo>
                  <a:pt x="424188" y="257503"/>
                </a:lnTo>
                <a:lnTo>
                  <a:pt x="420789" y="251002"/>
                </a:lnTo>
                <a:lnTo>
                  <a:pt x="368002" y="164274"/>
                </a:lnTo>
                <a:close/>
              </a:path>
              <a:path w="428625" h="344804">
                <a:moveTo>
                  <a:pt x="171450" y="193141"/>
                </a:moveTo>
                <a:lnTo>
                  <a:pt x="150025" y="193141"/>
                </a:lnTo>
                <a:lnTo>
                  <a:pt x="150025" y="194208"/>
                </a:lnTo>
                <a:lnTo>
                  <a:pt x="149050" y="201443"/>
                </a:lnTo>
                <a:lnTo>
                  <a:pt x="146046" y="208727"/>
                </a:lnTo>
                <a:lnTo>
                  <a:pt x="140895" y="215836"/>
                </a:lnTo>
                <a:lnTo>
                  <a:pt x="133477" y="222542"/>
                </a:lnTo>
                <a:lnTo>
                  <a:pt x="123856" y="228428"/>
                </a:lnTo>
                <a:lnTo>
                  <a:pt x="112576" y="233021"/>
                </a:lnTo>
                <a:lnTo>
                  <a:pt x="99781" y="236006"/>
                </a:lnTo>
                <a:lnTo>
                  <a:pt x="85725" y="237070"/>
                </a:lnTo>
                <a:lnTo>
                  <a:pt x="148677" y="237070"/>
                </a:lnTo>
                <a:lnTo>
                  <a:pt x="164713" y="219230"/>
                </a:lnTo>
                <a:lnTo>
                  <a:pt x="171450" y="194208"/>
                </a:lnTo>
                <a:lnTo>
                  <a:pt x="171450" y="193141"/>
                </a:lnTo>
                <a:close/>
              </a:path>
              <a:path w="428625" h="344804">
                <a:moveTo>
                  <a:pt x="133477" y="222478"/>
                </a:moveTo>
                <a:close/>
              </a:path>
              <a:path w="428625" h="344804">
                <a:moveTo>
                  <a:pt x="110835" y="78549"/>
                </a:moveTo>
                <a:lnTo>
                  <a:pt x="85725" y="78549"/>
                </a:lnTo>
                <a:lnTo>
                  <a:pt x="143116" y="172783"/>
                </a:lnTo>
                <a:lnTo>
                  <a:pt x="167372" y="172783"/>
                </a:lnTo>
                <a:lnTo>
                  <a:pt x="167013" y="171778"/>
                </a:lnTo>
                <a:lnTo>
                  <a:pt x="163614" y="165277"/>
                </a:lnTo>
                <a:lnTo>
                  <a:pt x="110835" y="78549"/>
                </a:lnTo>
                <a:close/>
              </a:path>
              <a:path w="428625" h="344804">
                <a:moveTo>
                  <a:pt x="310545" y="75869"/>
                </a:moveTo>
                <a:lnTo>
                  <a:pt x="242836" y="75869"/>
                </a:lnTo>
                <a:lnTo>
                  <a:pt x="344779" y="109829"/>
                </a:lnTo>
                <a:lnTo>
                  <a:pt x="350799" y="106807"/>
                </a:lnTo>
                <a:lnTo>
                  <a:pt x="354558" y="95567"/>
                </a:lnTo>
                <a:lnTo>
                  <a:pt x="351536" y="89535"/>
                </a:lnTo>
                <a:lnTo>
                  <a:pt x="310545" y="75869"/>
                </a:lnTo>
                <a:close/>
              </a:path>
              <a:path w="428625" h="344804">
                <a:moveTo>
                  <a:pt x="250119" y="22758"/>
                </a:moveTo>
                <a:lnTo>
                  <a:pt x="216687" y="22758"/>
                </a:lnTo>
                <a:lnTo>
                  <a:pt x="219417" y="23304"/>
                </a:lnTo>
                <a:lnTo>
                  <a:pt x="224675" y="25488"/>
                </a:lnTo>
                <a:lnTo>
                  <a:pt x="235267" y="41351"/>
                </a:lnTo>
                <a:lnTo>
                  <a:pt x="235267" y="47040"/>
                </a:lnTo>
                <a:lnTo>
                  <a:pt x="216687" y="65620"/>
                </a:lnTo>
                <a:lnTo>
                  <a:pt x="279803" y="65620"/>
                </a:lnTo>
                <a:lnTo>
                  <a:pt x="254698" y="57251"/>
                </a:lnTo>
                <a:lnTo>
                  <a:pt x="256032" y="53174"/>
                </a:lnTo>
                <a:lnTo>
                  <a:pt x="256705" y="48755"/>
                </a:lnTo>
                <a:lnTo>
                  <a:pt x="256705" y="44196"/>
                </a:lnTo>
                <a:lnTo>
                  <a:pt x="253333" y="27522"/>
                </a:lnTo>
                <a:lnTo>
                  <a:pt x="250119" y="22758"/>
                </a:lnTo>
                <a:close/>
              </a:path>
              <a:path w="428625" h="344804">
                <a:moveTo>
                  <a:pt x="213842" y="1333"/>
                </a:moveTo>
                <a:lnTo>
                  <a:pt x="200416" y="3478"/>
                </a:lnTo>
                <a:lnTo>
                  <a:pt x="188733" y="9453"/>
                </a:lnTo>
                <a:lnTo>
                  <a:pt x="179475" y="18569"/>
                </a:lnTo>
                <a:lnTo>
                  <a:pt x="173329" y="30137"/>
                </a:lnTo>
                <a:lnTo>
                  <a:pt x="197596" y="30137"/>
                </a:lnTo>
                <a:lnTo>
                  <a:pt x="200698" y="27025"/>
                </a:lnTo>
                <a:lnTo>
                  <a:pt x="203022" y="25488"/>
                </a:lnTo>
                <a:lnTo>
                  <a:pt x="208267" y="23304"/>
                </a:lnTo>
                <a:lnTo>
                  <a:pt x="210997" y="22758"/>
                </a:lnTo>
                <a:lnTo>
                  <a:pt x="250119" y="22758"/>
                </a:lnTo>
                <a:lnTo>
                  <a:pt x="244141" y="13896"/>
                </a:lnTo>
                <a:lnTo>
                  <a:pt x="230516" y="4705"/>
                </a:lnTo>
                <a:lnTo>
                  <a:pt x="213842" y="1333"/>
                </a:lnTo>
                <a:close/>
              </a:path>
            </a:pathLst>
          </a:custGeom>
          <a:solidFill>
            <a:srgbClr val="152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2171" y="6492875"/>
            <a:ext cx="174625" cy="2032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87762" y="6402387"/>
            <a:ext cx="2861310" cy="1464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67155">
              <a:lnSpc>
                <a:spcPct val="109800"/>
              </a:lnSpc>
              <a:spcBef>
                <a:spcPts val="90"/>
              </a:spcBef>
            </a:pPr>
            <a:r>
              <a:rPr sz="1650" dirty="0">
                <a:latin typeface="Lucida Sans Unicode"/>
                <a:cs typeface="Lucida Sans Unicode"/>
              </a:rPr>
              <a:t>Transparency 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Accoun</a:t>
            </a:r>
            <a:r>
              <a:rPr sz="1650" spc="-45" dirty="0">
                <a:latin typeface="Lucida Sans Unicode"/>
                <a:cs typeface="Lucida Sans Unicode"/>
              </a:rPr>
              <a:t>t</a:t>
            </a:r>
            <a:r>
              <a:rPr sz="1650" spc="45" dirty="0">
                <a:latin typeface="Lucida Sans Unicode"/>
                <a:cs typeface="Lucida Sans Unicode"/>
              </a:rPr>
              <a:t>ability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spc="-40" dirty="0">
                <a:latin typeface="Tahoma"/>
                <a:cs typeface="Tahoma"/>
              </a:rPr>
              <a:t>Venops </a:t>
            </a:r>
            <a:r>
              <a:rPr sz="1350" spc="-25" dirty="0">
                <a:latin typeface="Tahoma"/>
                <a:cs typeface="Tahoma"/>
              </a:rPr>
              <a:t>promotes </a:t>
            </a:r>
            <a:r>
              <a:rPr sz="1350" spc="-30" dirty="0">
                <a:latin typeface="Tahoma"/>
                <a:cs typeface="Tahoma"/>
              </a:rPr>
              <a:t>transparency </a:t>
            </a:r>
            <a:r>
              <a:rPr sz="1350" spc="-15" dirty="0">
                <a:latin typeface="Tahoma"/>
                <a:cs typeface="Tahoma"/>
              </a:rPr>
              <a:t>and </a:t>
            </a:r>
            <a:r>
              <a:rPr sz="1350" spc="-10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a</a:t>
            </a:r>
            <a:r>
              <a:rPr sz="1350" spc="-50" dirty="0">
                <a:latin typeface="Tahoma"/>
                <a:cs typeface="Tahoma"/>
              </a:rPr>
              <a:t>c</a:t>
            </a:r>
            <a:r>
              <a:rPr sz="1350" spc="-40" dirty="0">
                <a:latin typeface="Tahoma"/>
                <a:cs typeface="Tahoma"/>
              </a:rPr>
              <a:t>c</a:t>
            </a:r>
            <a:r>
              <a:rPr sz="1350" spc="-10" dirty="0">
                <a:latin typeface="Tahoma"/>
                <a:cs typeface="Tahoma"/>
              </a:rPr>
              <a:t>oun</a:t>
            </a:r>
            <a:r>
              <a:rPr sz="1350" spc="-35" dirty="0">
                <a:latin typeface="Tahoma"/>
                <a:cs typeface="Tahoma"/>
              </a:rPr>
              <a:t>t</a:t>
            </a:r>
            <a:r>
              <a:rPr sz="1350" dirty="0">
                <a:latin typeface="Tahoma"/>
                <a:cs typeface="Tahoma"/>
              </a:rPr>
              <a:t>abilit</a:t>
            </a:r>
            <a:r>
              <a:rPr sz="1350" spc="-50" dirty="0">
                <a:latin typeface="Tahoma"/>
                <a:cs typeface="Tahoma"/>
              </a:rPr>
              <a:t>y</a:t>
            </a:r>
            <a:r>
              <a:rPr sz="1350" spc="-75" dirty="0">
                <a:latin typeface="Tahoma"/>
                <a:cs typeface="Tahoma"/>
              </a:rPr>
              <a:t>,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20" dirty="0">
                <a:latin typeface="Tahoma"/>
                <a:cs typeface="Tahoma"/>
              </a:rPr>
              <a:t>educing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the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risk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of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" dirty="0">
                <a:latin typeface="Tahoma"/>
                <a:cs typeface="Tahoma"/>
              </a:rPr>
              <a:t>l</a:t>
            </a:r>
            <a:r>
              <a:rPr sz="1350" spc="-20" dirty="0">
                <a:latin typeface="Tahoma"/>
                <a:cs typeface="Tahoma"/>
              </a:rPr>
              <a:t>e</a:t>
            </a:r>
            <a:r>
              <a:rPr sz="1350" spc="-95" dirty="0">
                <a:latin typeface="Tahoma"/>
                <a:cs typeface="Tahoma"/>
              </a:rPr>
              <a:t>g</a:t>
            </a:r>
            <a:r>
              <a:rPr sz="1350" dirty="0">
                <a:latin typeface="Tahoma"/>
                <a:cs typeface="Tahoma"/>
              </a:rPr>
              <a:t>al  </a:t>
            </a:r>
            <a:r>
              <a:rPr sz="1350" spc="-25" dirty="0">
                <a:latin typeface="Tahoma"/>
                <a:cs typeface="Tahoma"/>
              </a:rPr>
              <a:t>challenges.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10096500"/>
          </a:xfrm>
          <a:custGeom>
            <a:avLst/>
            <a:gdLst/>
            <a:ahLst/>
            <a:cxnLst/>
            <a:rect l="l" t="t" r="r" b="b"/>
            <a:pathLst>
              <a:path w="11430000" h="8020050">
                <a:moveTo>
                  <a:pt x="11430000" y="0"/>
                </a:moveTo>
                <a:lnTo>
                  <a:pt x="0" y="0"/>
                </a:lnTo>
                <a:lnTo>
                  <a:pt x="0" y="8020050"/>
                </a:lnTo>
                <a:lnTo>
                  <a:pt x="11430000" y="8020050"/>
                </a:lnTo>
                <a:lnTo>
                  <a:pt x="11430000" y="0"/>
                </a:lnTo>
                <a:close/>
              </a:path>
            </a:pathLst>
          </a:custGeom>
          <a:solidFill>
            <a:srgbClr val="5E9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80197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2825" y="476249"/>
            <a:ext cx="990599" cy="990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187065" marR="5080">
              <a:lnSpc>
                <a:spcPts val="4200"/>
              </a:lnSpc>
              <a:spcBef>
                <a:spcPts val="50"/>
              </a:spcBef>
            </a:pPr>
            <a:r>
              <a:rPr spc="45" dirty="0"/>
              <a:t>Simplifying</a:t>
            </a:r>
            <a:r>
              <a:rPr spc="-245" dirty="0"/>
              <a:t> </a:t>
            </a:r>
            <a:r>
              <a:rPr spc="-50" dirty="0"/>
              <a:t>Compliance </a:t>
            </a:r>
            <a:r>
              <a:rPr spc="-1045" dirty="0"/>
              <a:t> </a:t>
            </a:r>
            <a:r>
              <a:rPr spc="15" dirty="0"/>
              <a:t>Processes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3625" y="2983864"/>
            <a:ext cx="573214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spc="-40" dirty="0">
                <a:latin typeface="Tahoma"/>
                <a:cs typeface="Tahoma"/>
              </a:rPr>
              <a:t>Venops</a:t>
            </a:r>
            <a:r>
              <a:rPr sz="1350" spc="-150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streamlines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compliance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processes,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reducing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administrative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burdens</a:t>
            </a:r>
            <a:r>
              <a:rPr sz="1350" spc="-14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f</a:t>
            </a:r>
            <a:r>
              <a:rPr sz="1350" spc="-45" dirty="0">
                <a:latin typeface="Tahoma"/>
                <a:cs typeface="Tahoma"/>
              </a:rPr>
              <a:t>r</a:t>
            </a:r>
            <a:r>
              <a:rPr sz="1350" spc="-30" dirty="0">
                <a:latin typeface="Tahoma"/>
                <a:cs typeface="Tahoma"/>
              </a:rPr>
              <a:t>eeing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up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5" dirty="0">
                <a:latin typeface="Tahoma"/>
                <a:cs typeface="Tahoma"/>
              </a:rPr>
              <a:t>y</a:t>
            </a:r>
            <a:r>
              <a:rPr sz="1350" spc="-15" dirty="0">
                <a:latin typeface="Tahoma"/>
                <a:cs typeface="Tahoma"/>
              </a:rPr>
              <a:t>our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65" dirty="0">
                <a:latin typeface="Tahoma"/>
                <a:cs typeface="Tahoma"/>
              </a:rPr>
              <a:t>e</a:t>
            </a:r>
            <a:r>
              <a:rPr sz="1350" spc="-25" dirty="0">
                <a:latin typeface="Tahoma"/>
                <a:cs typeface="Tahoma"/>
              </a:rPr>
              <a:t>am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5" dirty="0">
                <a:latin typeface="Tahoma"/>
                <a:cs typeface="Tahoma"/>
              </a:rPr>
              <a:t>o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5" dirty="0">
                <a:latin typeface="Tahoma"/>
                <a:cs typeface="Tahoma"/>
              </a:rPr>
              <a:t>f</a:t>
            </a:r>
            <a:r>
              <a:rPr sz="1350" spc="-20" dirty="0">
                <a:latin typeface="Tahoma"/>
                <a:cs typeface="Tahoma"/>
              </a:rPr>
              <a:t>ocus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on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p</a:t>
            </a:r>
            <a:r>
              <a:rPr sz="1350" spc="-50" dirty="0">
                <a:latin typeface="Tahoma"/>
                <a:cs typeface="Tahoma"/>
              </a:rPr>
              <a:t>a</a:t>
            </a:r>
            <a:r>
              <a:rPr sz="1350" spc="-5" dirty="0">
                <a:latin typeface="Tahoma"/>
                <a:cs typeface="Tahoma"/>
              </a:rPr>
              <a:t>tient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c</a:t>
            </a:r>
            <a:r>
              <a:rPr sz="1350" spc="-30" dirty="0">
                <a:latin typeface="Tahoma"/>
                <a:cs typeface="Tahoma"/>
              </a:rPr>
              <a:t>a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60" dirty="0">
                <a:latin typeface="Tahoma"/>
                <a:cs typeface="Tahoma"/>
              </a:rPr>
              <a:t>e.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6325" y="3981449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69100"/>
                </a:lnTo>
                <a:lnTo>
                  <a:pt x="0" y="371932"/>
                </a:lnTo>
                <a:lnTo>
                  <a:pt x="18592" y="390525"/>
                </a:lnTo>
                <a:lnTo>
                  <a:pt x="371932" y="390525"/>
                </a:lnTo>
                <a:lnTo>
                  <a:pt x="390525" y="371932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06085" y="3997324"/>
            <a:ext cx="14605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315" dirty="0"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0841" y="3963987"/>
            <a:ext cx="1920239" cy="17221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706755">
              <a:lnSpc>
                <a:spcPct val="106100"/>
              </a:lnSpc>
              <a:spcBef>
                <a:spcPts val="15"/>
              </a:spcBef>
            </a:pPr>
            <a:r>
              <a:rPr sz="1650" spc="65" dirty="0">
                <a:latin typeface="Lucida Sans Unicode"/>
                <a:cs typeface="Lucida Sans Unicode"/>
              </a:rPr>
              <a:t>Au</a:t>
            </a:r>
            <a:r>
              <a:rPr sz="1650" dirty="0">
                <a:latin typeface="Lucida Sans Unicode"/>
                <a:cs typeface="Lucida Sans Unicode"/>
              </a:rPr>
              <a:t>t</a:t>
            </a:r>
            <a:r>
              <a:rPr sz="1650" spc="105" dirty="0">
                <a:latin typeface="Lucida Sans Unicode"/>
                <a:cs typeface="Lucida Sans Unicode"/>
              </a:rPr>
              <a:t>oma</a:t>
            </a:r>
            <a:r>
              <a:rPr sz="1650" spc="20" dirty="0">
                <a:latin typeface="Lucida Sans Unicode"/>
                <a:cs typeface="Lucida Sans Unicode"/>
              </a:rPr>
              <a:t>t</a:t>
            </a:r>
            <a:r>
              <a:rPr sz="1650" spc="25" dirty="0">
                <a:latin typeface="Lucida Sans Unicode"/>
                <a:cs typeface="Lucida Sans Unicode"/>
              </a:rPr>
              <a:t>ed  </a:t>
            </a:r>
            <a:r>
              <a:rPr sz="1650" spc="95" dirty="0">
                <a:latin typeface="Lucida Sans Unicode"/>
                <a:cs typeface="Lucida Sans Unicode"/>
              </a:rPr>
              <a:t>Workflows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90" dirty="0">
                <a:latin typeface="Tahoma"/>
                <a:cs typeface="Tahoma"/>
              </a:rPr>
              <a:t>A</a:t>
            </a:r>
            <a:r>
              <a:rPr sz="1350" spc="-10" dirty="0">
                <a:latin typeface="Tahoma"/>
                <a:cs typeface="Tahoma"/>
              </a:rPr>
              <a:t>u</a:t>
            </a:r>
            <a:r>
              <a:rPr sz="1350" spc="-30" dirty="0">
                <a:latin typeface="Tahoma"/>
                <a:cs typeface="Tahoma"/>
              </a:rPr>
              <a:t>t</a:t>
            </a:r>
            <a:r>
              <a:rPr sz="1350" spc="-20" dirty="0">
                <a:latin typeface="Tahoma"/>
                <a:cs typeface="Tahoma"/>
              </a:rPr>
              <a:t>om</a:t>
            </a:r>
            <a:r>
              <a:rPr sz="1350" spc="-35" dirty="0">
                <a:latin typeface="Tahoma"/>
                <a:cs typeface="Tahoma"/>
              </a:rPr>
              <a:t>a</a:t>
            </a:r>
            <a:r>
              <a:rPr sz="1350" spc="-20" dirty="0">
                <a:latin typeface="Tahoma"/>
                <a:cs typeface="Tahoma"/>
              </a:rPr>
              <a:t>ted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45" dirty="0">
                <a:latin typeface="Tahoma"/>
                <a:cs typeface="Tahoma"/>
              </a:rPr>
              <a:t>w</a:t>
            </a:r>
            <a:r>
              <a:rPr sz="1350" spc="-5" dirty="0">
                <a:latin typeface="Tahoma"/>
                <a:cs typeface="Tahoma"/>
              </a:rPr>
              <a:t>orkfl</a:t>
            </a:r>
            <a:r>
              <a:rPr sz="1350" spc="-20" dirty="0">
                <a:latin typeface="Tahoma"/>
                <a:cs typeface="Tahoma"/>
              </a:rPr>
              <a:t>o</a:t>
            </a:r>
            <a:r>
              <a:rPr sz="1350" spc="-30" dirty="0">
                <a:latin typeface="Tahoma"/>
                <a:cs typeface="Tahoma"/>
              </a:rPr>
              <a:t>ws  </a:t>
            </a:r>
            <a:r>
              <a:rPr sz="1350" spc="-70" dirty="0">
                <a:latin typeface="Tahoma"/>
                <a:cs typeface="Tahoma"/>
              </a:rPr>
              <a:t>s</a:t>
            </a:r>
            <a:r>
              <a:rPr sz="1350" spc="-10" dirty="0">
                <a:latin typeface="Tahoma"/>
                <a:cs typeface="Tahoma"/>
              </a:rPr>
              <a:t>t</a:t>
            </a:r>
            <a:r>
              <a:rPr sz="1350" spc="-25" dirty="0">
                <a:latin typeface="Tahoma"/>
                <a:cs typeface="Tahoma"/>
              </a:rPr>
              <a:t>r</a:t>
            </a:r>
            <a:r>
              <a:rPr sz="1350" spc="-65" dirty="0">
                <a:latin typeface="Tahoma"/>
                <a:cs typeface="Tahoma"/>
              </a:rPr>
              <a:t>e</a:t>
            </a:r>
            <a:r>
              <a:rPr sz="1350" spc="-10" dirty="0">
                <a:latin typeface="Tahoma"/>
                <a:cs typeface="Tahoma"/>
              </a:rPr>
              <a:t>amline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d</a:t>
            </a:r>
            <a:r>
              <a:rPr sz="1350" spc="-35" dirty="0">
                <a:latin typeface="Tahoma"/>
                <a:cs typeface="Tahoma"/>
              </a:rPr>
              <a:t>a</a:t>
            </a:r>
            <a:r>
              <a:rPr sz="1350" spc="-30" dirty="0">
                <a:latin typeface="Tahoma"/>
                <a:cs typeface="Tahoma"/>
              </a:rPr>
              <a:t>ta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c</a:t>
            </a:r>
            <a:r>
              <a:rPr sz="1350" dirty="0">
                <a:latin typeface="Tahoma"/>
                <a:cs typeface="Tahoma"/>
              </a:rPr>
              <a:t>olle</a:t>
            </a:r>
            <a:r>
              <a:rPr sz="1350" spc="-10" dirty="0">
                <a:latin typeface="Tahoma"/>
                <a:cs typeface="Tahoma"/>
              </a:rPr>
              <a:t>c</a:t>
            </a:r>
            <a:r>
              <a:rPr sz="1350" spc="-15" dirty="0">
                <a:latin typeface="Tahoma"/>
                <a:cs typeface="Tahoma"/>
              </a:rPr>
              <a:t>tion,  </a:t>
            </a:r>
            <a:r>
              <a:rPr sz="1350" spc="-75" dirty="0">
                <a:latin typeface="Tahoma"/>
                <a:cs typeface="Tahoma"/>
              </a:rPr>
              <a:t>v</a:t>
            </a:r>
            <a:r>
              <a:rPr sz="1350" dirty="0">
                <a:latin typeface="Tahoma"/>
                <a:cs typeface="Tahoma"/>
              </a:rPr>
              <a:t>alid</a:t>
            </a:r>
            <a:r>
              <a:rPr sz="1350" spc="-20" dirty="0">
                <a:latin typeface="Tahoma"/>
                <a:cs typeface="Tahoma"/>
              </a:rPr>
              <a:t>a</a:t>
            </a:r>
            <a:r>
              <a:rPr sz="1350" spc="-15" dirty="0">
                <a:latin typeface="Tahoma"/>
                <a:cs typeface="Tahoma"/>
              </a:rPr>
              <a:t>tion,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20" dirty="0">
                <a:latin typeface="Tahoma"/>
                <a:cs typeface="Tahoma"/>
              </a:rPr>
              <a:t>eporting,  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20" dirty="0">
                <a:latin typeface="Tahoma"/>
                <a:cs typeface="Tahoma"/>
              </a:rPr>
              <a:t>educing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manual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45" dirty="0">
                <a:latin typeface="Tahoma"/>
                <a:cs typeface="Tahoma"/>
              </a:rPr>
              <a:t>ef</a:t>
            </a:r>
            <a:r>
              <a:rPr sz="1350" spc="-50" dirty="0">
                <a:latin typeface="Tahoma"/>
                <a:cs typeface="Tahoma"/>
              </a:rPr>
              <a:t>f</a:t>
            </a:r>
            <a:r>
              <a:rPr sz="1350" spc="-10" dirty="0">
                <a:latin typeface="Tahoma"/>
                <a:cs typeface="Tahoma"/>
              </a:rPr>
              <a:t>or</a:t>
            </a:r>
            <a:r>
              <a:rPr sz="1350" dirty="0">
                <a:latin typeface="Tahoma"/>
                <a:cs typeface="Tahoma"/>
              </a:rPr>
              <a:t>t</a:t>
            </a:r>
            <a:r>
              <a:rPr sz="1350" spc="-75" dirty="0">
                <a:latin typeface="Tahoma"/>
                <a:cs typeface="Tahoma"/>
              </a:rPr>
              <a:t>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43850" y="3981449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69100"/>
                </a:lnTo>
                <a:lnTo>
                  <a:pt x="0" y="371932"/>
                </a:lnTo>
                <a:lnTo>
                  <a:pt x="18592" y="390525"/>
                </a:lnTo>
                <a:lnTo>
                  <a:pt x="371932" y="390525"/>
                </a:lnTo>
                <a:lnTo>
                  <a:pt x="390525" y="371932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52448" y="3997324"/>
            <a:ext cx="16891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40" dirty="0"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8364" y="3963987"/>
            <a:ext cx="2149475" cy="144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-15" dirty="0">
                <a:latin typeface="Lucida Sans Unicode"/>
                <a:cs typeface="Lucida Sans Unicode"/>
              </a:rPr>
              <a:t>Centralized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90" dirty="0">
                <a:latin typeface="Lucida Sans Unicode"/>
                <a:cs typeface="Lucida Sans Unicode"/>
              </a:rPr>
              <a:t>Plat</a:t>
            </a:r>
            <a:r>
              <a:rPr sz="1650" spc="5" dirty="0">
                <a:latin typeface="Lucida Sans Unicode"/>
                <a:cs typeface="Lucida Sans Unicode"/>
              </a:rPr>
              <a:t>f</a:t>
            </a:r>
            <a:r>
              <a:rPr sz="1650" spc="10" dirty="0">
                <a:latin typeface="Lucida Sans Unicode"/>
                <a:cs typeface="Lucida Sans Unicode"/>
              </a:rPr>
              <a:t>orm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2700"/>
              </a:lnSpc>
              <a:spcBef>
                <a:spcPts val="565"/>
              </a:spcBef>
            </a:pPr>
            <a:r>
              <a:rPr sz="1350" spc="-140" dirty="0">
                <a:latin typeface="Tahoma"/>
                <a:cs typeface="Tahoma"/>
              </a:rPr>
              <a:t>V</a:t>
            </a:r>
            <a:r>
              <a:rPr sz="1350" spc="-20" dirty="0">
                <a:latin typeface="Tahoma"/>
                <a:cs typeface="Tahoma"/>
              </a:rPr>
              <a:t>enops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p</a:t>
            </a:r>
            <a:r>
              <a:rPr sz="1350" spc="-25" dirty="0">
                <a:latin typeface="Tahoma"/>
                <a:cs typeface="Tahoma"/>
              </a:rPr>
              <a:t>r</a:t>
            </a:r>
            <a:r>
              <a:rPr sz="1350" spc="-15" dirty="0">
                <a:latin typeface="Tahoma"/>
                <a:cs typeface="Tahoma"/>
              </a:rPr>
              <a:t>o</a:t>
            </a:r>
            <a:r>
              <a:rPr sz="1350" spc="-20" dirty="0">
                <a:latin typeface="Tahoma"/>
                <a:cs typeface="Tahoma"/>
              </a:rPr>
              <a:t>vides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0" dirty="0">
                <a:latin typeface="Tahoma"/>
                <a:cs typeface="Tahoma"/>
              </a:rPr>
              <a:t>a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40" dirty="0">
                <a:latin typeface="Tahoma"/>
                <a:cs typeface="Tahoma"/>
              </a:rPr>
              <a:t>c</a:t>
            </a:r>
            <a:r>
              <a:rPr sz="1350" spc="-20" dirty="0">
                <a:latin typeface="Tahoma"/>
                <a:cs typeface="Tahoma"/>
              </a:rPr>
              <a:t>ent</a:t>
            </a:r>
            <a:r>
              <a:rPr sz="1350" spc="-50" dirty="0">
                <a:latin typeface="Tahoma"/>
                <a:cs typeface="Tahoma"/>
              </a:rPr>
              <a:t>r</a:t>
            </a:r>
            <a:r>
              <a:rPr sz="1350" dirty="0">
                <a:latin typeface="Tahoma"/>
                <a:cs typeface="Tahoma"/>
              </a:rPr>
              <a:t>ali</a:t>
            </a:r>
            <a:r>
              <a:rPr sz="1350" spc="-15" dirty="0">
                <a:latin typeface="Tahoma"/>
                <a:cs typeface="Tahoma"/>
              </a:rPr>
              <a:t>zed  </a:t>
            </a:r>
            <a:r>
              <a:rPr sz="1350" dirty="0">
                <a:latin typeface="Tahoma"/>
                <a:cs typeface="Tahoma"/>
              </a:rPr>
              <a:t>pl</a:t>
            </a:r>
            <a:r>
              <a:rPr sz="1350" spc="-20" dirty="0">
                <a:latin typeface="Tahoma"/>
                <a:cs typeface="Tahoma"/>
              </a:rPr>
              <a:t>at</a:t>
            </a:r>
            <a:r>
              <a:rPr sz="1350" spc="-30" dirty="0">
                <a:latin typeface="Tahoma"/>
                <a:cs typeface="Tahoma"/>
              </a:rPr>
              <a:t>f</a:t>
            </a:r>
            <a:r>
              <a:rPr sz="1350" spc="-15" dirty="0">
                <a:latin typeface="Tahoma"/>
                <a:cs typeface="Tahoma"/>
              </a:rPr>
              <a:t>orm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55" dirty="0">
                <a:latin typeface="Tahoma"/>
                <a:cs typeface="Tahoma"/>
              </a:rPr>
              <a:t>f</a:t>
            </a:r>
            <a:r>
              <a:rPr sz="1350" spc="-10" dirty="0">
                <a:latin typeface="Tahoma"/>
                <a:cs typeface="Tahoma"/>
              </a:rPr>
              <a:t>or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5" dirty="0">
                <a:latin typeface="Tahoma"/>
                <a:cs typeface="Tahoma"/>
              </a:rPr>
              <a:t>managing  </a:t>
            </a:r>
            <a:r>
              <a:rPr sz="1350" spc="-40" dirty="0">
                <a:latin typeface="Tahoma"/>
                <a:cs typeface="Tahoma"/>
              </a:rPr>
              <a:t>c</a:t>
            </a:r>
            <a:r>
              <a:rPr sz="1350" spc="-5" dirty="0">
                <a:latin typeface="Tahoma"/>
                <a:cs typeface="Tahoma"/>
              </a:rPr>
              <a:t>omplian</a:t>
            </a:r>
            <a:r>
              <a:rPr sz="1350" spc="-35" dirty="0">
                <a:latin typeface="Tahoma"/>
                <a:cs typeface="Tahoma"/>
              </a:rPr>
              <a:t>c</a:t>
            </a:r>
            <a:r>
              <a:rPr sz="1350" spc="-45" dirty="0">
                <a:latin typeface="Tahoma"/>
                <a:cs typeface="Tahoma"/>
              </a:rPr>
              <a:t>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d</a:t>
            </a:r>
            <a:r>
              <a:rPr sz="1350" spc="-35" dirty="0">
                <a:latin typeface="Tahoma"/>
                <a:cs typeface="Tahoma"/>
              </a:rPr>
              <a:t>a</a:t>
            </a:r>
            <a:r>
              <a:rPr sz="1350" spc="-30" dirty="0">
                <a:latin typeface="Tahoma"/>
                <a:cs typeface="Tahoma"/>
              </a:rPr>
              <a:t>t</a:t>
            </a:r>
            <a:r>
              <a:rPr sz="1350" spc="-55" dirty="0">
                <a:latin typeface="Tahoma"/>
                <a:cs typeface="Tahoma"/>
              </a:rPr>
              <a:t>a,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simplifying  </a:t>
            </a:r>
            <a:r>
              <a:rPr sz="1350" spc="-20" dirty="0">
                <a:latin typeface="Tahoma"/>
                <a:cs typeface="Tahoma"/>
              </a:rPr>
              <a:t>a</a:t>
            </a:r>
            <a:r>
              <a:rPr sz="1350" spc="-50" dirty="0">
                <a:latin typeface="Tahoma"/>
                <a:cs typeface="Tahoma"/>
              </a:rPr>
              <a:t>c</a:t>
            </a:r>
            <a:r>
              <a:rPr sz="1350" spc="-40" dirty="0">
                <a:latin typeface="Tahoma"/>
                <a:cs typeface="Tahoma"/>
              </a:rPr>
              <a:t>cess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visibilit</a:t>
            </a:r>
            <a:r>
              <a:rPr sz="1350" spc="-50" dirty="0">
                <a:latin typeface="Tahoma"/>
                <a:cs typeface="Tahoma"/>
              </a:rPr>
              <a:t>y</a:t>
            </a:r>
            <a:r>
              <a:rPr sz="1350" spc="-75" dirty="0">
                <a:latin typeface="Tahoma"/>
                <a:cs typeface="Tahoma"/>
              </a:rPr>
              <a:t>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86325" y="6086474"/>
            <a:ext cx="390525" cy="381000"/>
          </a:xfrm>
          <a:custGeom>
            <a:avLst/>
            <a:gdLst/>
            <a:ahLst/>
            <a:cxnLst/>
            <a:rect l="l" t="t" r="r" b="b"/>
            <a:pathLst>
              <a:path w="390525" h="381000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59575"/>
                </a:lnTo>
                <a:lnTo>
                  <a:pt x="0" y="362407"/>
                </a:lnTo>
                <a:lnTo>
                  <a:pt x="18592" y="381000"/>
                </a:lnTo>
                <a:lnTo>
                  <a:pt x="371932" y="381000"/>
                </a:lnTo>
                <a:lnTo>
                  <a:pt x="390525" y="362407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94173" y="6092825"/>
            <a:ext cx="17018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30" dirty="0">
                <a:latin typeface="Lucida Sans Unicode"/>
                <a:cs typeface="Lucida Sans Unicode"/>
              </a:rPr>
              <a:t>3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0834" y="6069012"/>
            <a:ext cx="2289810" cy="144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65" dirty="0">
                <a:latin typeface="Lucida Sans Unicode"/>
                <a:cs typeface="Lucida Sans Unicode"/>
              </a:rPr>
              <a:t>R</a:t>
            </a:r>
            <a:r>
              <a:rPr sz="1650" spc="50" dirty="0">
                <a:latin typeface="Lucida Sans Unicode"/>
                <a:cs typeface="Lucida Sans Unicode"/>
              </a:rPr>
              <a:t>eal</a:t>
            </a:r>
            <a:r>
              <a:rPr sz="1650" spc="-515" dirty="0">
                <a:latin typeface="Lucida Sans Unicode"/>
                <a:cs typeface="Lucida Sans Unicode"/>
              </a:rPr>
              <a:t>-</a:t>
            </a:r>
            <a:r>
              <a:rPr sz="1650" spc="-175" dirty="0">
                <a:latin typeface="Lucida Sans Unicode"/>
                <a:cs typeface="Lucida Sans Unicode"/>
              </a:rPr>
              <a:t>T</a:t>
            </a:r>
            <a:r>
              <a:rPr sz="1650" spc="25" dirty="0">
                <a:latin typeface="Lucida Sans Unicode"/>
                <a:cs typeface="Lucida Sans Unicode"/>
              </a:rPr>
              <a:t>ime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Insights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2700"/>
              </a:lnSpc>
              <a:spcBef>
                <a:spcPts val="565"/>
              </a:spcBef>
            </a:pPr>
            <a:r>
              <a:rPr sz="1350" spc="-85" dirty="0">
                <a:latin typeface="Tahoma"/>
                <a:cs typeface="Tahoma"/>
              </a:rPr>
              <a:t>R</a:t>
            </a:r>
            <a:r>
              <a:rPr sz="1350" spc="-65" dirty="0">
                <a:latin typeface="Tahoma"/>
                <a:cs typeface="Tahoma"/>
              </a:rPr>
              <a:t>e</a:t>
            </a:r>
            <a:r>
              <a:rPr sz="1350" spc="-25" dirty="0">
                <a:latin typeface="Tahoma"/>
                <a:cs typeface="Tahoma"/>
              </a:rPr>
              <a:t>al</a:t>
            </a:r>
            <a:r>
              <a:rPr sz="1350" spc="-65" dirty="0">
                <a:latin typeface="Tahoma"/>
                <a:cs typeface="Tahoma"/>
              </a:rPr>
              <a:t>-</a:t>
            </a:r>
            <a:r>
              <a:rPr sz="1350" spc="-10" dirty="0">
                <a:latin typeface="Tahoma"/>
                <a:cs typeface="Tahoma"/>
              </a:rPr>
              <a:t>time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insigh</a:t>
            </a:r>
            <a:r>
              <a:rPr sz="1350" spc="-25" dirty="0">
                <a:latin typeface="Tahoma"/>
                <a:cs typeface="Tahoma"/>
              </a:rPr>
              <a:t>t</a:t>
            </a:r>
            <a:r>
              <a:rPr sz="1350" spc="-40" dirty="0">
                <a:latin typeface="Tahoma"/>
                <a:cs typeface="Tahoma"/>
              </a:rPr>
              <a:t>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in</a:t>
            </a:r>
            <a:r>
              <a:rPr sz="1350" spc="-20" dirty="0">
                <a:latin typeface="Tahoma"/>
                <a:cs typeface="Tahoma"/>
              </a:rPr>
              <a:t>t</a:t>
            </a:r>
            <a:r>
              <a:rPr sz="1350" spc="-5" dirty="0">
                <a:latin typeface="Tahoma"/>
                <a:cs typeface="Tahoma"/>
              </a:rPr>
              <a:t>o  </a:t>
            </a:r>
            <a:r>
              <a:rPr sz="1350" spc="-40" dirty="0">
                <a:latin typeface="Tahoma"/>
                <a:cs typeface="Tahoma"/>
              </a:rPr>
              <a:t>c</a:t>
            </a:r>
            <a:r>
              <a:rPr sz="1350" spc="-5" dirty="0">
                <a:latin typeface="Tahoma"/>
                <a:cs typeface="Tahoma"/>
              </a:rPr>
              <a:t>omplian</a:t>
            </a:r>
            <a:r>
              <a:rPr sz="1350" spc="-35" dirty="0">
                <a:latin typeface="Tahoma"/>
                <a:cs typeface="Tahoma"/>
              </a:rPr>
              <a:t>c</a:t>
            </a:r>
            <a:r>
              <a:rPr sz="1350" spc="-45" dirty="0">
                <a:latin typeface="Tahoma"/>
                <a:cs typeface="Tahoma"/>
              </a:rPr>
              <a:t>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70" dirty="0">
                <a:latin typeface="Tahoma"/>
                <a:cs typeface="Tahoma"/>
              </a:rPr>
              <a:t>s</a:t>
            </a:r>
            <a:r>
              <a:rPr sz="1350" spc="-30" dirty="0">
                <a:latin typeface="Tahoma"/>
                <a:cs typeface="Tahoma"/>
              </a:rPr>
              <a:t>t</a:t>
            </a:r>
            <a:r>
              <a:rPr sz="1350" spc="-50" dirty="0">
                <a:latin typeface="Tahoma"/>
                <a:cs typeface="Tahoma"/>
              </a:rPr>
              <a:t>a</a:t>
            </a:r>
            <a:r>
              <a:rPr sz="1350" spc="-20" dirty="0">
                <a:latin typeface="Tahoma"/>
                <a:cs typeface="Tahoma"/>
              </a:rPr>
              <a:t>tus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enable  </a:t>
            </a:r>
            <a:r>
              <a:rPr sz="1350" spc="-10" dirty="0">
                <a:latin typeface="Tahoma"/>
                <a:cs typeface="Tahoma"/>
              </a:rPr>
              <a:t>p</a:t>
            </a:r>
            <a:r>
              <a:rPr sz="1350" spc="-25" dirty="0">
                <a:latin typeface="Tahoma"/>
                <a:cs typeface="Tahoma"/>
              </a:rPr>
              <a:t>ro</a:t>
            </a:r>
            <a:r>
              <a:rPr sz="1350" spc="-20" dirty="0">
                <a:latin typeface="Tahoma"/>
                <a:cs typeface="Tahoma"/>
              </a:rPr>
              <a:t>a</a:t>
            </a:r>
            <a:r>
              <a:rPr sz="1350" spc="-35" dirty="0">
                <a:latin typeface="Tahoma"/>
                <a:cs typeface="Tahoma"/>
              </a:rPr>
              <a:t>c</a:t>
            </a:r>
            <a:r>
              <a:rPr sz="1350" spc="-5" dirty="0">
                <a:latin typeface="Tahoma"/>
                <a:cs typeface="Tahoma"/>
              </a:rPr>
              <a:t>ti</a:t>
            </a:r>
            <a:r>
              <a:rPr sz="1350" spc="-20" dirty="0">
                <a:latin typeface="Tahoma"/>
                <a:cs typeface="Tahoma"/>
              </a:rPr>
              <a:t>v</a:t>
            </a:r>
            <a:r>
              <a:rPr sz="1350" spc="-45" dirty="0">
                <a:latin typeface="Tahoma"/>
                <a:cs typeface="Tahoma"/>
              </a:rPr>
              <a:t>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risk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mana</a:t>
            </a:r>
            <a:r>
              <a:rPr sz="1350" spc="-50" dirty="0">
                <a:latin typeface="Tahoma"/>
                <a:cs typeface="Tahoma"/>
              </a:rPr>
              <a:t>g</a:t>
            </a:r>
            <a:r>
              <a:rPr sz="1350" spc="-25" dirty="0">
                <a:latin typeface="Tahoma"/>
                <a:cs typeface="Tahoma"/>
              </a:rPr>
              <a:t>ement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  </a:t>
            </a:r>
            <a:r>
              <a:rPr sz="1350" spc="-25" dirty="0">
                <a:latin typeface="Tahoma"/>
                <a:cs typeface="Tahoma"/>
              </a:rPr>
              <a:t>issue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15" dirty="0">
                <a:latin typeface="Tahoma"/>
                <a:cs typeface="Tahoma"/>
              </a:rPr>
              <a:t>esolution.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43850" y="6086474"/>
            <a:ext cx="390525" cy="381000"/>
          </a:xfrm>
          <a:custGeom>
            <a:avLst/>
            <a:gdLst/>
            <a:ahLst/>
            <a:cxnLst/>
            <a:rect l="l" t="t" r="r" b="b"/>
            <a:pathLst>
              <a:path w="390525" h="381000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59575"/>
                </a:lnTo>
                <a:lnTo>
                  <a:pt x="0" y="362407"/>
                </a:lnTo>
                <a:lnTo>
                  <a:pt x="18592" y="381000"/>
                </a:lnTo>
                <a:lnTo>
                  <a:pt x="371932" y="381000"/>
                </a:lnTo>
                <a:lnTo>
                  <a:pt x="390525" y="362407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3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41131" y="6092825"/>
            <a:ext cx="19113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35" dirty="0">
                <a:latin typeface="Lucida Sans Unicode"/>
                <a:cs typeface="Lucida Sans Unicode"/>
              </a:rPr>
              <a:t>4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88360" y="6069012"/>
            <a:ext cx="2318385" cy="144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65" dirty="0">
                <a:latin typeface="Lucida Sans Unicode"/>
                <a:cs typeface="Lucida Sans Unicode"/>
              </a:rPr>
              <a:t>Improved</a:t>
            </a:r>
            <a:r>
              <a:rPr sz="1650" spc="-9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Efficiency</a:t>
            </a:r>
            <a:endParaRPr sz="1650">
              <a:latin typeface="Lucida Sans Unicode"/>
              <a:cs typeface="Lucida Sans Unicode"/>
            </a:endParaRPr>
          </a:p>
          <a:p>
            <a:pPr marL="12700" marR="5080">
              <a:lnSpc>
                <a:spcPct val="132700"/>
              </a:lnSpc>
              <a:spcBef>
                <a:spcPts val="565"/>
              </a:spcBef>
            </a:pPr>
            <a:r>
              <a:rPr sz="1350" spc="-25" dirty="0">
                <a:latin typeface="Tahoma"/>
                <a:cs typeface="Tahoma"/>
              </a:rPr>
              <a:t>B</a:t>
            </a:r>
            <a:r>
              <a:rPr sz="1350" spc="-45" dirty="0">
                <a:latin typeface="Tahoma"/>
                <a:cs typeface="Tahoma"/>
              </a:rPr>
              <a:t>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20" dirty="0">
                <a:latin typeface="Tahoma"/>
                <a:cs typeface="Tahoma"/>
              </a:rPr>
              <a:t>au</a:t>
            </a:r>
            <a:r>
              <a:rPr sz="1350" spc="-30" dirty="0">
                <a:latin typeface="Tahoma"/>
                <a:cs typeface="Tahoma"/>
              </a:rPr>
              <a:t>t</a:t>
            </a:r>
            <a:r>
              <a:rPr sz="1350" spc="-20" dirty="0">
                <a:latin typeface="Tahoma"/>
                <a:cs typeface="Tahoma"/>
              </a:rPr>
              <a:t>om</a:t>
            </a:r>
            <a:r>
              <a:rPr sz="1350" spc="-35" dirty="0">
                <a:latin typeface="Tahoma"/>
                <a:cs typeface="Tahoma"/>
              </a:rPr>
              <a:t>a</a:t>
            </a:r>
            <a:r>
              <a:rPr sz="1350" spc="-15" dirty="0">
                <a:latin typeface="Tahoma"/>
                <a:cs typeface="Tahoma"/>
              </a:rPr>
              <a:t>ting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simplifying  </a:t>
            </a:r>
            <a:r>
              <a:rPr sz="1350" spc="-40" dirty="0">
                <a:latin typeface="Tahoma"/>
                <a:cs typeface="Tahoma"/>
              </a:rPr>
              <a:t>c</a:t>
            </a:r>
            <a:r>
              <a:rPr sz="1350" spc="-5" dirty="0">
                <a:latin typeface="Tahoma"/>
                <a:cs typeface="Tahoma"/>
              </a:rPr>
              <a:t>omplian</a:t>
            </a:r>
            <a:r>
              <a:rPr sz="1350" spc="-35" dirty="0">
                <a:latin typeface="Tahoma"/>
                <a:cs typeface="Tahoma"/>
              </a:rPr>
              <a:t>c</a:t>
            </a:r>
            <a:r>
              <a:rPr sz="1350" spc="-45" dirty="0">
                <a:latin typeface="Tahoma"/>
                <a:cs typeface="Tahoma"/>
              </a:rPr>
              <a:t>e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0" dirty="0">
                <a:latin typeface="Tahoma"/>
                <a:cs typeface="Tahoma"/>
              </a:rPr>
              <a:t>p</a:t>
            </a:r>
            <a:r>
              <a:rPr sz="1350" spc="-25" dirty="0">
                <a:latin typeface="Tahoma"/>
                <a:cs typeface="Tahoma"/>
              </a:rPr>
              <a:t>r</a:t>
            </a:r>
            <a:r>
              <a:rPr sz="1350" spc="-5" dirty="0">
                <a:latin typeface="Tahoma"/>
                <a:cs typeface="Tahoma"/>
              </a:rPr>
              <a:t>o</a:t>
            </a:r>
            <a:r>
              <a:rPr sz="1350" spc="-35" dirty="0">
                <a:latin typeface="Tahoma"/>
                <a:cs typeface="Tahoma"/>
              </a:rPr>
              <a:t>c</a:t>
            </a:r>
            <a:r>
              <a:rPr sz="1350" spc="-45" dirty="0">
                <a:latin typeface="Tahoma"/>
                <a:cs typeface="Tahoma"/>
              </a:rPr>
              <a:t>esses,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40" dirty="0">
                <a:latin typeface="Tahoma"/>
                <a:cs typeface="Tahoma"/>
              </a:rPr>
              <a:t>V</a:t>
            </a:r>
            <a:r>
              <a:rPr sz="1350" spc="-20" dirty="0">
                <a:latin typeface="Tahoma"/>
                <a:cs typeface="Tahoma"/>
              </a:rPr>
              <a:t>enops  </a:t>
            </a:r>
            <a:r>
              <a:rPr sz="1350" spc="-5" dirty="0">
                <a:latin typeface="Tahoma"/>
                <a:cs typeface="Tahoma"/>
              </a:rPr>
              <a:t>imp</a:t>
            </a:r>
            <a:r>
              <a:rPr sz="1350" spc="-20" dirty="0">
                <a:latin typeface="Tahoma"/>
                <a:cs typeface="Tahoma"/>
              </a:rPr>
              <a:t>r</a:t>
            </a:r>
            <a:r>
              <a:rPr sz="1350" spc="-15" dirty="0">
                <a:latin typeface="Tahoma"/>
                <a:cs typeface="Tahoma"/>
              </a:rPr>
              <a:t>o</a:t>
            </a:r>
            <a:r>
              <a:rPr sz="1350" spc="-55" dirty="0">
                <a:latin typeface="Tahoma"/>
                <a:cs typeface="Tahoma"/>
              </a:rPr>
              <a:t>v</a:t>
            </a:r>
            <a:r>
              <a:rPr sz="1350" spc="-40" dirty="0">
                <a:latin typeface="Tahoma"/>
                <a:cs typeface="Tahoma"/>
              </a:rPr>
              <a:t>es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efficienc</a:t>
            </a:r>
            <a:r>
              <a:rPr sz="1350" spc="-45" dirty="0">
                <a:latin typeface="Tahoma"/>
                <a:cs typeface="Tahoma"/>
              </a:rPr>
              <a:t>y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15" dirty="0">
                <a:latin typeface="Tahoma"/>
                <a:cs typeface="Tahoma"/>
              </a:rPr>
              <a:t>and</a:t>
            </a:r>
            <a:r>
              <a:rPr sz="1350" spc="-155" dirty="0">
                <a:latin typeface="Tahoma"/>
                <a:cs typeface="Tahoma"/>
              </a:rPr>
              <a:t> </a:t>
            </a:r>
            <a:r>
              <a:rPr sz="1350" spc="-35" dirty="0">
                <a:latin typeface="Tahoma"/>
                <a:cs typeface="Tahoma"/>
              </a:rPr>
              <a:t>r</a:t>
            </a:r>
            <a:r>
              <a:rPr sz="1350" spc="-20" dirty="0">
                <a:latin typeface="Tahoma"/>
                <a:cs typeface="Tahoma"/>
              </a:rPr>
              <a:t>edu</a:t>
            </a:r>
            <a:r>
              <a:rPr sz="1350" spc="-45" dirty="0">
                <a:latin typeface="Tahoma"/>
                <a:cs typeface="Tahoma"/>
              </a:rPr>
              <a:t>c</a:t>
            </a:r>
            <a:r>
              <a:rPr sz="1350" spc="-35" dirty="0">
                <a:latin typeface="Tahoma"/>
                <a:cs typeface="Tahoma"/>
              </a:rPr>
              <a:t>es  </a:t>
            </a:r>
            <a:r>
              <a:rPr sz="1350" spc="-40" dirty="0">
                <a:latin typeface="Tahoma"/>
                <a:cs typeface="Tahoma"/>
              </a:rPr>
              <a:t>costs.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2A3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700</Words>
  <Application>Microsoft Office PowerPoint</Application>
  <PresentationFormat>Custom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CMS Open Payments: Tracking Financial  Relationships</vt:lpstr>
      <vt:lpstr>Penalties for Non-Compliance</vt:lpstr>
      <vt:lpstr>Venops: Your Comprehensive Solution</vt:lpstr>
      <vt:lpstr>Monitoring CMS Open  Payments</vt:lpstr>
      <vt:lpstr>Sanction Checks:  Safeguarding Your  Organization</vt:lpstr>
      <vt:lpstr>Integrated Approach: CMS  Data and Sanction Checks</vt:lpstr>
      <vt:lpstr>Mitigating Legal Risks</vt:lpstr>
      <vt:lpstr>Simplifying Compliance  Processes</vt:lpstr>
      <vt:lpstr>Protecting Your Organization's Reputation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SEO 4</dc:creator>
  <cp:lastModifiedBy>SEO 4</cp:lastModifiedBy>
  <cp:revision>1</cp:revision>
  <dcterms:created xsi:type="dcterms:W3CDTF">2024-09-20T11:20:03Z</dcterms:created>
  <dcterms:modified xsi:type="dcterms:W3CDTF">2024-09-20T11:28:52Z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2024-09-20T00:00:00Z</vt:filetime>
  </property>
</Properties>
</file>