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x="18288000" cy="10287000"/>
  <p:notesSz cx="6858000" cy="9144000"/>
  <p:embeddedFontLst>
    <p:embeddedFont>
      <p:font typeface="DM Sans" charset="1" panose="00000000000000000000"/>
      <p:regular r:id="rId19"/>
    </p:embeddedFont>
    <p:embeddedFont>
      <p:font typeface="Canva Sans Bold" charset="1" panose="020B0803030501040103"/>
      <p:regular r:id="rId20"/>
    </p:embeddedFont>
    <p:embeddedFont>
      <p:font typeface="DM Sans Bold" charset="1" panose="00000000000000000000"/>
      <p:regular r:id="rId21"/>
    </p:embeddedFont>
    <p:embeddedFont>
      <p:font typeface="Canva Sans" charset="1" panose="020B0503030501040103"/>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create-your-own-crypto-token/"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create-your-own-crypto-token/" TargetMode="External" Type="http://schemas.openxmlformats.org/officeDocument/2006/relationships/hyperlink"/></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lockchainx.tech/create-your-own-crypto-token/" TargetMode="External" Type="http://schemas.openxmlformats.org/officeDocument/2006/relationships/hyperlink"/></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9.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FFAEB"/>
        </a:solidFill>
      </p:bgPr>
    </p:bg>
    <p:spTree>
      <p:nvGrpSpPr>
        <p:cNvPr id="1" name=""/>
        <p:cNvGrpSpPr/>
        <p:nvPr/>
      </p:nvGrpSpPr>
      <p:grpSpPr>
        <a:xfrm>
          <a:off x="0" y="0"/>
          <a:ext cx="0" cy="0"/>
          <a:chOff x="0" y="0"/>
          <a:chExt cx="0" cy="0"/>
        </a:xfrm>
      </p:grpSpPr>
      <p:grpSp>
        <p:nvGrpSpPr>
          <p:cNvPr name="Group 2" id="2"/>
          <p:cNvGrpSpPr/>
          <p:nvPr/>
        </p:nvGrpSpPr>
        <p:grpSpPr>
          <a:xfrm rot="-1844908">
            <a:off x="12395032" y="1204893"/>
            <a:ext cx="7087456" cy="12470359"/>
            <a:chOff x="0" y="0"/>
            <a:chExt cx="660400" cy="1161972"/>
          </a:xfrm>
        </p:grpSpPr>
        <p:sp>
          <p:nvSpPr>
            <p:cNvPr name="Freeform 3" id="3"/>
            <p:cNvSpPr/>
            <p:nvPr/>
          </p:nvSpPr>
          <p:spPr>
            <a:xfrm flipH="false" flipV="false" rot="0">
              <a:off x="0" y="0"/>
              <a:ext cx="660400" cy="1161972"/>
            </a:xfrm>
            <a:custGeom>
              <a:avLst/>
              <a:gdLst/>
              <a:ahLst/>
              <a:cxnLst/>
              <a:rect r="r" b="b" t="t" l="l"/>
              <a:pathLst>
                <a:path h="1161972"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6258"/>
                  </a:cubicBezTo>
                  <a:lnTo>
                    <a:pt x="660400" y="1161972"/>
                  </a:lnTo>
                  <a:lnTo>
                    <a:pt x="0" y="1161972"/>
                  </a:lnTo>
                  <a:lnTo>
                    <a:pt x="0" y="336871"/>
                  </a:lnTo>
                  <a:cubicBezTo>
                    <a:pt x="1782" y="185660"/>
                    <a:pt x="93019" y="64045"/>
                    <a:pt x="220252" y="19070"/>
                  </a:cubicBezTo>
                  <a:close/>
                </a:path>
              </a:pathLst>
            </a:custGeom>
            <a:solidFill>
              <a:srgbClr val="E0B15E"/>
            </a:solidFill>
          </p:spPr>
        </p:sp>
        <p:sp>
          <p:nvSpPr>
            <p:cNvPr name="TextBox 4" id="4"/>
            <p:cNvSpPr txBox="true"/>
            <p:nvPr/>
          </p:nvSpPr>
          <p:spPr>
            <a:xfrm>
              <a:off x="0" y="98425"/>
              <a:ext cx="660400" cy="1063547"/>
            </a:xfrm>
            <a:prstGeom prst="rect">
              <a:avLst/>
            </a:prstGeom>
          </p:spPr>
          <p:txBody>
            <a:bodyPr anchor="ctr" rtlCol="false" tIns="50800" lIns="50800" bIns="50800" rIns="50800"/>
            <a:lstStyle/>
            <a:p>
              <a:pPr algn="ctr">
                <a:lnSpc>
                  <a:spcPts val="2590"/>
                </a:lnSpc>
              </a:pPr>
            </a:p>
          </p:txBody>
        </p:sp>
      </p:grpSp>
      <p:grpSp>
        <p:nvGrpSpPr>
          <p:cNvPr name="Group 5" id="5"/>
          <p:cNvGrpSpPr>
            <a:grpSpLocks noChangeAspect="true"/>
          </p:cNvGrpSpPr>
          <p:nvPr/>
        </p:nvGrpSpPr>
        <p:grpSpPr>
          <a:xfrm rot="0">
            <a:off x="11396859" y="1991036"/>
            <a:ext cx="6304927" cy="6304927"/>
            <a:chOff x="0" y="0"/>
            <a:chExt cx="6350000" cy="6350000"/>
          </a:xfrm>
        </p:grpSpPr>
        <p:sp>
          <p:nvSpPr>
            <p:cNvPr name="Freeform 6" id="6"/>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2"/>
              <a:stretch>
                <a:fillRect l="0" t="0" r="0" b="0"/>
              </a:stretch>
            </a:blipFill>
          </p:spPr>
        </p:sp>
        <p:sp>
          <p:nvSpPr>
            <p:cNvPr name="Freeform 7" id="7"/>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solidFill>
              <a:srgbClr val="FFFAEB"/>
            </a:solidFill>
          </p:spPr>
        </p:sp>
      </p:grpSp>
      <p:grpSp>
        <p:nvGrpSpPr>
          <p:cNvPr name="Group 8" id="8"/>
          <p:cNvGrpSpPr/>
          <p:nvPr/>
        </p:nvGrpSpPr>
        <p:grpSpPr>
          <a:xfrm rot="0">
            <a:off x="-808019" y="8563205"/>
            <a:ext cx="3086100" cy="3086100"/>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0B15E"/>
            </a:solidFill>
            <a:ln cap="sq">
              <a:noFill/>
              <a:prstDash val="solid"/>
              <a:miter/>
            </a:ln>
          </p:spPr>
        </p:sp>
        <p:sp>
          <p:nvSpPr>
            <p:cNvPr name="TextBox 10" id="10"/>
            <p:cNvSpPr txBox="true"/>
            <p:nvPr/>
          </p:nvSpPr>
          <p:spPr>
            <a:xfrm>
              <a:off x="76200" y="47625"/>
              <a:ext cx="660400" cy="688975"/>
            </a:xfrm>
            <a:prstGeom prst="rect">
              <a:avLst/>
            </a:prstGeom>
          </p:spPr>
          <p:txBody>
            <a:bodyPr anchor="ctr" rtlCol="false" tIns="50800" lIns="50800" bIns="50800" rIns="50800"/>
            <a:lstStyle/>
            <a:p>
              <a:pPr algn="ctr" marL="0" indent="0" lvl="0">
                <a:lnSpc>
                  <a:spcPts val="2590"/>
                </a:lnSpc>
                <a:spcBef>
                  <a:spcPct val="0"/>
                </a:spcBef>
              </a:pPr>
            </a:p>
          </p:txBody>
        </p:sp>
      </p:grpSp>
      <p:grpSp>
        <p:nvGrpSpPr>
          <p:cNvPr name="Group 11" id="11"/>
          <p:cNvGrpSpPr/>
          <p:nvPr/>
        </p:nvGrpSpPr>
        <p:grpSpPr>
          <a:xfrm rot="0">
            <a:off x="5146139" y="-572397"/>
            <a:ext cx="1144795" cy="1144795"/>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0B15E"/>
            </a:solidFill>
            <a:ln cap="sq">
              <a:noFill/>
              <a:prstDash val="solid"/>
              <a:miter/>
            </a:ln>
          </p:spPr>
        </p:sp>
        <p:sp>
          <p:nvSpPr>
            <p:cNvPr name="TextBox 13" id="13"/>
            <p:cNvSpPr txBox="true"/>
            <p:nvPr/>
          </p:nvSpPr>
          <p:spPr>
            <a:xfrm>
              <a:off x="76200" y="47625"/>
              <a:ext cx="660400" cy="688975"/>
            </a:xfrm>
            <a:prstGeom prst="rect">
              <a:avLst/>
            </a:prstGeom>
          </p:spPr>
          <p:txBody>
            <a:bodyPr anchor="ctr" rtlCol="false" tIns="50800" lIns="50800" bIns="50800" rIns="50800"/>
            <a:lstStyle/>
            <a:p>
              <a:pPr algn="ctr" marL="0" indent="0" lvl="0">
                <a:lnSpc>
                  <a:spcPts val="2590"/>
                </a:lnSpc>
                <a:spcBef>
                  <a:spcPct val="0"/>
                </a:spcBef>
              </a:pPr>
            </a:p>
          </p:txBody>
        </p:sp>
      </p:grpSp>
      <p:grpSp>
        <p:nvGrpSpPr>
          <p:cNvPr name="Group 14" id="14"/>
          <p:cNvGrpSpPr/>
          <p:nvPr/>
        </p:nvGrpSpPr>
        <p:grpSpPr>
          <a:xfrm rot="0">
            <a:off x="16707776" y="230133"/>
            <a:ext cx="684529" cy="684529"/>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0B15E"/>
            </a:solidFill>
            <a:ln cap="sq">
              <a:noFill/>
              <a:prstDash val="solid"/>
              <a:miter/>
            </a:ln>
          </p:spPr>
        </p:sp>
        <p:sp>
          <p:nvSpPr>
            <p:cNvPr name="TextBox 16" id="16"/>
            <p:cNvSpPr txBox="true"/>
            <p:nvPr/>
          </p:nvSpPr>
          <p:spPr>
            <a:xfrm>
              <a:off x="76200" y="47625"/>
              <a:ext cx="660400" cy="688975"/>
            </a:xfrm>
            <a:prstGeom prst="rect">
              <a:avLst/>
            </a:prstGeom>
          </p:spPr>
          <p:txBody>
            <a:bodyPr anchor="ctr" rtlCol="false" tIns="50800" lIns="50800" bIns="50800" rIns="50800"/>
            <a:lstStyle/>
            <a:p>
              <a:pPr algn="ctr" marL="0" indent="0" lvl="0">
                <a:lnSpc>
                  <a:spcPts val="2590"/>
                </a:lnSpc>
                <a:spcBef>
                  <a:spcPct val="0"/>
                </a:spcBef>
              </a:pPr>
            </a:p>
          </p:txBody>
        </p:sp>
      </p:grpSp>
      <p:sp>
        <p:nvSpPr>
          <p:cNvPr name="Freeform 17" id="17"/>
          <p:cNvSpPr/>
          <p:nvPr/>
        </p:nvSpPr>
        <p:spPr>
          <a:xfrm flipH="false" flipV="false" rot="0">
            <a:off x="586648" y="269632"/>
            <a:ext cx="2516649" cy="800085"/>
          </a:xfrm>
          <a:custGeom>
            <a:avLst/>
            <a:gdLst/>
            <a:ahLst/>
            <a:cxnLst/>
            <a:rect r="r" b="b" t="t" l="l"/>
            <a:pathLst>
              <a:path h="800085" w="2516649">
                <a:moveTo>
                  <a:pt x="0" y="0"/>
                </a:moveTo>
                <a:lnTo>
                  <a:pt x="2516649" y="0"/>
                </a:lnTo>
                <a:lnTo>
                  <a:pt x="2516649" y="800085"/>
                </a:lnTo>
                <a:lnTo>
                  <a:pt x="0" y="800085"/>
                </a:lnTo>
                <a:lnTo>
                  <a:pt x="0" y="0"/>
                </a:lnTo>
                <a:close/>
              </a:path>
            </a:pathLst>
          </a:custGeom>
          <a:blipFill>
            <a:blip r:embed="rId3"/>
            <a:stretch>
              <a:fillRect l="0" t="0" r="0" b="0"/>
            </a:stretch>
          </a:blipFill>
        </p:spPr>
      </p:sp>
      <p:sp>
        <p:nvSpPr>
          <p:cNvPr name="TextBox 18" id="18"/>
          <p:cNvSpPr txBox="true"/>
          <p:nvPr/>
        </p:nvSpPr>
        <p:spPr>
          <a:xfrm rot="0">
            <a:off x="3571739" y="9426405"/>
            <a:ext cx="8312005" cy="506790"/>
          </a:xfrm>
          <a:prstGeom prst="rect">
            <a:avLst/>
          </a:prstGeom>
        </p:spPr>
        <p:txBody>
          <a:bodyPr anchor="t" rtlCol="false" tIns="0" lIns="0" bIns="0" rIns="0">
            <a:spAutoFit/>
          </a:bodyPr>
          <a:lstStyle/>
          <a:p>
            <a:pPr algn="l">
              <a:lnSpc>
                <a:spcPts val="4159"/>
              </a:lnSpc>
            </a:pPr>
            <a:r>
              <a:rPr lang="en-US" sz="2970">
                <a:solidFill>
                  <a:srgbClr val="000000"/>
                </a:solidFill>
                <a:latin typeface="DM Sans"/>
                <a:ea typeface="DM Sans"/>
                <a:cs typeface="DM Sans"/>
                <a:sym typeface="DM Sans"/>
              </a:rPr>
              <a:t>www.blockchainx.tech</a:t>
            </a:r>
          </a:p>
        </p:txBody>
      </p:sp>
      <p:sp>
        <p:nvSpPr>
          <p:cNvPr name="TextBox 19" id="19"/>
          <p:cNvSpPr txBox="true"/>
          <p:nvPr/>
        </p:nvSpPr>
        <p:spPr>
          <a:xfrm rot="0">
            <a:off x="1278497" y="1884847"/>
            <a:ext cx="9493260" cy="8402153"/>
          </a:xfrm>
          <a:prstGeom prst="rect">
            <a:avLst/>
          </a:prstGeom>
        </p:spPr>
        <p:txBody>
          <a:bodyPr anchor="t" rtlCol="false" tIns="0" lIns="0" bIns="0" rIns="0">
            <a:spAutoFit/>
          </a:bodyPr>
          <a:lstStyle/>
          <a:p>
            <a:pPr algn="l">
              <a:lnSpc>
                <a:spcPts val="13323"/>
              </a:lnSpc>
            </a:pPr>
            <a:r>
              <a:rPr lang="en-US" sz="11102" b="true">
                <a:solidFill>
                  <a:srgbClr val="A44F30"/>
                </a:solidFill>
                <a:latin typeface="Canva Sans Bold"/>
                <a:ea typeface="Canva Sans Bold"/>
                <a:cs typeface="Canva Sans Bold"/>
                <a:sym typeface="Canva Sans Bold"/>
              </a:rPr>
              <a:t>WHAT ARE THE 9 TYPES OF CRYPTO TOKENS?</a:t>
            </a:r>
          </a:p>
          <a:p>
            <a:pPr algn="l">
              <a:lnSpc>
                <a:spcPts val="13323"/>
              </a:lnSpc>
            </a:pP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FFAEB"/>
        </a:solidFill>
      </p:bgPr>
    </p:bg>
    <p:spTree>
      <p:nvGrpSpPr>
        <p:cNvPr id="1" name=""/>
        <p:cNvGrpSpPr/>
        <p:nvPr/>
      </p:nvGrpSpPr>
      <p:grpSpPr>
        <a:xfrm>
          <a:off x="0" y="0"/>
          <a:ext cx="0" cy="0"/>
          <a:chOff x="0" y="0"/>
          <a:chExt cx="0" cy="0"/>
        </a:xfrm>
      </p:grpSpPr>
      <p:grpSp>
        <p:nvGrpSpPr>
          <p:cNvPr name="Group 2" id="2"/>
          <p:cNvGrpSpPr/>
          <p:nvPr/>
        </p:nvGrpSpPr>
        <p:grpSpPr>
          <a:xfrm rot="2380859">
            <a:off x="-1313287" y="7502544"/>
            <a:ext cx="2842082" cy="7461317"/>
            <a:chOff x="0" y="0"/>
            <a:chExt cx="660400" cy="1733748"/>
          </a:xfrm>
        </p:grpSpPr>
        <p:sp>
          <p:nvSpPr>
            <p:cNvPr name="Freeform 3" id="3"/>
            <p:cNvSpPr/>
            <p:nvPr/>
          </p:nvSpPr>
          <p:spPr>
            <a:xfrm flipH="false" flipV="false" rot="0">
              <a:off x="0" y="0"/>
              <a:ext cx="660400" cy="1733748"/>
            </a:xfrm>
            <a:custGeom>
              <a:avLst/>
              <a:gdLst/>
              <a:ahLst/>
              <a:cxnLst/>
              <a:rect r="r" b="b" t="t" l="l"/>
              <a:pathLst>
                <a:path h="1733748"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48959"/>
                  </a:cubicBezTo>
                  <a:lnTo>
                    <a:pt x="660400" y="1733748"/>
                  </a:lnTo>
                  <a:lnTo>
                    <a:pt x="0" y="1733748"/>
                  </a:lnTo>
                  <a:lnTo>
                    <a:pt x="0" y="349987"/>
                  </a:lnTo>
                  <a:cubicBezTo>
                    <a:pt x="1782" y="185660"/>
                    <a:pt x="93019" y="64045"/>
                    <a:pt x="220252" y="19070"/>
                  </a:cubicBezTo>
                  <a:close/>
                </a:path>
              </a:pathLst>
            </a:custGeom>
            <a:solidFill>
              <a:srgbClr val="E0B15E">
                <a:alpha val="43922"/>
              </a:srgbClr>
            </a:solidFill>
          </p:spPr>
        </p:sp>
        <p:sp>
          <p:nvSpPr>
            <p:cNvPr name="TextBox 4" id="4"/>
            <p:cNvSpPr txBox="true"/>
            <p:nvPr/>
          </p:nvSpPr>
          <p:spPr>
            <a:xfrm>
              <a:off x="0" y="98425"/>
              <a:ext cx="660400" cy="1635323"/>
            </a:xfrm>
            <a:prstGeom prst="rect">
              <a:avLst/>
            </a:prstGeom>
          </p:spPr>
          <p:txBody>
            <a:bodyPr anchor="ctr" rtlCol="false" tIns="50800" lIns="50800" bIns="50800" rIns="50800"/>
            <a:lstStyle/>
            <a:p>
              <a:pPr algn="ctr">
                <a:lnSpc>
                  <a:spcPts val="2590"/>
                </a:lnSpc>
              </a:pPr>
            </a:p>
          </p:txBody>
        </p:sp>
      </p:grpSp>
      <p:grpSp>
        <p:nvGrpSpPr>
          <p:cNvPr name="Group 5" id="5"/>
          <p:cNvGrpSpPr/>
          <p:nvPr/>
        </p:nvGrpSpPr>
        <p:grpSpPr>
          <a:xfrm rot="2377137">
            <a:off x="3012298" y="9449050"/>
            <a:ext cx="411277" cy="2198755"/>
            <a:chOff x="0" y="0"/>
            <a:chExt cx="660400" cy="3530606"/>
          </a:xfrm>
        </p:grpSpPr>
        <p:sp>
          <p:nvSpPr>
            <p:cNvPr name="Freeform 6" id="6"/>
            <p:cNvSpPr/>
            <p:nvPr/>
          </p:nvSpPr>
          <p:spPr>
            <a:xfrm flipH="false" flipV="false" rot="0">
              <a:off x="0" y="0"/>
              <a:ext cx="660400" cy="3530605"/>
            </a:xfrm>
            <a:custGeom>
              <a:avLst/>
              <a:gdLst/>
              <a:ahLst/>
              <a:cxnLst/>
              <a:rect r="r" b="b" t="t" l="l"/>
              <a:pathLst>
                <a:path h="3530605"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88872"/>
                  </a:cubicBezTo>
                  <a:lnTo>
                    <a:pt x="660400" y="3530605"/>
                  </a:lnTo>
                  <a:lnTo>
                    <a:pt x="0" y="3530605"/>
                  </a:lnTo>
                  <a:lnTo>
                    <a:pt x="0" y="391204"/>
                  </a:lnTo>
                  <a:cubicBezTo>
                    <a:pt x="1782" y="185660"/>
                    <a:pt x="93019" y="64045"/>
                    <a:pt x="220252" y="19070"/>
                  </a:cubicBezTo>
                  <a:close/>
                </a:path>
              </a:pathLst>
            </a:custGeom>
            <a:solidFill>
              <a:srgbClr val="E0B15E"/>
            </a:solidFill>
          </p:spPr>
        </p:sp>
        <p:sp>
          <p:nvSpPr>
            <p:cNvPr name="TextBox 7" id="7"/>
            <p:cNvSpPr txBox="true"/>
            <p:nvPr/>
          </p:nvSpPr>
          <p:spPr>
            <a:xfrm>
              <a:off x="0" y="98425"/>
              <a:ext cx="660400" cy="3432181"/>
            </a:xfrm>
            <a:prstGeom prst="rect">
              <a:avLst/>
            </a:prstGeom>
          </p:spPr>
          <p:txBody>
            <a:bodyPr anchor="ctr" rtlCol="false" tIns="50800" lIns="50800" bIns="50800" rIns="50800"/>
            <a:lstStyle/>
            <a:p>
              <a:pPr algn="ctr">
                <a:lnSpc>
                  <a:spcPts val="2590"/>
                </a:lnSpc>
              </a:pPr>
            </a:p>
          </p:txBody>
        </p:sp>
      </p:grpSp>
      <p:sp>
        <p:nvSpPr>
          <p:cNvPr name="AutoShape 8" id="8"/>
          <p:cNvSpPr/>
          <p:nvPr/>
        </p:nvSpPr>
        <p:spPr>
          <a:xfrm flipV="true">
            <a:off x="-2023730" y="7040723"/>
            <a:ext cx="3495899" cy="4260352"/>
          </a:xfrm>
          <a:prstGeom prst="line">
            <a:avLst/>
          </a:prstGeom>
          <a:ln cap="rnd" w="85725">
            <a:solidFill>
              <a:srgbClr val="E0B15E"/>
            </a:solidFill>
            <a:prstDash val="solid"/>
            <a:headEnd type="none" len="sm" w="sm"/>
            <a:tailEnd type="none" len="sm" w="sm"/>
          </a:ln>
        </p:spPr>
      </p:sp>
      <p:grpSp>
        <p:nvGrpSpPr>
          <p:cNvPr name="Group 9" id="9"/>
          <p:cNvGrpSpPr/>
          <p:nvPr/>
        </p:nvGrpSpPr>
        <p:grpSpPr>
          <a:xfrm rot="-8419140">
            <a:off x="16781988" y="-3913825"/>
            <a:ext cx="2842082" cy="7253346"/>
            <a:chOff x="0" y="0"/>
            <a:chExt cx="660400" cy="1685423"/>
          </a:xfrm>
        </p:grpSpPr>
        <p:sp>
          <p:nvSpPr>
            <p:cNvPr name="Freeform 10" id="10"/>
            <p:cNvSpPr/>
            <p:nvPr/>
          </p:nvSpPr>
          <p:spPr>
            <a:xfrm flipH="false" flipV="false" rot="0">
              <a:off x="0" y="0"/>
              <a:ext cx="660400" cy="1685423"/>
            </a:xfrm>
            <a:custGeom>
              <a:avLst/>
              <a:gdLst/>
              <a:ahLst/>
              <a:cxnLst/>
              <a:rect r="r" b="b" t="t" l="l"/>
              <a:pathLst>
                <a:path h="1685423"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47885"/>
                  </a:cubicBezTo>
                  <a:lnTo>
                    <a:pt x="660400" y="1685423"/>
                  </a:lnTo>
                  <a:lnTo>
                    <a:pt x="0" y="1685423"/>
                  </a:lnTo>
                  <a:lnTo>
                    <a:pt x="0" y="348878"/>
                  </a:lnTo>
                  <a:cubicBezTo>
                    <a:pt x="1782" y="185660"/>
                    <a:pt x="93019" y="64045"/>
                    <a:pt x="220252" y="19070"/>
                  </a:cubicBezTo>
                  <a:close/>
                </a:path>
              </a:pathLst>
            </a:custGeom>
            <a:solidFill>
              <a:srgbClr val="E0B15E">
                <a:alpha val="43922"/>
              </a:srgbClr>
            </a:solidFill>
          </p:spPr>
        </p:sp>
        <p:sp>
          <p:nvSpPr>
            <p:cNvPr name="TextBox 11" id="11"/>
            <p:cNvSpPr txBox="true"/>
            <p:nvPr/>
          </p:nvSpPr>
          <p:spPr>
            <a:xfrm>
              <a:off x="0" y="98425"/>
              <a:ext cx="660400" cy="1586998"/>
            </a:xfrm>
            <a:prstGeom prst="rect">
              <a:avLst/>
            </a:prstGeom>
          </p:spPr>
          <p:txBody>
            <a:bodyPr anchor="ctr" rtlCol="false" tIns="50800" lIns="50800" bIns="50800" rIns="50800"/>
            <a:lstStyle/>
            <a:p>
              <a:pPr algn="ctr">
                <a:lnSpc>
                  <a:spcPts val="2590"/>
                </a:lnSpc>
              </a:pPr>
            </a:p>
          </p:txBody>
        </p:sp>
      </p:grpSp>
      <p:grpSp>
        <p:nvGrpSpPr>
          <p:cNvPr name="Group 12" id="12"/>
          <p:cNvGrpSpPr/>
          <p:nvPr/>
        </p:nvGrpSpPr>
        <p:grpSpPr>
          <a:xfrm rot="-8422862">
            <a:off x="18303618" y="-391052"/>
            <a:ext cx="1338510" cy="5875601"/>
            <a:chOff x="0" y="0"/>
            <a:chExt cx="660400" cy="2898930"/>
          </a:xfrm>
        </p:grpSpPr>
        <p:sp>
          <p:nvSpPr>
            <p:cNvPr name="Freeform 13" id="13"/>
            <p:cNvSpPr/>
            <p:nvPr/>
          </p:nvSpPr>
          <p:spPr>
            <a:xfrm flipH="false" flipV="false" rot="0">
              <a:off x="0" y="0"/>
              <a:ext cx="660400" cy="2898930"/>
            </a:xfrm>
            <a:custGeom>
              <a:avLst/>
              <a:gdLst/>
              <a:ahLst/>
              <a:cxnLst/>
              <a:rect r="r" b="b" t="t" l="l"/>
              <a:pathLst>
                <a:path h="289893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74841"/>
                  </a:cubicBezTo>
                  <a:lnTo>
                    <a:pt x="660400" y="2898930"/>
                  </a:lnTo>
                  <a:lnTo>
                    <a:pt x="0" y="2898930"/>
                  </a:lnTo>
                  <a:lnTo>
                    <a:pt x="0" y="376714"/>
                  </a:lnTo>
                  <a:cubicBezTo>
                    <a:pt x="1782" y="185660"/>
                    <a:pt x="93019" y="64045"/>
                    <a:pt x="220252" y="19070"/>
                  </a:cubicBezTo>
                  <a:close/>
                </a:path>
              </a:pathLst>
            </a:custGeom>
            <a:solidFill>
              <a:srgbClr val="E0B15E"/>
            </a:solidFill>
          </p:spPr>
        </p:sp>
        <p:sp>
          <p:nvSpPr>
            <p:cNvPr name="TextBox 14" id="14"/>
            <p:cNvSpPr txBox="true"/>
            <p:nvPr/>
          </p:nvSpPr>
          <p:spPr>
            <a:xfrm>
              <a:off x="0" y="98425"/>
              <a:ext cx="660400" cy="2800505"/>
            </a:xfrm>
            <a:prstGeom prst="rect">
              <a:avLst/>
            </a:prstGeom>
          </p:spPr>
          <p:txBody>
            <a:bodyPr anchor="ctr" rtlCol="false" tIns="50800" lIns="50800" bIns="50800" rIns="50800"/>
            <a:lstStyle/>
            <a:p>
              <a:pPr algn="ctr">
                <a:lnSpc>
                  <a:spcPts val="2590"/>
                </a:lnSpc>
              </a:pPr>
            </a:p>
          </p:txBody>
        </p:sp>
      </p:grpSp>
      <p:grpSp>
        <p:nvGrpSpPr>
          <p:cNvPr name="Group 15" id="15"/>
          <p:cNvGrpSpPr/>
          <p:nvPr/>
        </p:nvGrpSpPr>
        <p:grpSpPr>
          <a:xfrm rot="-8422862">
            <a:off x="14997526" y="-558072"/>
            <a:ext cx="411277" cy="1644511"/>
            <a:chOff x="0" y="0"/>
            <a:chExt cx="660400" cy="2640639"/>
          </a:xfrm>
        </p:grpSpPr>
        <p:sp>
          <p:nvSpPr>
            <p:cNvPr name="Freeform 16" id="16"/>
            <p:cNvSpPr/>
            <p:nvPr/>
          </p:nvSpPr>
          <p:spPr>
            <a:xfrm flipH="false" flipV="false" rot="0">
              <a:off x="0" y="0"/>
              <a:ext cx="660400" cy="2640639"/>
            </a:xfrm>
            <a:custGeom>
              <a:avLst/>
              <a:gdLst/>
              <a:ahLst/>
              <a:cxnLst/>
              <a:rect r="r" b="b" t="t" l="l"/>
              <a:pathLst>
                <a:path h="2640639"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69104"/>
                  </a:cubicBezTo>
                  <a:lnTo>
                    <a:pt x="660400" y="2640639"/>
                  </a:lnTo>
                  <a:lnTo>
                    <a:pt x="0" y="2640639"/>
                  </a:lnTo>
                  <a:lnTo>
                    <a:pt x="0" y="370789"/>
                  </a:lnTo>
                  <a:cubicBezTo>
                    <a:pt x="1782" y="185660"/>
                    <a:pt x="93019" y="64045"/>
                    <a:pt x="220252" y="19070"/>
                  </a:cubicBezTo>
                  <a:close/>
                </a:path>
              </a:pathLst>
            </a:custGeom>
            <a:solidFill>
              <a:srgbClr val="E0B15E"/>
            </a:solidFill>
          </p:spPr>
        </p:sp>
        <p:sp>
          <p:nvSpPr>
            <p:cNvPr name="TextBox 17" id="17"/>
            <p:cNvSpPr txBox="true"/>
            <p:nvPr/>
          </p:nvSpPr>
          <p:spPr>
            <a:xfrm>
              <a:off x="0" y="98425"/>
              <a:ext cx="660400" cy="2542214"/>
            </a:xfrm>
            <a:prstGeom prst="rect">
              <a:avLst/>
            </a:prstGeom>
          </p:spPr>
          <p:txBody>
            <a:bodyPr anchor="ctr" rtlCol="false" tIns="50800" lIns="50800" bIns="50800" rIns="50800"/>
            <a:lstStyle/>
            <a:p>
              <a:pPr algn="ctr">
                <a:lnSpc>
                  <a:spcPts val="2590"/>
                </a:lnSpc>
              </a:pPr>
            </a:p>
          </p:txBody>
        </p:sp>
      </p:grpSp>
      <p:sp>
        <p:nvSpPr>
          <p:cNvPr name="AutoShape 18" id="18"/>
          <p:cNvSpPr/>
          <p:nvPr/>
        </p:nvSpPr>
        <p:spPr>
          <a:xfrm flipH="true">
            <a:off x="17077631" y="-274996"/>
            <a:ext cx="3190486" cy="3827111"/>
          </a:xfrm>
          <a:prstGeom prst="line">
            <a:avLst/>
          </a:prstGeom>
          <a:ln cap="rnd" w="85725">
            <a:solidFill>
              <a:srgbClr val="E0B15E"/>
            </a:solidFill>
            <a:prstDash val="solid"/>
            <a:headEnd type="none" len="sm" w="sm"/>
            <a:tailEnd type="none" len="sm" w="sm"/>
          </a:ln>
        </p:spPr>
      </p:sp>
      <p:sp>
        <p:nvSpPr>
          <p:cNvPr name="TextBox 19" id="19"/>
          <p:cNvSpPr txBox="true"/>
          <p:nvPr/>
        </p:nvSpPr>
        <p:spPr>
          <a:xfrm rot="0">
            <a:off x="3487028" y="1527776"/>
            <a:ext cx="11575956" cy="7511421"/>
          </a:xfrm>
          <a:prstGeom prst="rect">
            <a:avLst/>
          </a:prstGeom>
        </p:spPr>
        <p:txBody>
          <a:bodyPr anchor="t" rtlCol="false" tIns="0" lIns="0" bIns="0" rIns="0">
            <a:spAutoFit/>
          </a:bodyPr>
          <a:lstStyle/>
          <a:p>
            <a:pPr algn="ctr">
              <a:lnSpc>
                <a:spcPts val="5459"/>
              </a:lnSpc>
              <a:spcBef>
                <a:spcPct val="0"/>
              </a:spcBef>
            </a:pPr>
            <a:r>
              <a:rPr lang="en-US" sz="3899">
                <a:solidFill>
                  <a:srgbClr val="004AAD"/>
                </a:solidFill>
                <a:latin typeface="DM Sans"/>
                <a:ea typeface="DM Sans"/>
                <a:cs typeface="DM Sans"/>
                <a:sym typeface="DM Sans"/>
              </a:rPr>
              <a:t>Tokens for cryptocurrencies have changed finance by making decentralized digital assets possible. These tokens may serve a variety of purposes that range from governance to reward. If you are an enthusiast of blockchain technology, then it is crucial to know the different types of tokens especially if you are considering , </a:t>
            </a:r>
            <a:r>
              <a:rPr lang="en-US" b="true" sz="3899" u="sng">
                <a:solidFill>
                  <a:srgbClr val="EF5241"/>
                </a:solidFill>
                <a:latin typeface="DM Sans Bold"/>
                <a:ea typeface="DM Sans Bold"/>
                <a:cs typeface="DM Sans Bold"/>
                <a:sym typeface="DM Sans Bold"/>
                <a:hlinkClick r:id="rId2" tooltip="https://www.blockchainx.tech/create-your-own-crypto-token/"/>
              </a:rPr>
              <a:t>How to create your own crypto token</a:t>
            </a:r>
            <a:r>
              <a:rPr lang="en-US" b="true" sz="3899">
                <a:solidFill>
                  <a:srgbClr val="004AAD"/>
                </a:solidFill>
                <a:latin typeface="DM Sans Bold"/>
                <a:ea typeface="DM Sans Bold"/>
                <a:cs typeface="DM Sans Bold"/>
                <a:sym typeface="DM Sans Bold"/>
              </a:rPr>
              <a:t>.</a:t>
            </a:r>
            <a:r>
              <a:rPr lang="en-US" sz="3899">
                <a:solidFill>
                  <a:srgbClr val="004AAD"/>
                </a:solidFill>
                <a:latin typeface="DM Sans"/>
                <a:ea typeface="DM Sans"/>
                <a:cs typeface="DM Sans"/>
                <a:sym typeface="DM Sans"/>
              </a:rPr>
              <a:t> In this article, we will examine the main classifications of crypto tokens as well as their roles within the context of blockchain.</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E0B15E"/>
        </a:solidFill>
      </p:bgPr>
    </p:bg>
    <p:spTree>
      <p:nvGrpSpPr>
        <p:cNvPr id="1" name=""/>
        <p:cNvGrpSpPr/>
        <p:nvPr/>
      </p:nvGrpSpPr>
      <p:grpSpPr>
        <a:xfrm>
          <a:off x="0" y="0"/>
          <a:ext cx="0" cy="0"/>
          <a:chOff x="0" y="0"/>
          <a:chExt cx="0" cy="0"/>
        </a:xfrm>
      </p:grpSpPr>
      <p:grpSp>
        <p:nvGrpSpPr>
          <p:cNvPr name="Group 2" id="2"/>
          <p:cNvGrpSpPr/>
          <p:nvPr/>
        </p:nvGrpSpPr>
        <p:grpSpPr>
          <a:xfrm rot="0">
            <a:off x="4625641" y="847029"/>
            <a:ext cx="9036718" cy="4072824"/>
            <a:chOff x="0" y="0"/>
            <a:chExt cx="2380041" cy="1072678"/>
          </a:xfrm>
        </p:grpSpPr>
        <p:sp>
          <p:nvSpPr>
            <p:cNvPr name="Freeform 3" id="3"/>
            <p:cNvSpPr/>
            <p:nvPr/>
          </p:nvSpPr>
          <p:spPr>
            <a:xfrm flipH="false" flipV="false" rot="0">
              <a:off x="0" y="0"/>
              <a:ext cx="2380041" cy="1072678"/>
            </a:xfrm>
            <a:custGeom>
              <a:avLst/>
              <a:gdLst/>
              <a:ahLst/>
              <a:cxnLst/>
              <a:rect r="r" b="b" t="t" l="l"/>
              <a:pathLst>
                <a:path h="1072678" w="2380041">
                  <a:moveTo>
                    <a:pt x="10281" y="0"/>
                  </a:moveTo>
                  <a:lnTo>
                    <a:pt x="2369760" y="0"/>
                  </a:lnTo>
                  <a:cubicBezTo>
                    <a:pt x="2375438" y="0"/>
                    <a:pt x="2380041" y="4603"/>
                    <a:pt x="2380041" y="10281"/>
                  </a:cubicBezTo>
                  <a:lnTo>
                    <a:pt x="2380041" y="1062397"/>
                  </a:lnTo>
                  <a:cubicBezTo>
                    <a:pt x="2380041" y="1068075"/>
                    <a:pt x="2375438" y="1072678"/>
                    <a:pt x="2369760" y="1072678"/>
                  </a:cubicBezTo>
                  <a:lnTo>
                    <a:pt x="10281" y="1072678"/>
                  </a:lnTo>
                  <a:cubicBezTo>
                    <a:pt x="4603" y="1072678"/>
                    <a:pt x="0" y="1068075"/>
                    <a:pt x="0" y="1062397"/>
                  </a:cubicBezTo>
                  <a:lnTo>
                    <a:pt x="0" y="10281"/>
                  </a:lnTo>
                  <a:cubicBezTo>
                    <a:pt x="0" y="4603"/>
                    <a:pt x="4603" y="0"/>
                    <a:pt x="10281" y="0"/>
                  </a:cubicBezTo>
                  <a:close/>
                </a:path>
              </a:pathLst>
            </a:custGeom>
            <a:solidFill>
              <a:srgbClr val="FFFAEB"/>
            </a:solidFill>
            <a:ln cap="sq">
              <a:noFill/>
              <a:prstDash val="solid"/>
              <a:miter/>
            </a:ln>
          </p:spPr>
        </p:sp>
        <p:sp>
          <p:nvSpPr>
            <p:cNvPr name="TextBox 4" id="4"/>
            <p:cNvSpPr txBox="true"/>
            <p:nvPr/>
          </p:nvSpPr>
          <p:spPr>
            <a:xfrm>
              <a:off x="0" y="-85725"/>
              <a:ext cx="2380041" cy="1158403"/>
            </a:xfrm>
            <a:prstGeom prst="rect">
              <a:avLst/>
            </a:prstGeom>
          </p:spPr>
          <p:txBody>
            <a:bodyPr anchor="ctr" rtlCol="false" tIns="50800" lIns="50800" bIns="50800" rIns="50800"/>
            <a:lstStyle/>
            <a:p>
              <a:pPr algn="ctr">
                <a:lnSpc>
                  <a:spcPts val="6224"/>
                </a:lnSpc>
              </a:pPr>
              <a:r>
                <a:rPr lang="en-US" sz="4446" b="true">
                  <a:solidFill>
                    <a:srgbClr val="0097B2"/>
                  </a:solidFill>
                  <a:latin typeface="Canva Sans Bold"/>
                  <a:ea typeface="Canva Sans Bold"/>
                  <a:cs typeface="Canva Sans Bold"/>
                  <a:sym typeface="Canva Sans Bold"/>
                </a:rPr>
                <a:t>What are the 9 types of crypto tokens:</a:t>
              </a:r>
            </a:p>
            <a:p>
              <a:pPr algn="ctr">
                <a:lnSpc>
                  <a:spcPts val="6224"/>
                </a:lnSpc>
              </a:pPr>
            </a:p>
            <a:p>
              <a:pPr algn="ctr">
                <a:lnSpc>
                  <a:spcPts val="6224"/>
                </a:lnSpc>
              </a:pPr>
              <a:r>
                <a:rPr lang="en-US" sz="4446" b="true">
                  <a:solidFill>
                    <a:srgbClr val="0097B2"/>
                  </a:solidFill>
                  <a:latin typeface="Canva Sans Bold"/>
                  <a:ea typeface="Canva Sans Bold"/>
                  <a:cs typeface="Canva Sans Bold"/>
                  <a:sym typeface="Canva Sans Bold"/>
                </a:rPr>
                <a:t>1. Utility Tokens :</a:t>
              </a:r>
            </a:p>
            <a:p>
              <a:pPr algn="ctr" marL="0" indent="0" lvl="0">
                <a:lnSpc>
                  <a:spcPts val="6224"/>
                </a:lnSpc>
                <a:spcBef>
                  <a:spcPct val="0"/>
                </a:spcBef>
              </a:pPr>
            </a:p>
          </p:txBody>
        </p:sp>
      </p:grpSp>
      <p:sp>
        <p:nvSpPr>
          <p:cNvPr name="TextBox 5" id="5"/>
          <p:cNvSpPr txBox="true"/>
          <p:nvPr/>
        </p:nvSpPr>
        <p:spPr>
          <a:xfrm rot="0">
            <a:off x="766863" y="5057775"/>
            <a:ext cx="16754274" cy="4939005"/>
          </a:xfrm>
          <a:prstGeom prst="rect">
            <a:avLst/>
          </a:prstGeom>
        </p:spPr>
        <p:txBody>
          <a:bodyPr anchor="t" rtlCol="false" tIns="0" lIns="0" bIns="0" rIns="0">
            <a:spAutoFit/>
          </a:bodyPr>
          <a:lstStyle/>
          <a:p>
            <a:pPr algn="ctr" marL="1009549" indent="-504774" lvl="1">
              <a:lnSpc>
                <a:spcPts val="6546"/>
              </a:lnSpc>
              <a:buFont typeface="Arial"/>
              <a:buChar char="•"/>
            </a:pPr>
            <a:r>
              <a:rPr lang="en-US" sz="4676">
                <a:solidFill>
                  <a:srgbClr val="004AAD"/>
                </a:solidFill>
                <a:latin typeface="DM Sans"/>
                <a:ea typeface="DM Sans"/>
                <a:cs typeface="DM Sans"/>
                <a:sym typeface="DM Sans"/>
              </a:rPr>
              <a:t>Tokens are Built for allowing clients to access a service or product in a blockchain powered system, Utility tokens are not meant as an investment but perform the role of DApps.</a:t>
            </a:r>
          </a:p>
          <a:p>
            <a:pPr algn="ctr" marL="1009549" indent="-504774" lvl="1">
              <a:lnSpc>
                <a:spcPts val="6546"/>
              </a:lnSpc>
              <a:buFont typeface="Arial"/>
              <a:buChar char="•"/>
            </a:pPr>
            <a:r>
              <a:rPr lang="en-US" b="true" sz="4676">
                <a:solidFill>
                  <a:srgbClr val="004AAD"/>
                </a:solidFill>
                <a:latin typeface="DM Sans Bold"/>
                <a:ea typeface="DM Sans Bold"/>
                <a:cs typeface="DM Sans Bold"/>
                <a:sym typeface="DM Sans Bold"/>
              </a:rPr>
              <a:t>Use cases :</a:t>
            </a:r>
            <a:r>
              <a:rPr lang="en-US" sz="4676">
                <a:solidFill>
                  <a:srgbClr val="004AAD"/>
                </a:solidFill>
                <a:latin typeface="DM Sans"/>
                <a:ea typeface="DM Sans"/>
                <a:cs typeface="DM Sans"/>
                <a:sym typeface="DM Sans"/>
              </a:rPr>
              <a:t> could be platform feature access or transaction fees payment.</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E0B15E"/>
        </a:solidFill>
      </p:bgPr>
    </p:bg>
    <p:spTree>
      <p:nvGrpSpPr>
        <p:cNvPr id="1" name=""/>
        <p:cNvGrpSpPr/>
        <p:nvPr/>
      </p:nvGrpSpPr>
      <p:grpSpPr>
        <a:xfrm>
          <a:off x="0" y="0"/>
          <a:ext cx="0" cy="0"/>
          <a:chOff x="0" y="0"/>
          <a:chExt cx="0" cy="0"/>
        </a:xfrm>
      </p:grpSpPr>
      <p:grpSp>
        <p:nvGrpSpPr>
          <p:cNvPr name="Group 2" id="2"/>
          <p:cNvGrpSpPr/>
          <p:nvPr/>
        </p:nvGrpSpPr>
        <p:grpSpPr>
          <a:xfrm rot="0">
            <a:off x="4489388" y="483688"/>
            <a:ext cx="9036718" cy="2234839"/>
            <a:chOff x="0" y="0"/>
            <a:chExt cx="2380041" cy="588600"/>
          </a:xfrm>
        </p:grpSpPr>
        <p:sp>
          <p:nvSpPr>
            <p:cNvPr name="Freeform 3" id="3"/>
            <p:cNvSpPr/>
            <p:nvPr/>
          </p:nvSpPr>
          <p:spPr>
            <a:xfrm flipH="false" flipV="false" rot="0">
              <a:off x="0" y="0"/>
              <a:ext cx="2380041" cy="588600"/>
            </a:xfrm>
            <a:custGeom>
              <a:avLst/>
              <a:gdLst/>
              <a:ahLst/>
              <a:cxnLst/>
              <a:rect r="r" b="b" t="t" l="l"/>
              <a:pathLst>
                <a:path h="588600" w="2380041">
                  <a:moveTo>
                    <a:pt x="10281" y="0"/>
                  </a:moveTo>
                  <a:lnTo>
                    <a:pt x="2369760" y="0"/>
                  </a:lnTo>
                  <a:cubicBezTo>
                    <a:pt x="2375438" y="0"/>
                    <a:pt x="2380041" y="4603"/>
                    <a:pt x="2380041" y="10281"/>
                  </a:cubicBezTo>
                  <a:lnTo>
                    <a:pt x="2380041" y="578319"/>
                  </a:lnTo>
                  <a:cubicBezTo>
                    <a:pt x="2380041" y="583997"/>
                    <a:pt x="2375438" y="588600"/>
                    <a:pt x="2369760" y="588600"/>
                  </a:cubicBezTo>
                  <a:lnTo>
                    <a:pt x="10281" y="588600"/>
                  </a:lnTo>
                  <a:cubicBezTo>
                    <a:pt x="4603" y="588600"/>
                    <a:pt x="0" y="583997"/>
                    <a:pt x="0" y="578319"/>
                  </a:cubicBezTo>
                  <a:lnTo>
                    <a:pt x="0" y="10281"/>
                  </a:lnTo>
                  <a:cubicBezTo>
                    <a:pt x="0" y="4603"/>
                    <a:pt x="4603" y="0"/>
                    <a:pt x="10281" y="0"/>
                  </a:cubicBezTo>
                  <a:close/>
                </a:path>
              </a:pathLst>
            </a:custGeom>
            <a:solidFill>
              <a:srgbClr val="FFFAEB"/>
            </a:solidFill>
            <a:ln cap="sq">
              <a:noFill/>
              <a:prstDash val="solid"/>
              <a:miter/>
            </a:ln>
          </p:spPr>
        </p:sp>
        <p:sp>
          <p:nvSpPr>
            <p:cNvPr name="TextBox 4" id="4"/>
            <p:cNvSpPr txBox="true"/>
            <p:nvPr/>
          </p:nvSpPr>
          <p:spPr>
            <a:xfrm>
              <a:off x="0" y="-85725"/>
              <a:ext cx="2380041" cy="674325"/>
            </a:xfrm>
            <a:prstGeom prst="rect">
              <a:avLst/>
            </a:prstGeom>
          </p:spPr>
          <p:txBody>
            <a:bodyPr anchor="ctr" rtlCol="false" tIns="50800" lIns="50800" bIns="50800" rIns="50800"/>
            <a:lstStyle/>
            <a:p>
              <a:pPr algn="ctr" marL="0" indent="0" lvl="0">
                <a:lnSpc>
                  <a:spcPts val="6224"/>
                </a:lnSpc>
                <a:spcBef>
                  <a:spcPct val="0"/>
                </a:spcBef>
              </a:pPr>
              <a:r>
                <a:rPr lang="en-US" b="true" sz="4446">
                  <a:solidFill>
                    <a:srgbClr val="0097B2"/>
                  </a:solidFill>
                  <a:latin typeface="Canva Sans Bold"/>
                  <a:ea typeface="Canva Sans Bold"/>
                  <a:cs typeface="Canva Sans Bold"/>
                  <a:sym typeface="Canva Sans Bold"/>
                </a:rPr>
                <a:t>2. Security Tokens</a:t>
              </a:r>
            </a:p>
          </p:txBody>
        </p:sp>
      </p:grpSp>
      <p:sp>
        <p:nvSpPr>
          <p:cNvPr name="TextBox 5" id="5"/>
          <p:cNvSpPr txBox="true"/>
          <p:nvPr/>
        </p:nvSpPr>
        <p:spPr>
          <a:xfrm rot="0">
            <a:off x="630610" y="3740662"/>
            <a:ext cx="16754274" cy="5767680"/>
          </a:xfrm>
          <a:prstGeom prst="rect">
            <a:avLst/>
          </a:prstGeom>
        </p:spPr>
        <p:txBody>
          <a:bodyPr anchor="t" rtlCol="false" tIns="0" lIns="0" bIns="0" rIns="0">
            <a:spAutoFit/>
          </a:bodyPr>
          <a:lstStyle/>
          <a:p>
            <a:pPr algn="ctr" marL="1009549" indent="-504774" lvl="1">
              <a:lnSpc>
                <a:spcPts val="6546"/>
              </a:lnSpc>
              <a:buFont typeface="Arial"/>
              <a:buChar char="•"/>
            </a:pPr>
            <a:r>
              <a:rPr lang="en-US" sz="4676">
                <a:solidFill>
                  <a:srgbClr val="004AAD"/>
                </a:solidFill>
                <a:latin typeface="DM Sans"/>
                <a:ea typeface="DM Sans"/>
                <a:cs typeface="DM Sans"/>
                <a:sym typeface="DM Sans"/>
              </a:rPr>
              <a:t>Tokens that represent ownership of tangible assets in the real world, like stocks, bonds, and real-estate are known as security tokens. These types of tokens have laws governing them making them similar to traditional finance tools.</a:t>
            </a:r>
          </a:p>
          <a:p>
            <a:pPr algn="ctr" marL="1009549" indent="-504774" lvl="1">
              <a:lnSpc>
                <a:spcPts val="6546"/>
              </a:lnSpc>
              <a:buFont typeface="Arial"/>
              <a:buChar char="•"/>
            </a:pPr>
            <a:r>
              <a:rPr lang="en-US" b="true" sz="4676">
                <a:solidFill>
                  <a:srgbClr val="004AAD"/>
                </a:solidFill>
                <a:latin typeface="DM Sans Bold"/>
                <a:ea typeface="DM Sans Bold"/>
                <a:cs typeface="DM Sans Bold"/>
                <a:sym typeface="DM Sans Bold"/>
              </a:rPr>
              <a:t>Use Cases: </a:t>
            </a:r>
            <a:r>
              <a:rPr lang="en-US" sz="4676">
                <a:solidFill>
                  <a:srgbClr val="004AAD"/>
                </a:solidFill>
                <a:latin typeface="DM Sans"/>
                <a:ea typeface="DM Sans"/>
                <a:cs typeface="DM Sans"/>
                <a:sym typeface="DM Sans"/>
              </a:rPr>
              <a:t>Tokenizing tangible world assets and Following financial regulations.</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E0B15E"/>
        </a:solidFill>
      </p:bgPr>
    </p:bg>
    <p:spTree>
      <p:nvGrpSpPr>
        <p:cNvPr id="1" name=""/>
        <p:cNvGrpSpPr/>
        <p:nvPr/>
      </p:nvGrpSpPr>
      <p:grpSpPr>
        <a:xfrm>
          <a:off x="0" y="0"/>
          <a:ext cx="0" cy="0"/>
          <a:chOff x="0" y="0"/>
          <a:chExt cx="0" cy="0"/>
        </a:xfrm>
      </p:grpSpPr>
      <p:sp>
        <p:nvSpPr>
          <p:cNvPr name="TextBox 2" id="2"/>
          <p:cNvSpPr txBox="true"/>
          <p:nvPr/>
        </p:nvSpPr>
        <p:spPr>
          <a:xfrm rot="0">
            <a:off x="1028700" y="3422738"/>
            <a:ext cx="15596123" cy="7425030"/>
          </a:xfrm>
          <a:prstGeom prst="rect">
            <a:avLst/>
          </a:prstGeom>
        </p:spPr>
        <p:txBody>
          <a:bodyPr anchor="t" rtlCol="false" tIns="0" lIns="0" bIns="0" rIns="0">
            <a:spAutoFit/>
          </a:bodyPr>
          <a:lstStyle/>
          <a:p>
            <a:pPr algn="ctr" marL="1009549" indent="-504774" lvl="1">
              <a:lnSpc>
                <a:spcPts val="6546"/>
              </a:lnSpc>
              <a:buFont typeface="Arial"/>
              <a:buChar char="•"/>
            </a:pPr>
            <a:r>
              <a:rPr lang="en-US" sz="4676">
                <a:solidFill>
                  <a:srgbClr val="004AAD"/>
                </a:solidFill>
                <a:latin typeface="DM Sans"/>
                <a:ea typeface="DM Sans"/>
                <a:cs typeface="DM Sans"/>
                <a:sym typeface="DM Sans"/>
              </a:rPr>
              <a:t>Cryptocurrencies that function mainly as a medium of exchange are known as payment tokens. These tokens are made to simplify transactions, and in many cases they provide alternatives to fiat with quicker transaction speeds, lower charges or higher safety.</a:t>
            </a:r>
          </a:p>
          <a:p>
            <a:pPr algn="ctr" marL="1009549" indent="-504774" lvl="1">
              <a:lnSpc>
                <a:spcPts val="6546"/>
              </a:lnSpc>
              <a:buFont typeface="Arial"/>
              <a:buChar char="•"/>
            </a:pPr>
            <a:r>
              <a:rPr lang="en-US" b="true" sz="4676">
                <a:solidFill>
                  <a:srgbClr val="004AAD"/>
                </a:solidFill>
                <a:latin typeface="DM Sans Bold"/>
                <a:ea typeface="DM Sans Bold"/>
                <a:cs typeface="DM Sans Bold"/>
                <a:sym typeface="DM Sans Bold"/>
              </a:rPr>
              <a:t>Use cases:</a:t>
            </a:r>
            <a:r>
              <a:rPr lang="en-US" sz="4676">
                <a:solidFill>
                  <a:srgbClr val="004AAD"/>
                </a:solidFill>
                <a:latin typeface="DM Sans"/>
                <a:ea typeface="DM Sans"/>
                <a:cs typeface="DM Sans"/>
                <a:sym typeface="DM Sans"/>
              </a:rPr>
              <a:t> Electronic payments and Intercontinental transfers.</a:t>
            </a:r>
          </a:p>
          <a:p>
            <a:pPr algn="ctr">
              <a:lnSpc>
                <a:spcPts val="6546"/>
              </a:lnSpc>
            </a:pPr>
          </a:p>
        </p:txBody>
      </p:sp>
      <p:grpSp>
        <p:nvGrpSpPr>
          <p:cNvPr name="Group 3" id="3"/>
          <p:cNvGrpSpPr/>
          <p:nvPr/>
        </p:nvGrpSpPr>
        <p:grpSpPr>
          <a:xfrm rot="0">
            <a:off x="4739185" y="483688"/>
            <a:ext cx="8537123" cy="2510724"/>
            <a:chOff x="0" y="0"/>
            <a:chExt cx="2248460" cy="661261"/>
          </a:xfrm>
        </p:grpSpPr>
        <p:sp>
          <p:nvSpPr>
            <p:cNvPr name="Freeform 4" id="4"/>
            <p:cNvSpPr/>
            <p:nvPr/>
          </p:nvSpPr>
          <p:spPr>
            <a:xfrm flipH="false" flipV="false" rot="0">
              <a:off x="0" y="0"/>
              <a:ext cx="2248460" cy="661261"/>
            </a:xfrm>
            <a:custGeom>
              <a:avLst/>
              <a:gdLst/>
              <a:ahLst/>
              <a:cxnLst/>
              <a:rect r="r" b="b" t="t" l="l"/>
              <a:pathLst>
                <a:path h="661261" w="2248460">
                  <a:moveTo>
                    <a:pt x="10882" y="0"/>
                  </a:moveTo>
                  <a:lnTo>
                    <a:pt x="2237578" y="0"/>
                  </a:lnTo>
                  <a:cubicBezTo>
                    <a:pt x="2243588" y="0"/>
                    <a:pt x="2248460" y="4872"/>
                    <a:pt x="2248460" y="10882"/>
                  </a:cubicBezTo>
                  <a:lnTo>
                    <a:pt x="2248460" y="650379"/>
                  </a:lnTo>
                  <a:cubicBezTo>
                    <a:pt x="2248460" y="656389"/>
                    <a:pt x="2243588" y="661261"/>
                    <a:pt x="2237578" y="661261"/>
                  </a:cubicBezTo>
                  <a:lnTo>
                    <a:pt x="10882" y="661261"/>
                  </a:lnTo>
                  <a:cubicBezTo>
                    <a:pt x="4872" y="661261"/>
                    <a:pt x="0" y="656389"/>
                    <a:pt x="0" y="650379"/>
                  </a:cubicBezTo>
                  <a:lnTo>
                    <a:pt x="0" y="10882"/>
                  </a:lnTo>
                  <a:cubicBezTo>
                    <a:pt x="0" y="4872"/>
                    <a:pt x="4872" y="0"/>
                    <a:pt x="10882" y="0"/>
                  </a:cubicBezTo>
                  <a:close/>
                </a:path>
              </a:pathLst>
            </a:custGeom>
            <a:solidFill>
              <a:srgbClr val="FFFAEB"/>
            </a:solidFill>
            <a:ln cap="sq">
              <a:noFill/>
              <a:prstDash val="solid"/>
              <a:miter/>
            </a:ln>
          </p:spPr>
        </p:sp>
        <p:sp>
          <p:nvSpPr>
            <p:cNvPr name="TextBox 5" id="5"/>
            <p:cNvSpPr txBox="true"/>
            <p:nvPr/>
          </p:nvSpPr>
          <p:spPr>
            <a:xfrm>
              <a:off x="0" y="-85725"/>
              <a:ext cx="2248460" cy="746986"/>
            </a:xfrm>
            <a:prstGeom prst="rect">
              <a:avLst/>
            </a:prstGeom>
          </p:spPr>
          <p:txBody>
            <a:bodyPr anchor="ctr" rtlCol="false" tIns="50800" lIns="50800" bIns="50800" rIns="50800"/>
            <a:lstStyle/>
            <a:p>
              <a:pPr algn="ctr">
                <a:lnSpc>
                  <a:spcPts val="6224"/>
                </a:lnSpc>
              </a:pPr>
            </a:p>
            <a:p>
              <a:pPr algn="ctr">
                <a:lnSpc>
                  <a:spcPts val="6224"/>
                </a:lnSpc>
              </a:pPr>
              <a:r>
                <a:rPr lang="en-US" sz="4446" b="true">
                  <a:solidFill>
                    <a:srgbClr val="0097B2"/>
                  </a:solidFill>
                  <a:latin typeface="Canva Sans Bold"/>
                  <a:ea typeface="Canva Sans Bold"/>
                  <a:cs typeface="Canva Sans Bold"/>
                  <a:sym typeface="Canva Sans Bold"/>
                </a:rPr>
                <a:t>3. Payment Tokens</a:t>
              </a:r>
            </a:p>
            <a:p>
              <a:pPr algn="ctr" marL="0" indent="0" lvl="0">
                <a:lnSpc>
                  <a:spcPts val="6224"/>
                </a:lnSpc>
                <a:spcBef>
                  <a:spcPct val="0"/>
                </a:spcBef>
              </a:pPr>
            </a:p>
          </p:txBody>
        </p:sp>
      </p:grpSp>
    </p:spTree>
  </p:cSld>
  <p:clrMapOvr>
    <a:masterClrMapping/>
  </p:clrMapOvr>
</p:sld>
</file>

<file path=ppt/slides/slide6.xml><?xml version="1.0" encoding="utf-8"?>
<p:sld xmlns:p="http://schemas.openxmlformats.org/presentationml/2006/main" xmlns:a="http://schemas.openxmlformats.org/drawingml/2006/main">
  <p:cSld>
    <p:bg>
      <p:bgPr>
        <a:solidFill>
          <a:srgbClr val="E0B15E"/>
        </a:solidFill>
      </p:bgPr>
    </p:bg>
    <p:spTree>
      <p:nvGrpSpPr>
        <p:cNvPr id="1" name=""/>
        <p:cNvGrpSpPr/>
        <p:nvPr/>
      </p:nvGrpSpPr>
      <p:grpSpPr>
        <a:xfrm>
          <a:off x="0" y="0"/>
          <a:ext cx="0" cy="0"/>
          <a:chOff x="0" y="0"/>
          <a:chExt cx="0" cy="0"/>
        </a:xfrm>
      </p:grpSpPr>
      <p:sp>
        <p:nvSpPr>
          <p:cNvPr name="TextBox 2" id="2"/>
          <p:cNvSpPr txBox="true"/>
          <p:nvPr/>
        </p:nvSpPr>
        <p:spPr>
          <a:xfrm rot="0">
            <a:off x="1209685" y="3127523"/>
            <a:ext cx="15596123" cy="7425030"/>
          </a:xfrm>
          <a:prstGeom prst="rect">
            <a:avLst/>
          </a:prstGeom>
        </p:spPr>
        <p:txBody>
          <a:bodyPr anchor="t" rtlCol="false" tIns="0" lIns="0" bIns="0" rIns="0">
            <a:spAutoFit/>
          </a:bodyPr>
          <a:lstStyle/>
          <a:p>
            <a:pPr algn="ctr" marL="1009549" indent="-504774" lvl="1">
              <a:lnSpc>
                <a:spcPts val="6546"/>
              </a:lnSpc>
              <a:buFont typeface="Arial"/>
              <a:buChar char="•"/>
            </a:pPr>
            <a:r>
              <a:rPr lang="en-US" sz="4676">
                <a:solidFill>
                  <a:srgbClr val="004AAD"/>
                </a:solidFill>
                <a:latin typeface="DM Sans"/>
                <a:ea typeface="DM Sans"/>
                <a:cs typeface="DM Sans"/>
                <a:sym typeface="DM Sans"/>
              </a:rPr>
              <a:t>Cryptocurrencies that function mainly as a medium of exchange are known as payment tokens. These tokens are made to simplify transactions, and in many cases they provide alternatives to fiat with quicker transaction speeds, lower charges or higher safety.</a:t>
            </a:r>
          </a:p>
          <a:p>
            <a:pPr algn="ctr" marL="1009549" indent="-504774" lvl="1">
              <a:lnSpc>
                <a:spcPts val="6546"/>
              </a:lnSpc>
              <a:buFont typeface="Arial"/>
              <a:buChar char="•"/>
            </a:pPr>
            <a:r>
              <a:rPr lang="en-US" b="true" sz="4676">
                <a:solidFill>
                  <a:srgbClr val="004AAD"/>
                </a:solidFill>
                <a:latin typeface="DM Sans Bold"/>
                <a:ea typeface="DM Sans Bold"/>
                <a:cs typeface="DM Sans Bold"/>
                <a:sym typeface="DM Sans Bold"/>
              </a:rPr>
              <a:t>Use cases:</a:t>
            </a:r>
            <a:r>
              <a:rPr lang="en-US" sz="4676">
                <a:solidFill>
                  <a:srgbClr val="004AAD"/>
                </a:solidFill>
                <a:latin typeface="DM Sans"/>
                <a:ea typeface="DM Sans"/>
                <a:cs typeface="DM Sans"/>
                <a:sym typeface="DM Sans"/>
              </a:rPr>
              <a:t> Electronic payments and Intercontinental transfers.</a:t>
            </a:r>
          </a:p>
          <a:p>
            <a:pPr algn="ctr">
              <a:lnSpc>
                <a:spcPts val="6546"/>
              </a:lnSpc>
            </a:pPr>
          </a:p>
        </p:txBody>
      </p:sp>
      <p:grpSp>
        <p:nvGrpSpPr>
          <p:cNvPr name="Group 3" id="3"/>
          <p:cNvGrpSpPr/>
          <p:nvPr/>
        </p:nvGrpSpPr>
        <p:grpSpPr>
          <a:xfrm rot="0">
            <a:off x="4739185" y="756194"/>
            <a:ext cx="8537123" cy="1729674"/>
            <a:chOff x="0" y="0"/>
            <a:chExt cx="2248460" cy="455552"/>
          </a:xfrm>
        </p:grpSpPr>
        <p:sp>
          <p:nvSpPr>
            <p:cNvPr name="Freeform 4" id="4"/>
            <p:cNvSpPr/>
            <p:nvPr/>
          </p:nvSpPr>
          <p:spPr>
            <a:xfrm flipH="false" flipV="false" rot="0">
              <a:off x="0" y="0"/>
              <a:ext cx="2248460" cy="455552"/>
            </a:xfrm>
            <a:custGeom>
              <a:avLst/>
              <a:gdLst/>
              <a:ahLst/>
              <a:cxnLst/>
              <a:rect r="r" b="b" t="t" l="l"/>
              <a:pathLst>
                <a:path h="455552" w="2248460">
                  <a:moveTo>
                    <a:pt x="10882" y="0"/>
                  </a:moveTo>
                  <a:lnTo>
                    <a:pt x="2237578" y="0"/>
                  </a:lnTo>
                  <a:cubicBezTo>
                    <a:pt x="2243588" y="0"/>
                    <a:pt x="2248460" y="4872"/>
                    <a:pt x="2248460" y="10882"/>
                  </a:cubicBezTo>
                  <a:lnTo>
                    <a:pt x="2248460" y="444670"/>
                  </a:lnTo>
                  <a:cubicBezTo>
                    <a:pt x="2248460" y="450680"/>
                    <a:pt x="2243588" y="455552"/>
                    <a:pt x="2237578" y="455552"/>
                  </a:cubicBezTo>
                  <a:lnTo>
                    <a:pt x="10882" y="455552"/>
                  </a:lnTo>
                  <a:cubicBezTo>
                    <a:pt x="4872" y="455552"/>
                    <a:pt x="0" y="450680"/>
                    <a:pt x="0" y="444670"/>
                  </a:cubicBezTo>
                  <a:lnTo>
                    <a:pt x="0" y="10882"/>
                  </a:lnTo>
                  <a:cubicBezTo>
                    <a:pt x="0" y="4872"/>
                    <a:pt x="4872" y="0"/>
                    <a:pt x="10882" y="0"/>
                  </a:cubicBezTo>
                  <a:close/>
                </a:path>
              </a:pathLst>
            </a:custGeom>
            <a:solidFill>
              <a:srgbClr val="FFFAEB"/>
            </a:solidFill>
            <a:ln cap="sq">
              <a:noFill/>
              <a:prstDash val="solid"/>
              <a:miter/>
            </a:ln>
          </p:spPr>
        </p:sp>
        <p:sp>
          <p:nvSpPr>
            <p:cNvPr name="TextBox 5" id="5"/>
            <p:cNvSpPr txBox="true"/>
            <p:nvPr/>
          </p:nvSpPr>
          <p:spPr>
            <a:xfrm>
              <a:off x="0" y="-85725"/>
              <a:ext cx="2248460" cy="541277"/>
            </a:xfrm>
            <a:prstGeom prst="rect">
              <a:avLst/>
            </a:prstGeom>
          </p:spPr>
          <p:txBody>
            <a:bodyPr anchor="ctr" rtlCol="false" tIns="50800" lIns="50800" bIns="50800" rIns="50800"/>
            <a:lstStyle/>
            <a:p>
              <a:pPr algn="ctr" marL="0" indent="0" lvl="0">
                <a:lnSpc>
                  <a:spcPts val="6224"/>
                </a:lnSpc>
                <a:spcBef>
                  <a:spcPct val="0"/>
                </a:spcBef>
              </a:pPr>
              <a:r>
                <a:rPr lang="en-US" b="true" sz="4446">
                  <a:solidFill>
                    <a:srgbClr val="0097B2"/>
                  </a:solidFill>
                  <a:latin typeface="Canva Sans Bold"/>
                  <a:ea typeface="Canva Sans Bold"/>
                  <a:cs typeface="Canva Sans Bold"/>
                  <a:sym typeface="Canva Sans Bold"/>
                </a:rPr>
                <a:t>4. Governance Tokens</a:t>
              </a:r>
            </a:p>
          </p:txBody>
        </p:sp>
      </p:grpSp>
    </p:spTree>
  </p:cSld>
  <p:clrMapOvr>
    <a:masterClrMapping/>
  </p:clrMapOvr>
</p:sld>
</file>

<file path=ppt/slides/slide7.xml><?xml version="1.0" encoding="utf-8"?>
<p:sld xmlns:p="http://schemas.openxmlformats.org/presentationml/2006/main" xmlns:a="http://schemas.openxmlformats.org/drawingml/2006/main">
  <p:cSld>
    <p:bg>
      <p:bgPr>
        <a:solidFill>
          <a:srgbClr val="E0B15E"/>
        </a:solidFill>
      </p:bgPr>
    </p:bg>
    <p:spTree>
      <p:nvGrpSpPr>
        <p:cNvPr id="1" name=""/>
        <p:cNvGrpSpPr/>
        <p:nvPr/>
      </p:nvGrpSpPr>
      <p:grpSpPr>
        <a:xfrm>
          <a:off x="0" y="0"/>
          <a:ext cx="0" cy="0"/>
          <a:chOff x="0" y="0"/>
          <a:chExt cx="0" cy="0"/>
        </a:xfrm>
      </p:grpSpPr>
      <p:sp>
        <p:nvSpPr>
          <p:cNvPr name="TextBox 2" id="2"/>
          <p:cNvSpPr txBox="true"/>
          <p:nvPr/>
        </p:nvSpPr>
        <p:spPr>
          <a:xfrm rot="0">
            <a:off x="1460206" y="2940175"/>
            <a:ext cx="15799094" cy="7121036"/>
          </a:xfrm>
          <a:prstGeom prst="rect">
            <a:avLst/>
          </a:prstGeom>
        </p:spPr>
        <p:txBody>
          <a:bodyPr anchor="t" rtlCol="false" tIns="0" lIns="0" bIns="0" rIns="0">
            <a:spAutoFit/>
          </a:bodyPr>
          <a:lstStyle/>
          <a:p>
            <a:pPr algn="ctr" marL="967733" indent="-483867" lvl="1">
              <a:lnSpc>
                <a:spcPts val="6275"/>
              </a:lnSpc>
              <a:buFont typeface="Arial"/>
              <a:buChar char="•"/>
            </a:pPr>
            <a:r>
              <a:rPr lang="en-US" sz="4482">
                <a:solidFill>
                  <a:srgbClr val="004AAD"/>
                </a:solidFill>
                <a:latin typeface="DM Sans"/>
                <a:ea typeface="DM Sans"/>
                <a:cs typeface="DM Sans"/>
                <a:sym typeface="DM Sans"/>
              </a:rPr>
              <a:t>Stablecoins are coins that have been created in order to keep a steady value, and this is achieved by pegging them against a reserve of assets, such as a fiat currency like the US Dollar (USD), or commodities like gold. This reduces the volatility characteristics commonly seen with cryptocurrencies.</a:t>
            </a:r>
          </a:p>
          <a:p>
            <a:pPr algn="ctr">
              <a:lnSpc>
                <a:spcPts val="6275"/>
              </a:lnSpc>
            </a:pPr>
          </a:p>
          <a:p>
            <a:pPr algn="ctr">
              <a:lnSpc>
                <a:spcPts val="6275"/>
              </a:lnSpc>
            </a:pPr>
            <a:r>
              <a:rPr lang="en-US" b="true" sz="4482">
                <a:solidFill>
                  <a:srgbClr val="004AAD"/>
                </a:solidFill>
                <a:latin typeface="DM Sans Bold"/>
                <a:ea typeface="DM Sans Bold"/>
                <a:cs typeface="DM Sans Bold"/>
                <a:sym typeface="DM Sans Bold"/>
              </a:rPr>
              <a:t>Use cases: </a:t>
            </a:r>
            <a:r>
              <a:rPr lang="en-US" sz="4482">
                <a:solidFill>
                  <a:srgbClr val="004AAD"/>
                </a:solidFill>
                <a:latin typeface="DM Sans"/>
                <a:ea typeface="DM Sans"/>
                <a:cs typeface="DM Sans"/>
                <a:sym typeface="DM Sans"/>
              </a:rPr>
              <a:t>Reduction in price volatility during trade and Holders use it for preserving value or making remittances.</a:t>
            </a:r>
          </a:p>
        </p:txBody>
      </p:sp>
      <p:grpSp>
        <p:nvGrpSpPr>
          <p:cNvPr name="Group 3" id="3"/>
          <p:cNvGrpSpPr/>
          <p:nvPr/>
        </p:nvGrpSpPr>
        <p:grpSpPr>
          <a:xfrm rot="0">
            <a:off x="4852730" y="288087"/>
            <a:ext cx="7992111" cy="2510724"/>
            <a:chOff x="0" y="0"/>
            <a:chExt cx="2104918" cy="661261"/>
          </a:xfrm>
        </p:grpSpPr>
        <p:sp>
          <p:nvSpPr>
            <p:cNvPr name="Freeform 4" id="4"/>
            <p:cNvSpPr/>
            <p:nvPr/>
          </p:nvSpPr>
          <p:spPr>
            <a:xfrm flipH="false" flipV="false" rot="0">
              <a:off x="0" y="0"/>
              <a:ext cx="2104918" cy="661261"/>
            </a:xfrm>
            <a:custGeom>
              <a:avLst/>
              <a:gdLst/>
              <a:ahLst/>
              <a:cxnLst/>
              <a:rect r="r" b="b" t="t" l="l"/>
              <a:pathLst>
                <a:path h="661261" w="2104918">
                  <a:moveTo>
                    <a:pt x="11624" y="0"/>
                  </a:moveTo>
                  <a:lnTo>
                    <a:pt x="2093294" y="0"/>
                  </a:lnTo>
                  <a:cubicBezTo>
                    <a:pt x="2096377" y="0"/>
                    <a:pt x="2099333" y="1225"/>
                    <a:pt x="2101514" y="3405"/>
                  </a:cubicBezTo>
                  <a:cubicBezTo>
                    <a:pt x="2103693" y="5585"/>
                    <a:pt x="2104918" y="8541"/>
                    <a:pt x="2104918" y="11624"/>
                  </a:cubicBezTo>
                  <a:lnTo>
                    <a:pt x="2104918" y="649636"/>
                  </a:lnTo>
                  <a:cubicBezTo>
                    <a:pt x="2104918" y="652719"/>
                    <a:pt x="2103693" y="655676"/>
                    <a:pt x="2101514" y="657856"/>
                  </a:cubicBezTo>
                  <a:cubicBezTo>
                    <a:pt x="2099333" y="660036"/>
                    <a:pt x="2096377" y="661261"/>
                    <a:pt x="2093294" y="661261"/>
                  </a:cubicBezTo>
                  <a:lnTo>
                    <a:pt x="11624" y="661261"/>
                  </a:lnTo>
                  <a:cubicBezTo>
                    <a:pt x="5204" y="661261"/>
                    <a:pt x="0" y="656056"/>
                    <a:pt x="0" y="649636"/>
                  </a:cubicBezTo>
                  <a:lnTo>
                    <a:pt x="0" y="11624"/>
                  </a:lnTo>
                  <a:cubicBezTo>
                    <a:pt x="0" y="8541"/>
                    <a:pt x="1225" y="5585"/>
                    <a:pt x="3405" y="3405"/>
                  </a:cubicBezTo>
                  <a:cubicBezTo>
                    <a:pt x="5585" y="1225"/>
                    <a:pt x="8541" y="0"/>
                    <a:pt x="11624" y="0"/>
                  </a:cubicBezTo>
                  <a:close/>
                </a:path>
              </a:pathLst>
            </a:custGeom>
            <a:solidFill>
              <a:srgbClr val="FFFAEB"/>
            </a:solidFill>
            <a:ln cap="sq">
              <a:noFill/>
              <a:prstDash val="solid"/>
              <a:miter/>
            </a:ln>
          </p:spPr>
        </p:sp>
        <p:sp>
          <p:nvSpPr>
            <p:cNvPr name="TextBox 5" id="5"/>
            <p:cNvSpPr txBox="true"/>
            <p:nvPr/>
          </p:nvSpPr>
          <p:spPr>
            <a:xfrm>
              <a:off x="0" y="-85725"/>
              <a:ext cx="2104918" cy="746986"/>
            </a:xfrm>
            <a:prstGeom prst="rect">
              <a:avLst/>
            </a:prstGeom>
          </p:spPr>
          <p:txBody>
            <a:bodyPr anchor="ctr" rtlCol="false" tIns="50800" lIns="50800" bIns="50800" rIns="50800"/>
            <a:lstStyle/>
            <a:p>
              <a:pPr algn="ctr">
                <a:lnSpc>
                  <a:spcPts val="6224"/>
                </a:lnSpc>
              </a:pPr>
            </a:p>
            <a:p>
              <a:pPr algn="ctr">
                <a:lnSpc>
                  <a:spcPts val="6224"/>
                </a:lnSpc>
              </a:pPr>
              <a:r>
                <a:rPr lang="en-US" sz="4446" b="true">
                  <a:solidFill>
                    <a:srgbClr val="0097B2"/>
                  </a:solidFill>
                  <a:latin typeface="Canva Sans Bold"/>
                  <a:ea typeface="Canva Sans Bold"/>
                  <a:cs typeface="Canva Sans Bold"/>
                  <a:sym typeface="Canva Sans Bold"/>
                </a:rPr>
                <a:t>5. Stable coins</a:t>
              </a:r>
            </a:p>
            <a:p>
              <a:pPr algn="ctr" marL="0" indent="0" lvl="0">
                <a:lnSpc>
                  <a:spcPts val="6224"/>
                </a:lnSpc>
                <a:spcBef>
                  <a:spcPct val="0"/>
                </a:spcBef>
              </a:pPr>
            </a:p>
          </p:txBody>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E0B15E"/>
        </a:solidFill>
      </p:bgPr>
    </p:bg>
    <p:spTree>
      <p:nvGrpSpPr>
        <p:cNvPr id="1" name=""/>
        <p:cNvGrpSpPr/>
        <p:nvPr/>
      </p:nvGrpSpPr>
      <p:grpSpPr>
        <a:xfrm>
          <a:off x="0" y="0"/>
          <a:ext cx="0" cy="0"/>
          <a:chOff x="0" y="0"/>
          <a:chExt cx="0" cy="0"/>
        </a:xfrm>
      </p:grpSpPr>
      <p:sp>
        <p:nvSpPr>
          <p:cNvPr name="TextBox 2" id="2"/>
          <p:cNvSpPr txBox="true"/>
          <p:nvPr/>
        </p:nvSpPr>
        <p:spPr>
          <a:xfrm rot="0">
            <a:off x="252018" y="3704702"/>
            <a:ext cx="17783964" cy="7023821"/>
          </a:xfrm>
          <a:prstGeom prst="rect">
            <a:avLst/>
          </a:prstGeom>
        </p:spPr>
        <p:txBody>
          <a:bodyPr anchor="t" rtlCol="false" tIns="0" lIns="0" bIns="0" rIns="0">
            <a:spAutoFit/>
          </a:bodyPr>
          <a:lstStyle/>
          <a:p>
            <a:pPr algn="ctr" marL="857472" indent="-428736" lvl="1">
              <a:lnSpc>
                <a:spcPts val="5560"/>
              </a:lnSpc>
              <a:buFont typeface="Arial"/>
              <a:buChar char="•"/>
            </a:pPr>
            <a:r>
              <a:rPr lang="en-US" sz="3971">
                <a:solidFill>
                  <a:srgbClr val="004AAD"/>
                </a:solidFill>
                <a:latin typeface="DM Sans"/>
                <a:ea typeface="DM Sans"/>
                <a:cs typeface="DM Sans"/>
                <a:sym typeface="DM Sans"/>
              </a:rPr>
              <a:t>Non-fungible tokens are tokens that exist in unique form and represent ownership of specific digital or physical items, for instance, art, collectibles, or virtual real estate. Every NFT is unique and can’t be exchanged on a one-to-one basis. Therefore, they provide a good starting point for people on</a:t>
            </a:r>
            <a:r>
              <a:rPr lang="en-US" b="true" sz="3971">
                <a:solidFill>
                  <a:srgbClr val="004AAD"/>
                </a:solidFill>
                <a:latin typeface="DM Sans Bold"/>
                <a:ea typeface="DM Sans Bold"/>
                <a:cs typeface="DM Sans Bold"/>
                <a:sym typeface="DM Sans Bold"/>
              </a:rPr>
              <a:t> </a:t>
            </a:r>
            <a:r>
              <a:rPr lang="en-US" b="true" sz="3971" u="sng">
                <a:solidFill>
                  <a:srgbClr val="EF5241"/>
                </a:solidFill>
                <a:latin typeface="DM Sans Bold"/>
                <a:ea typeface="DM Sans Bold"/>
                <a:cs typeface="DM Sans Bold"/>
                <a:sym typeface="DM Sans Bold"/>
                <a:hlinkClick r:id="rId2" tooltip="https://www.blockchainx.tech/create-your-own-crypto-token/"/>
              </a:rPr>
              <a:t>how to create your own crypto token</a:t>
            </a:r>
            <a:r>
              <a:rPr lang="en-US" sz="3971">
                <a:solidFill>
                  <a:srgbClr val="004AAD"/>
                </a:solidFill>
                <a:latin typeface="DM Sans"/>
                <a:ea typeface="DM Sans"/>
                <a:cs typeface="DM Sans"/>
                <a:sym typeface="DM Sans"/>
              </a:rPr>
              <a:t> because NFTs allow one to tokenize unique assets with different traits.</a:t>
            </a:r>
          </a:p>
          <a:p>
            <a:pPr algn="ctr">
              <a:lnSpc>
                <a:spcPts val="5560"/>
              </a:lnSpc>
            </a:pPr>
          </a:p>
          <a:p>
            <a:pPr algn="ctr" marL="857472" indent="-428736" lvl="1">
              <a:lnSpc>
                <a:spcPts val="5560"/>
              </a:lnSpc>
              <a:buFont typeface="Arial"/>
              <a:buChar char="•"/>
            </a:pPr>
            <a:r>
              <a:rPr lang="en-US" b="true" sz="3971">
                <a:solidFill>
                  <a:srgbClr val="004AAD"/>
                </a:solidFill>
                <a:latin typeface="DM Sans Bold"/>
                <a:ea typeface="DM Sans Bold"/>
                <a:cs typeface="DM Sans Bold"/>
                <a:sym typeface="DM Sans Bold"/>
              </a:rPr>
              <a:t>Use Cases: </a:t>
            </a:r>
            <a:r>
              <a:rPr lang="en-US" sz="3971">
                <a:solidFill>
                  <a:srgbClr val="004AAD"/>
                </a:solidFill>
                <a:latin typeface="DM Sans"/>
                <a:ea typeface="DM Sans"/>
                <a:cs typeface="DM Sans"/>
                <a:sym typeface="DM Sans"/>
              </a:rPr>
              <a:t>Digital art and collectibles and Proof of ownership in virtual goods.</a:t>
            </a:r>
          </a:p>
          <a:p>
            <a:pPr algn="ctr">
              <a:lnSpc>
                <a:spcPts val="5560"/>
              </a:lnSpc>
            </a:pPr>
          </a:p>
        </p:txBody>
      </p:sp>
      <p:grpSp>
        <p:nvGrpSpPr>
          <p:cNvPr name="Group 3" id="3"/>
          <p:cNvGrpSpPr/>
          <p:nvPr/>
        </p:nvGrpSpPr>
        <p:grpSpPr>
          <a:xfrm rot="0">
            <a:off x="4739185" y="392852"/>
            <a:ext cx="8537123" cy="2510724"/>
            <a:chOff x="0" y="0"/>
            <a:chExt cx="2248460" cy="661261"/>
          </a:xfrm>
        </p:grpSpPr>
        <p:sp>
          <p:nvSpPr>
            <p:cNvPr name="Freeform 4" id="4"/>
            <p:cNvSpPr/>
            <p:nvPr/>
          </p:nvSpPr>
          <p:spPr>
            <a:xfrm flipH="false" flipV="false" rot="0">
              <a:off x="0" y="0"/>
              <a:ext cx="2248460" cy="661261"/>
            </a:xfrm>
            <a:custGeom>
              <a:avLst/>
              <a:gdLst/>
              <a:ahLst/>
              <a:cxnLst/>
              <a:rect r="r" b="b" t="t" l="l"/>
              <a:pathLst>
                <a:path h="661261" w="2248460">
                  <a:moveTo>
                    <a:pt x="10882" y="0"/>
                  </a:moveTo>
                  <a:lnTo>
                    <a:pt x="2237578" y="0"/>
                  </a:lnTo>
                  <a:cubicBezTo>
                    <a:pt x="2243588" y="0"/>
                    <a:pt x="2248460" y="4872"/>
                    <a:pt x="2248460" y="10882"/>
                  </a:cubicBezTo>
                  <a:lnTo>
                    <a:pt x="2248460" y="650379"/>
                  </a:lnTo>
                  <a:cubicBezTo>
                    <a:pt x="2248460" y="656389"/>
                    <a:pt x="2243588" y="661261"/>
                    <a:pt x="2237578" y="661261"/>
                  </a:cubicBezTo>
                  <a:lnTo>
                    <a:pt x="10882" y="661261"/>
                  </a:lnTo>
                  <a:cubicBezTo>
                    <a:pt x="4872" y="661261"/>
                    <a:pt x="0" y="656389"/>
                    <a:pt x="0" y="650379"/>
                  </a:cubicBezTo>
                  <a:lnTo>
                    <a:pt x="0" y="10882"/>
                  </a:lnTo>
                  <a:cubicBezTo>
                    <a:pt x="0" y="4872"/>
                    <a:pt x="4872" y="0"/>
                    <a:pt x="10882" y="0"/>
                  </a:cubicBezTo>
                  <a:close/>
                </a:path>
              </a:pathLst>
            </a:custGeom>
            <a:solidFill>
              <a:srgbClr val="FFFAEB"/>
            </a:solidFill>
            <a:ln cap="sq">
              <a:noFill/>
              <a:prstDash val="solid"/>
              <a:miter/>
            </a:ln>
          </p:spPr>
        </p:sp>
        <p:sp>
          <p:nvSpPr>
            <p:cNvPr name="TextBox 5" id="5"/>
            <p:cNvSpPr txBox="true"/>
            <p:nvPr/>
          </p:nvSpPr>
          <p:spPr>
            <a:xfrm>
              <a:off x="0" y="-85725"/>
              <a:ext cx="2248460" cy="746986"/>
            </a:xfrm>
            <a:prstGeom prst="rect">
              <a:avLst/>
            </a:prstGeom>
          </p:spPr>
          <p:txBody>
            <a:bodyPr anchor="ctr" rtlCol="false" tIns="50800" lIns="50800" bIns="50800" rIns="50800"/>
            <a:lstStyle/>
            <a:p>
              <a:pPr algn="ctr">
                <a:lnSpc>
                  <a:spcPts val="6224"/>
                </a:lnSpc>
              </a:pPr>
            </a:p>
            <a:p>
              <a:pPr algn="ctr">
                <a:lnSpc>
                  <a:spcPts val="6224"/>
                </a:lnSpc>
              </a:pPr>
              <a:r>
                <a:rPr lang="en-US" sz="4446" b="true">
                  <a:solidFill>
                    <a:srgbClr val="0097B2"/>
                  </a:solidFill>
                  <a:latin typeface="Canva Sans Bold"/>
                  <a:ea typeface="Canva Sans Bold"/>
                  <a:cs typeface="Canva Sans Bold"/>
                  <a:sym typeface="Canva Sans Bold"/>
                </a:rPr>
                <a:t>6. Non-Fungible Tokens (NFTs)</a:t>
              </a:r>
            </a:p>
            <a:p>
              <a:pPr algn="ctr" marL="0" indent="0" lvl="0">
                <a:lnSpc>
                  <a:spcPts val="6224"/>
                </a:lnSpc>
                <a:spcBef>
                  <a:spcPct val="0"/>
                </a:spcBef>
              </a:pPr>
            </a:p>
          </p:txBody>
        </p:sp>
      </p:grpSp>
    </p:spTree>
  </p:cSld>
  <p:clrMapOvr>
    <a:masterClrMapping/>
  </p:clrMapOvr>
</p:sld>
</file>

<file path=ppt/slides/slide9.xml><?xml version="1.0" encoding="utf-8"?>
<p:sld xmlns:p="http://schemas.openxmlformats.org/presentationml/2006/main" xmlns:a="http://schemas.openxmlformats.org/drawingml/2006/main">
  <p:cSld>
    <p:bg>
      <p:bgPr>
        <a:solidFill>
          <a:srgbClr val="E0B15E"/>
        </a:solidFill>
      </p:bgPr>
    </p:bg>
    <p:spTree>
      <p:nvGrpSpPr>
        <p:cNvPr id="1" name=""/>
        <p:cNvGrpSpPr/>
        <p:nvPr/>
      </p:nvGrpSpPr>
      <p:grpSpPr>
        <a:xfrm>
          <a:off x="0" y="0"/>
          <a:ext cx="0" cy="0"/>
          <a:chOff x="0" y="0"/>
          <a:chExt cx="0" cy="0"/>
        </a:xfrm>
      </p:grpSpPr>
      <p:sp>
        <p:nvSpPr>
          <p:cNvPr name="TextBox 2" id="2"/>
          <p:cNvSpPr txBox="true"/>
          <p:nvPr/>
        </p:nvSpPr>
        <p:spPr>
          <a:xfrm rot="0">
            <a:off x="251156" y="3789837"/>
            <a:ext cx="17785688" cy="6497163"/>
          </a:xfrm>
          <a:prstGeom prst="rect">
            <a:avLst/>
          </a:prstGeom>
        </p:spPr>
        <p:txBody>
          <a:bodyPr anchor="t" rtlCol="false" tIns="0" lIns="0" bIns="0" rIns="0">
            <a:spAutoFit/>
          </a:bodyPr>
          <a:lstStyle/>
          <a:p>
            <a:pPr algn="ctr" marL="881123" indent="-440561" lvl="1">
              <a:lnSpc>
                <a:spcPts val="5713"/>
              </a:lnSpc>
              <a:buFont typeface="Arial"/>
              <a:buChar char="•"/>
            </a:pPr>
            <a:r>
              <a:rPr lang="en-US" sz="4081">
                <a:solidFill>
                  <a:srgbClr val="004AAD"/>
                </a:solidFill>
                <a:latin typeface="DM Sans"/>
                <a:ea typeface="DM Sans"/>
                <a:cs typeface="DM Sans"/>
                <a:sym typeface="DM Sans"/>
              </a:rPr>
              <a:t>The digital tokens that are supported by real-world assets, both of physical kind and abstract in nature, ranging from real estate to gold and stock securities are what we call asset-backed tokens. In this way, it enables smoother transportation and exchange of original illiquid properties.</a:t>
            </a:r>
          </a:p>
          <a:p>
            <a:pPr algn="ctr">
              <a:lnSpc>
                <a:spcPts val="5713"/>
              </a:lnSpc>
            </a:pPr>
          </a:p>
          <a:p>
            <a:pPr algn="ctr" marL="881123" indent="-440561" lvl="1">
              <a:lnSpc>
                <a:spcPts val="5713"/>
              </a:lnSpc>
              <a:buFont typeface="Arial"/>
              <a:buChar char="•"/>
            </a:pPr>
            <a:r>
              <a:rPr lang="en-US" b="true" sz="4081">
                <a:solidFill>
                  <a:srgbClr val="004AAD"/>
                </a:solidFill>
                <a:latin typeface="DM Sans Bold"/>
                <a:ea typeface="DM Sans Bold"/>
                <a:cs typeface="DM Sans Bold"/>
                <a:sym typeface="DM Sans Bold"/>
              </a:rPr>
              <a:t>Use cases:</a:t>
            </a:r>
            <a:r>
              <a:rPr lang="en-US" sz="4081">
                <a:solidFill>
                  <a:srgbClr val="004AAD"/>
                </a:solidFill>
                <a:latin typeface="DM Sans"/>
                <a:ea typeface="DM Sans"/>
                <a:cs typeface="DM Sans"/>
                <a:sym typeface="DM Sans"/>
              </a:rPr>
              <a:t> Tokenization of physical assets and Ownership transfer became easier for illiquid commodities</a:t>
            </a:r>
          </a:p>
          <a:p>
            <a:pPr algn="ctr">
              <a:lnSpc>
                <a:spcPts val="5713"/>
              </a:lnSpc>
            </a:pPr>
          </a:p>
        </p:txBody>
      </p:sp>
      <p:grpSp>
        <p:nvGrpSpPr>
          <p:cNvPr name="Group 3" id="3"/>
          <p:cNvGrpSpPr/>
          <p:nvPr/>
        </p:nvGrpSpPr>
        <p:grpSpPr>
          <a:xfrm rot="0">
            <a:off x="4739185" y="340633"/>
            <a:ext cx="8537123" cy="2510724"/>
            <a:chOff x="0" y="0"/>
            <a:chExt cx="2248460" cy="661261"/>
          </a:xfrm>
        </p:grpSpPr>
        <p:sp>
          <p:nvSpPr>
            <p:cNvPr name="Freeform 4" id="4"/>
            <p:cNvSpPr/>
            <p:nvPr/>
          </p:nvSpPr>
          <p:spPr>
            <a:xfrm flipH="false" flipV="false" rot="0">
              <a:off x="0" y="0"/>
              <a:ext cx="2248460" cy="661261"/>
            </a:xfrm>
            <a:custGeom>
              <a:avLst/>
              <a:gdLst/>
              <a:ahLst/>
              <a:cxnLst/>
              <a:rect r="r" b="b" t="t" l="l"/>
              <a:pathLst>
                <a:path h="661261" w="2248460">
                  <a:moveTo>
                    <a:pt x="10882" y="0"/>
                  </a:moveTo>
                  <a:lnTo>
                    <a:pt x="2237578" y="0"/>
                  </a:lnTo>
                  <a:cubicBezTo>
                    <a:pt x="2243588" y="0"/>
                    <a:pt x="2248460" y="4872"/>
                    <a:pt x="2248460" y="10882"/>
                  </a:cubicBezTo>
                  <a:lnTo>
                    <a:pt x="2248460" y="650379"/>
                  </a:lnTo>
                  <a:cubicBezTo>
                    <a:pt x="2248460" y="656389"/>
                    <a:pt x="2243588" y="661261"/>
                    <a:pt x="2237578" y="661261"/>
                  </a:cubicBezTo>
                  <a:lnTo>
                    <a:pt x="10882" y="661261"/>
                  </a:lnTo>
                  <a:cubicBezTo>
                    <a:pt x="4872" y="661261"/>
                    <a:pt x="0" y="656389"/>
                    <a:pt x="0" y="650379"/>
                  </a:cubicBezTo>
                  <a:lnTo>
                    <a:pt x="0" y="10882"/>
                  </a:lnTo>
                  <a:cubicBezTo>
                    <a:pt x="0" y="4872"/>
                    <a:pt x="4872" y="0"/>
                    <a:pt x="10882" y="0"/>
                  </a:cubicBezTo>
                  <a:close/>
                </a:path>
              </a:pathLst>
            </a:custGeom>
            <a:solidFill>
              <a:srgbClr val="FFFAEB"/>
            </a:solidFill>
            <a:ln cap="sq">
              <a:noFill/>
              <a:prstDash val="solid"/>
              <a:miter/>
            </a:ln>
          </p:spPr>
        </p:sp>
        <p:sp>
          <p:nvSpPr>
            <p:cNvPr name="TextBox 5" id="5"/>
            <p:cNvSpPr txBox="true"/>
            <p:nvPr/>
          </p:nvSpPr>
          <p:spPr>
            <a:xfrm>
              <a:off x="0" y="-85725"/>
              <a:ext cx="2248460" cy="746986"/>
            </a:xfrm>
            <a:prstGeom prst="rect">
              <a:avLst/>
            </a:prstGeom>
          </p:spPr>
          <p:txBody>
            <a:bodyPr anchor="ctr" rtlCol="false" tIns="50800" lIns="50800" bIns="50800" rIns="50800"/>
            <a:lstStyle/>
            <a:p>
              <a:pPr algn="ctr">
                <a:lnSpc>
                  <a:spcPts val="6224"/>
                </a:lnSpc>
              </a:pPr>
            </a:p>
            <a:p>
              <a:pPr algn="ctr">
                <a:lnSpc>
                  <a:spcPts val="6224"/>
                </a:lnSpc>
              </a:pPr>
              <a:r>
                <a:rPr lang="en-US" sz="4446" b="true">
                  <a:solidFill>
                    <a:srgbClr val="0097B2"/>
                  </a:solidFill>
                  <a:latin typeface="Canva Sans Bold"/>
                  <a:ea typeface="Canva Sans Bold"/>
                  <a:cs typeface="Canva Sans Bold"/>
                  <a:sym typeface="Canva Sans Bold"/>
                </a:rPr>
                <a:t>7. Asset-Backed Tokens</a:t>
              </a:r>
            </a:p>
            <a:p>
              <a:pPr algn="ctr" marL="0" indent="0" lvl="0">
                <a:lnSpc>
                  <a:spcPts val="6224"/>
                </a:lnSpc>
                <a:spcBef>
                  <a:spcPct val="0"/>
                </a:spcBef>
              </a:pPr>
            </a:p>
          </p:txBody>
        </p:sp>
      </p:grpSp>
    </p:spTree>
  </p:cSld>
  <p:clrMapOvr>
    <a:masterClrMapping/>
  </p:clrMapOvr>
</p:sld>
</file>

<file path=ppt/slides/slide10.xml><?xml version="1.0" encoding="utf-8"?>
<p:sld xmlns:p="http://schemas.openxmlformats.org/presentationml/2006/main" xmlns:a="http://schemas.openxmlformats.org/drawingml/2006/main">
  <p:cSld>
    <p:bg>
      <p:bgPr>
        <a:solidFill>
          <a:srgbClr val="E0B15E"/>
        </a:solidFill>
      </p:bgPr>
    </p:bg>
    <p:spTree>
      <p:nvGrpSpPr>
        <p:cNvPr id="1" name=""/>
        <p:cNvGrpSpPr/>
        <p:nvPr/>
      </p:nvGrpSpPr>
      <p:grpSpPr>
        <a:xfrm>
          <a:off x="0" y="0"/>
          <a:ext cx="0" cy="0"/>
          <a:chOff x="0" y="0"/>
          <a:chExt cx="0" cy="0"/>
        </a:xfrm>
      </p:grpSpPr>
      <p:sp>
        <p:nvSpPr>
          <p:cNvPr name="TextBox 2" id="2"/>
          <p:cNvSpPr txBox="true"/>
          <p:nvPr/>
        </p:nvSpPr>
        <p:spPr>
          <a:xfrm rot="0">
            <a:off x="366427" y="3226468"/>
            <a:ext cx="17555145" cy="7287621"/>
          </a:xfrm>
          <a:prstGeom prst="rect">
            <a:avLst/>
          </a:prstGeom>
        </p:spPr>
        <p:txBody>
          <a:bodyPr anchor="t" rtlCol="false" tIns="0" lIns="0" bIns="0" rIns="0">
            <a:spAutoFit/>
          </a:bodyPr>
          <a:lstStyle/>
          <a:p>
            <a:pPr algn="ctr" marL="989755" indent="-494878" lvl="1">
              <a:lnSpc>
                <a:spcPts val="6418"/>
              </a:lnSpc>
              <a:buFont typeface="Arial"/>
              <a:buChar char="•"/>
            </a:pPr>
            <a:r>
              <a:rPr lang="en-US" sz="4584">
                <a:solidFill>
                  <a:srgbClr val="004AAD"/>
                </a:solidFill>
                <a:latin typeface="DM Sans"/>
                <a:ea typeface="DM Sans"/>
                <a:cs typeface="DM Sans"/>
                <a:sym typeface="DM Sans"/>
              </a:rPr>
              <a:t>Users receive reward tokens so that they may be motivated to take part in specified actions on a blockchain system. Oftentimes, these tokens can be taken back in forms like services or products or continuing the engagement within that environment.</a:t>
            </a:r>
          </a:p>
          <a:p>
            <a:pPr algn="ctr">
              <a:lnSpc>
                <a:spcPts val="6418"/>
              </a:lnSpc>
            </a:pPr>
          </a:p>
          <a:p>
            <a:pPr algn="ctr" marL="989755" indent="-494878" lvl="1">
              <a:lnSpc>
                <a:spcPts val="6418"/>
              </a:lnSpc>
              <a:buFont typeface="Arial"/>
              <a:buChar char="•"/>
            </a:pPr>
            <a:r>
              <a:rPr lang="en-US" b="true" sz="4584">
                <a:solidFill>
                  <a:srgbClr val="004AAD"/>
                </a:solidFill>
                <a:latin typeface="DM Sans Bold"/>
                <a:ea typeface="DM Sans Bold"/>
                <a:cs typeface="DM Sans Bold"/>
                <a:sym typeface="DM Sans Bold"/>
              </a:rPr>
              <a:t>Use Cases: </a:t>
            </a:r>
            <a:r>
              <a:rPr lang="en-US" sz="4584">
                <a:solidFill>
                  <a:srgbClr val="004AAD"/>
                </a:solidFill>
                <a:latin typeface="DM Sans"/>
                <a:ea typeface="DM Sans"/>
                <a:cs typeface="DM Sans"/>
                <a:sym typeface="DM Sans"/>
              </a:rPr>
              <a:t>Promotes user participation on the platform and Rewards specific behaviors or deeds.</a:t>
            </a:r>
          </a:p>
          <a:p>
            <a:pPr algn="ctr">
              <a:lnSpc>
                <a:spcPts val="6418"/>
              </a:lnSpc>
            </a:pPr>
          </a:p>
        </p:txBody>
      </p:sp>
      <p:grpSp>
        <p:nvGrpSpPr>
          <p:cNvPr name="Group 3" id="3"/>
          <p:cNvGrpSpPr/>
          <p:nvPr/>
        </p:nvGrpSpPr>
        <p:grpSpPr>
          <a:xfrm rot="0">
            <a:off x="4739185" y="340633"/>
            <a:ext cx="8537123" cy="2510724"/>
            <a:chOff x="0" y="0"/>
            <a:chExt cx="2248460" cy="661261"/>
          </a:xfrm>
        </p:grpSpPr>
        <p:sp>
          <p:nvSpPr>
            <p:cNvPr name="Freeform 4" id="4"/>
            <p:cNvSpPr/>
            <p:nvPr/>
          </p:nvSpPr>
          <p:spPr>
            <a:xfrm flipH="false" flipV="false" rot="0">
              <a:off x="0" y="0"/>
              <a:ext cx="2248460" cy="661261"/>
            </a:xfrm>
            <a:custGeom>
              <a:avLst/>
              <a:gdLst/>
              <a:ahLst/>
              <a:cxnLst/>
              <a:rect r="r" b="b" t="t" l="l"/>
              <a:pathLst>
                <a:path h="661261" w="2248460">
                  <a:moveTo>
                    <a:pt x="10882" y="0"/>
                  </a:moveTo>
                  <a:lnTo>
                    <a:pt x="2237578" y="0"/>
                  </a:lnTo>
                  <a:cubicBezTo>
                    <a:pt x="2243588" y="0"/>
                    <a:pt x="2248460" y="4872"/>
                    <a:pt x="2248460" y="10882"/>
                  </a:cubicBezTo>
                  <a:lnTo>
                    <a:pt x="2248460" y="650379"/>
                  </a:lnTo>
                  <a:cubicBezTo>
                    <a:pt x="2248460" y="656389"/>
                    <a:pt x="2243588" y="661261"/>
                    <a:pt x="2237578" y="661261"/>
                  </a:cubicBezTo>
                  <a:lnTo>
                    <a:pt x="10882" y="661261"/>
                  </a:lnTo>
                  <a:cubicBezTo>
                    <a:pt x="4872" y="661261"/>
                    <a:pt x="0" y="656389"/>
                    <a:pt x="0" y="650379"/>
                  </a:cubicBezTo>
                  <a:lnTo>
                    <a:pt x="0" y="10882"/>
                  </a:lnTo>
                  <a:cubicBezTo>
                    <a:pt x="0" y="4872"/>
                    <a:pt x="4872" y="0"/>
                    <a:pt x="10882" y="0"/>
                  </a:cubicBezTo>
                  <a:close/>
                </a:path>
              </a:pathLst>
            </a:custGeom>
            <a:solidFill>
              <a:srgbClr val="FFFAEB"/>
            </a:solidFill>
            <a:ln cap="sq">
              <a:noFill/>
              <a:prstDash val="solid"/>
              <a:miter/>
            </a:ln>
          </p:spPr>
        </p:sp>
        <p:sp>
          <p:nvSpPr>
            <p:cNvPr name="TextBox 5" id="5"/>
            <p:cNvSpPr txBox="true"/>
            <p:nvPr/>
          </p:nvSpPr>
          <p:spPr>
            <a:xfrm>
              <a:off x="0" y="-85725"/>
              <a:ext cx="2248460" cy="746986"/>
            </a:xfrm>
            <a:prstGeom prst="rect">
              <a:avLst/>
            </a:prstGeom>
          </p:spPr>
          <p:txBody>
            <a:bodyPr anchor="ctr" rtlCol="false" tIns="50800" lIns="50800" bIns="50800" rIns="50800"/>
            <a:lstStyle/>
            <a:p>
              <a:pPr algn="ctr">
                <a:lnSpc>
                  <a:spcPts val="6224"/>
                </a:lnSpc>
              </a:pPr>
            </a:p>
            <a:p>
              <a:pPr algn="ctr">
                <a:lnSpc>
                  <a:spcPts val="6224"/>
                </a:lnSpc>
              </a:pPr>
              <a:r>
                <a:rPr lang="en-US" sz="4446" b="true">
                  <a:solidFill>
                    <a:srgbClr val="0097B2"/>
                  </a:solidFill>
                  <a:latin typeface="Canva Sans Bold"/>
                  <a:ea typeface="Canva Sans Bold"/>
                  <a:cs typeface="Canva Sans Bold"/>
                  <a:sym typeface="Canva Sans Bold"/>
                </a:rPr>
                <a:t>8. Reward Tokens</a:t>
              </a:r>
            </a:p>
            <a:p>
              <a:pPr algn="ctr" marL="0" indent="0" lvl="0">
                <a:lnSpc>
                  <a:spcPts val="6224"/>
                </a:lnSpc>
                <a:spcBef>
                  <a:spcPct val="0"/>
                </a:spcBef>
              </a:pPr>
            </a:p>
          </p:txBody>
        </p:sp>
      </p:grpSp>
    </p:spTree>
  </p:cSld>
  <p:clrMapOvr>
    <a:masterClrMapping/>
  </p:clrMapOvr>
</p:sld>
</file>

<file path=ppt/slides/slide11.xml><?xml version="1.0" encoding="utf-8"?>
<p:sld xmlns:p="http://schemas.openxmlformats.org/presentationml/2006/main" xmlns:a="http://schemas.openxmlformats.org/drawingml/2006/main">
  <p:cSld>
    <p:bg>
      <p:bgPr>
        <a:solidFill>
          <a:srgbClr val="E0B15E"/>
        </a:solidFill>
      </p:bgPr>
    </p:bg>
    <p:spTree>
      <p:nvGrpSpPr>
        <p:cNvPr id="1" name=""/>
        <p:cNvGrpSpPr/>
        <p:nvPr/>
      </p:nvGrpSpPr>
      <p:grpSpPr>
        <a:xfrm>
          <a:off x="0" y="0"/>
          <a:ext cx="0" cy="0"/>
          <a:chOff x="0" y="0"/>
          <a:chExt cx="0" cy="0"/>
        </a:xfrm>
      </p:grpSpPr>
      <p:sp>
        <p:nvSpPr>
          <p:cNvPr name="TextBox 2" id="2"/>
          <p:cNvSpPr txBox="true"/>
          <p:nvPr/>
        </p:nvSpPr>
        <p:spPr>
          <a:xfrm rot="0">
            <a:off x="366427" y="3521682"/>
            <a:ext cx="17555145" cy="7255908"/>
          </a:xfrm>
          <a:prstGeom prst="rect">
            <a:avLst/>
          </a:prstGeom>
        </p:spPr>
        <p:txBody>
          <a:bodyPr anchor="t" rtlCol="false" tIns="0" lIns="0" bIns="0" rIns="0">
            <a:spAutoFit/>
          </a:bodyPr>
          <a:lstStyle/>
          <a:p>
            <a:pPr algn="ctr" marL="989755" indent="-494878" lvl="1">
              <a:lnSpc>
                <a:spcPts val="6418"/>
              </a:lnSpc>
              <a:buFont typeface="Arial"/>
              <a:buChar char="•"/>
            </a:pPr>
            <a:r>
              <a:rPr lang="en-US" sz="4584">
                <a:solidFill>
                  <a:srgbClr val="004AAD"/>
                </a:solidFill>
                <a:latin typeface="DM Sans"/>
                <a:ea typeface="DM Sans"/>
                <a:cs typeface="DM Sans"/>
                <a:sym typeface="DM Sans"/>
              </a:rPr>
              <a:t>Cryptocurrency exchanges have their own native exchange tokens that come along with a lot of benefits such as discounted trading fees, staking rewards or even governance rights within the exchange platform itself.</a:t>
            </a:r>
          </a:p>
          <a:p>
            <a:pPr algn="ctr">
              <a:lnSpc>
                <a:spcPts val="6418"/>
              </a:lnSpc>
            </a:pPr>
          </a:p>
          <a:p>
            <a:pPr algn="ctr" marL="989755" indent="-494878" lvl="1">
              <a:lnSpc>
                <a:spcPts val="6418"/>
              </a:lnSpc>
              <a:buFont typeface="Arial"/>
              <a:buChar char="•"/>
            </a:pPr>
            <a:r>
              <a:rPr lang="en-US" b="true" sz="4584">
                <a:solidFill>
                  <a:srgbClr val="004AAD"/>
                </a:solidFill>
                <a:latin typeface="DM Sans Bold"/>
                <a:ea typeface="DM Sans Bold"/>
                <a:cs typeface="DM Sans Bold"/>
                <a:sym typeface="DM Sans Bold"/>
              </a:rPr>
              <a:t>Use cases:</a:t>
            </a:r>
            <a:r>
              <a:rPr lang="en-US" sz="4584">
                <a:solidFill>
                  <a:srgbClr val="004AAD"/>
                </a:solidFill>
                <a:latin typeface="DM Sans"/>
                <a:ea typeface="DM Sans"/>
                <a:cs typeface="DM Sans"/>
                <a:sym typeface="DM Sans"/>
              </a:rPr>
              <a:t> Help reduce trading costs and However, the rewards accrued from staked funds unlike non-staking increases.</a:t>
            </a:r>
          </a:p>
          <a:p>
            <a:pPr algn="ctr">
              <a:lnSpc>
                <a:spcPts val="6418"/>
              </a:lnSpc>
            </a:pPr>
          </a:p>
        </p:txBody>
      </p:sp>
      <p:grpSp>
        <p:nvGrpSpPr>
          <p:cNvPr name="Group 3" id="3"/>
          <p:cNvGrpSpPr/>
          <p:nvPr/>
        </p:nvGrpSpPr>
        <p:grpSpPr>
          <a:xfrm rot="0">
            <a:off x="4739185" y="340633"/>
            <a:ext cx="8537123" cy="2510724"/>
            <a:chOff x="0" y="0"/>
            <a:chExt cx="2248460" cy="661261"/>
          </a:xfrm>
        </p:grpSpPr>
        <p:sp>
          <p:nvSpPr>
            <p:cNvPr name="Freeform 4" id="4"/>
            <p:cNvSpPr/>
            <p:nvPr/>
          </p:nvSpPr>
          <p:spPr>
            <a:xfrm flipH="false" flipV="false" rot="0">
              <a:off x="0" y="0"/>
              <a:ext cx="2248460" cy="661261"/>
            </a:xfrm>
            <a:custGeom>
              <a:avLst/>
              <a:gdLst/>
              <a:ahLst/>
              <a:cxnLst/>
              <a:rect r="r" b="b" t="t" l="l"/>
              <a:pathLst>
                <a:path h="661261" w="2248460">
                  <a:moveTo>
                    <a:pt x="10882" y="0"/>
                  </a:moveTo>
                  <a:lnTo>
                    <a:pt x="2237578" y="0"/>
                  </a:lnTo>
                  <a:cubicBezTo>
                    <a:pt x="2243588" y="0"/>
                    <a:pt x="2248460" y="4872"/>
                    <a:pt x="2248460" y="10882"/>
                  </a:cubicBezTo>
                  <a:lnTo>
                    <a:pt x="2248460" y="650379"/>
                  </a:lnTo>
                  <a:cubicBezTo>
                    <a:pt x="2248460" y="656389"/>
                    <a:pt x="2243588" y="661261"/>
                    <a:pt x="2237578" y="661261"/>
                  </a:cubicBezTo>
                  <a:lnTo>
                    <a:pt x="10882" y="661261"/>
                  </a:lnTo>
                  <a:cubicBezTo>
                    <a:pt x="4872" y="661261"/>
                    <a:pt x="0" y="656389"/>
                    <a:pt x="0" y="650379"/>
                  </a:cubicBezTo>
                  <a:lnTo>
                    <a:pt x="0" y="10882"/>
                  </a:lnTo>
                  <a:cubicBezTo>
                    <a:pt x="0" y="4872"/>
                    <a:pt x="4872" y="0"/>
                    <a:pt x="10882" y="0"/>
                  </a:cubicBezTo>
                  <a:close/>
                </a:path>
              </a:pathLst>
            </a:custGeom>
            <a:solidFill>
              <a:srgbClr val="FFFAEB"/>
            </a:solidFill>
            <a:ln cap="sq">
              <a:noFill/>
              <a:prstDash val="solid"/>
              <a:miter/>
            </a:ln>
          </p:spPr>
        </p:sp>
        <p:sp>
          <p:nvSpPr>
            <p:cNvPr name="TextBox 5" id="5"/>
            <p:cNvSpPr txBox="true"/>
            <p:nvPr/>
          </p:nvSpPr>
          <p:spPr>
            <a:xfrm>
              <a:off x="0" y="-85725"/>
              <a:ext cx="2248460" cy="746986"/>
            </a:xfrm>
            <a:prstGeom prst="rect">
              <a:avLst/>
            </a:prstGeom>
          </p:spPr>
          <p:txBody>
            <a:bodyPr anchor="ctr" rtlCol="false" tIns="50800" lIns="50800" bIns="50800" rIns="50800"/>
            <a:lstStyle/>
            <a:p>
              <a:pPr algn="ctr">
                <a:lnSpc>
                  <a:spcPts val="6224"/>
                </a:lnSpc>
              </a:pPr>
            </a:p>
            <a:p>
              <a:pPr algn="ctr">
                <a:lnSpc>
                  <a:spcPts val="6224"/>
                </a:lnSpc>
              </a:pPr>
              <a:r>
                <a:rPr lang="en-US" sz="4446" b="true">
                  <a:solidFill>
                    <a:srgbClr val="0097B2"/>
                  </a:solidFill>
                  <a:latin typeface="Canva Sans Bold"/>
                  <a:ea typeface="Canva Sans Bold"/>
                  <a:cs typeface="Canva Sans Bold"/>
                  <a:sym typeface="Canva Sans Bold"/>
                </a:rPr>
                <a:t>9. Exchange Tokens</a:t>
              </a:r>
            </a:p>
            <a:p>
              <a:pPr algn="ctr" marL="0" indent="0" lvl="0">
                <a:lnSpc>
                  <a:spcPts val="6224"/>
                </a:lnSpc>
                <a:spcBef>
                  <a:spcPct val="0"/>
                </a:spcBef>
              </a:pPr>
            </a:p>
          </p:txBody>
        </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FFAEB"/>
        </a:solidFill>
      </p:bgPr>
    </p:bg>
    <p:spTree>
      <p:nvGrpSpPr>
        <p:cNvPr id="1" name=""/>
        <p:cNvGrpSpPr/>
        <p:nvPr/>
      </p:nvGrpSpPr>
      <p:grpSpPr>
        <a:xfrm>
          <a:off x="0" y="0"/>
          <a:ext cx="0" cy="0"/>
          <a:chOff x="0" y="0"/>
          <a:chExt cx="0" cy="0"/>
        </a:xfrm>
      </p:grpSpPr>
      <p:grpSp>
        <p:nvGrpSpPr>
          <p:cNvPr name="Group 2" id="2"/>
          <p:cNvGrpSpPr/>
          <p:nvPr/>
        </p:nvGrpSpPr>
        <p:grpSpPr>
          <a:xfrm rot="-10800000">
            <a:off x="4210791" y="524105"/>
            <a:ext cx="9866419" cy="2390836"/>
            <a:chOff x="0" y="0"/>
            <a:chExt cx="1326807" cy="321513"/>
          </a:xfrm>
        </p:grpSpPr>
        <p:sp>
          <p:nvSpPr>
            <p:cNvPr name="Freeform 3" id="3"/>
            <p:cNvSpPr/>
            <p:nvPr/>
          </p:nvSpPr>
          <p:spPr>
            <a:xfrm flipH="false" flipV="false" rot="0">
              <a:off x="0" y="0"/>
              <a:ext cx="1326807" cy="321513"/>
            </a:xfrm>
            <a:custGeom>
              <a:avLst/>
              <a:gdLst/>
              <a:ahLst/>
              <a:cxnLst/>
              <a:rect r="r" b="b" t="t" l="l"/>
              <a:pathLst>
                <a:path h="321513" w="1326807">
                  <a:moveTo>
                    <a:pt x="1326807" y="0"/>
                  </a:moveTo>
                  <a:lnTo>
                    <a:pt x="1326807" y="207213"/>
                  </a:lnTo>
                  <a:lnTo>
                    <a:pt x="663404" y="321513"/>
                  </a:lnTo>
                  <a:lnTo>
                    <a:pt x="0" y="207213"/>
                  </a:lnTo>
                  <a:lnTo>
                    <a:pt x="0" y="0"/>
                  </a:lnTo>
                  <a:lnTo>
                    <a:pt x="1326807" y="0"/>
                  </a:lnTo>
                  <a:close/>
                </a:path>
              </a:pathLst>
            </a:custGeom>
            <a:solidFill>
              <a:srgbClr val="E0B15E"/>
            </a:solidFill>
          </p:spPr>
        </p:sp>
        <p:sp>
          <p:nvSpPr>
            <p:cNvPr name="TextBox 4" id="4"/>
            <p:cNvSpPr txBox="true"/>
            <p:nvPr/>
          </p:nvSpPr>
          <p:spPr>
            <a:xfrm>
              <a:off x="0" y="-28575"/>
              <a:ext cx="1326807" cy="235788"/>
            </a:xfrm>
            <a:prstGeom prst="rect">
              <a:avLst/>
            </a:prstGeom>
          </p:spPr>
          <p:txBody>
            <a:bodyPr anchor="ctr" rtlCol="false" tIns="50800" lIns="50800" bIns="50800" rIns="50800"/>
            <a:lstStyle/>
            <a:p>
              <a:pPr algn="ctr">
                <a:lnSpc>
                  <a:spcPts val="2590"/>
                </a:lnSpc>
              </a:pPr>
            </a:p>
          </p:txBody>
        </p:sp>
      </p:grpSp>
      <p:sp>
        <p:nvSpPr>
          <p:cNvPr name="TextBox 5" id="5"/>
          <p:cNvSpPr txBox="true"/>
          <p:nvPr/>
        </p:nvSpPr>
        <p:spPr>
          <a:xfrm rot="0">
            <a:off x="1746541" y="1317372"/>
            <a:ext cx="14385818" cy="1097975"/>
          </a:xfrm>
          <a:prstGeom prst="rect">
            <a:avLst/>
          </a:prstGeom>
        </p:spPr>
        <p:txBody>
          <a:bodyPr anchor="t" rtlCol="false" tIns="0" lIns="0" bIns="0" rIns="0">
            <a:spAutoFit/>
          </a:bodyPr>
          <a:lstStyle/>
          <a:p>
            <a:pPr algn="ctr">
              <a:lnSpc>
                <a:spcPts val="9076"/>
              </a:lnSpc>
              <a:spcBef>
                <a:spcPct val="0"/>
              </a:spcBef>
            </a:pPr>
            <a:r>
              <a:rPr lang="en-US" b="true" sz="6482">
                <a:solidFill>
                  <a:srgbClr val="004AAD"/>
                </a:solidFill>
                <a:latin typeface="Canva Sans Bold"/>
                <a:ea typeface="Canva Sans Bold"/>
                <a:cs typeface="Canva Sans Bold"/>
                <a:sym typeface="Canva Sans Bold"/>
              </a:rPr>
              <a:t>Conclusion</a:t>
            </a:r>
          </a:p>
        </p:txBody>
      </p:sp>
      <p:sp>
        <p:nvSpPr>
          <p:cNvPr name="TextBox 6" id="6"/>
          <p:cNvSpPr txBox="true"/>
          <p:nvPr/>
        </p:nvSpPr>
        <p:spPr>
          <a:xfrm rot="0">
            <a:off x="2448899" y="3371880"/>
            <a:ext cx="13390203" cy="6915120"/>
          </a:xfrm>
          <a:prstGeom prst="rect">
            <a:avLst/>
          </a:prstGeom>
        </p:spPr>
        <p:txBody>
          <a:bodyPr anchor="t" rtlCol="false" tIns="0" lIns="0" bIns="0" rIns="0">
            <a:spAutoFit/>
          </a:bodyPr>
          <a:lstStyle/>
          <a:p>
            <a:pPr algn="ctr">
              <a:lnSpc>
                <a:spcPts val="4201"/>
              </a:lnSpc>
              <a:spcBef>
                <a:spcPct val="0"/>
              </a:spcBef>
            </a:pPr>
            <a:r>
              <a:rPr lang="en-US" sz="3001">
                <a:solidFill>
                  <a:srgbClr val="004AAD"/>
                </a:solidFill>
                <a:latin typeface="Canva Sans"/>
                <a:ea typeface="Canva Sans"/>
                <a:cs typeface="Canva Sans"/>
                <a:sym typeface="Canva Sans"/>
              </a:rPr>
              <a:t>In the blockchain ecosystem, there are many different kinds of crypto tokens that serve various purposes. It is essential for all those involved in blockchain technology to understand these different token types particularly when it comes to utility coins which empower decentralized applications, security tokens representing physical assets and reward tokens for participation incentives. Furthermore, if you want to know about</a:t>
            </a:r>
            <a:r>
              <a:rPr lang="en-US" b="true" sz="3001" u="sng">
                <a:solidFill>
                  <a:srgbClr val="EF5241"/>
                </a:solidFill>
                <a:latin typeface="Canva Sans Bold"/>
                <a:ea typeface="Canva Sans Bold"/>
                <a:cs typeface="Canva Sans Bold"/>
                <a:sym typeface="Canva Sans Bold"/>
                <a:hlinkClick r:id="rId2" tooltip="https://www.blockchainx.tech/create-your-own-crypto-token/"/>
              </a:rPr>
              <a:t> How to create your own crypto token</a:t>
            </a:r>
            <a:r>
              <a:rPr lang="en-US" sz="3001">
                <a:solidFill>
                  <a:srgbClr val="004AAD"/>
                </a:solidFill>
                <a:latin typeface="Canva Sans"/>
                <a:ea typeface="Canva Sans"/>
                <a:cs typeface="Canva Sans"/>
                <a:sym typeface="Canva Sans"/>
              </a:rPr>
              <a:t> then it is important to understand the difference. A token creation brand includes its function, technical provisions and how it interacts with the global blockchain milieu. With this information under your belt you will be able to traverse through numerous cryptocurrencies in order to design a blockchain oriented asset of your own.</a:t>
            </a:r>
          </a:p>
          <a:p>
            <a:pPr algn="ctr">
              <a:lnSpc>
                <a:spcPts val="4201"/>
              </a:lnSpc>
              <a:spcBef>
                <a:spcPct val="0"/>
              </a:spcBef>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FFAEB"/>
        </a:solidFill>
      </p:bgPr>
    </p:bg>
    <p:spTree>
      <p:nvGrpSpPr>
        <p:cNvPr id="1" name=""/>
        <p:cNvGrpSpPr/>
        <p:nvPr/>
      </p:nvGrpSpPr>
      <p:grpSpPr>
        <a:xfrm>
          <a:off x="0" y="0"/>
          <a:ext cx="0" cy="0"/>
          <a:chOff x="0" y="0"/>
          <a:chExt cx="0" cy="0"/>
        </a:xfrm>
      </p:grpSpPr>
      <p:grpSp>
        <p:nvGrpSpPr>
          <p:cNvPr name="Group 2" id="2"/>
          <p:cNvGrpSpPr/>
          <p:nvPr/>
        </p:nvGrpSpPr>
        <p:grpSpPr>
          <a:xfrm rot="-5400000">
            <a:off x="11391949" y="259694"/>
            <a:ext cx="7087456" cy="9767612"/>
            <a:chOff x="0" y="0"/>
            <a:chExt cx="660400" cy="910133"/>
          </a:xfrm>
        </p:grpSpPr>
        <p:sp>
          <p:nvSpPr>
            <p:cNvPr name="Freeform 3" id="3"/>
            <p:cNvSpPr/>
            <p:nvPr/>
          </p:nvSpPr>
          <p:spPr>
            <a:xfrm flipH="false" flipV="false" rot="0">
              <a:off x="0" y="0"/>
              <a:ext cx="660400" cy="910133"/>
            </a:xfrm>
            <a:custGeom>
              <a:avLst/>
              <a:gdLst/>
              <a:ahLst/>
              <a:cxnLst/>
              <a:rect r="r" b="b" t="t" l="l"/>
              <a:pathLst>
                <a:path h="910133"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0664"/>
                  </a:cubicBezTo>
                  <a:lnTo>
                    <a:pt x="660400" y="910133"/>
                  </a:lnTo>
                  <a:lnTo>
                    <a:pt x="0" y="910133"/>
                  </a:lnTo>
                  <a:lnTo>
                    <a:pt x="0" y="331094"/>
                  </a:lnTo>
                  <a:cubicBezTo>
                    <a:pt x="1782" y="185660"/>
                    <a:pt x="93019" y="64045"/>
                    <a:pt x="220252" y="19070"/>
                  </a:cubicBezTo>
                  <a:close/>
                </a:path>
              </a:pathLst>
            </a:custGeom>
            <a:solidFill>
              <a:srgbClr val="E0B15E"/>
            </a:solidFill>
          </p:spPr>
        </p:sp>
        <p:sp>
          <p:nvSpPr>
            <p:cNvPr name="TextBox 4" id="4"/>
            <p:cNvSpPr txBox="true"/>
            <p:nvPr/>
          </p:nvSpPr>
          <p:spPr>
            <a:xfrm>
              <a:off x="0" y="98425"/>
              <a:ext cx="660400" cy="811708"/>
            </a:xfrm>
            <a:prstGeom prst="rect">
              <a:avLst/>
            </a:prstGeom>
          </p:spPr>
          <p:txBody>
            <a:bodyPr anchor="ctr" rtlCol="false" tIns="50800" lIns="50800" bIns="50800" rIns="50800"/>
            <a:lstStyle/>
            <a:p>
              <a:pPr algn="ctr">
                <a:lnSpc>
                  <a:spcPts val="2590"/>
                </a:lnSpc>
              </a:pPr>
            </a:p>
          </p:txBody>
        </p:sp>
      </p:grpSp>
      <p:grpSp>
        <p:nvGrpSpPr>
          <p:cNvPr name="Group 5" id="5"/>
          <p:cNvGrpSpPr/>
          <p:nvPr/>
        </p:nvGrpSpPr>
        <p:grpSpPr>
          <a:xfrm rot="0">
            <a:off x="-1403338" y="8549080"/>
            <a:ext cx="3475840" cy="347584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0B15E"/>
            </a:solidFill>
            <a:ln cap="sq">
              <a:noFill/>
              <a:prstDash val="solid"/>
              <a:miter/>
            </a:ln>
          </p:spPr>
        </p:sp>
        <p:sp>
          <p:nvSpPr>
            <p:cNvPr name="TextBox 7" id="7"/>
            <p:cNvSpPr txBox="true"/>
            <p:nvPr/>
          </p:nvSpPr>
          <p:spPr>
            <a:xfrm>
              <a:off x="76200" y="47625"/>
              <a:ext cx="660400" cy="688975"/>
            </a:xfrm>
            <a:prstGeom prst="rect">
              <a:avLst/>
            </a:prstGeom>
          </p:spPr>
          <p:txBody>
            <a:bodyPr anchor="ctr" rtlCol="false" tIns="50800" lIns="50800" bIns="50800" rIns="50800"/>
            <a:lstStyle/>
            <a:p>
              <a:pPr algn="ctr" marL="0" indent="0" lvl="0">
                <a:lnSpc>
                  <a:spcPts val="2590"/>
                </a:lnSpc>
                <a:spcBef>
                  <a:spcPct val="0"/>
                </a:spcBef>
              </a:pPr>
            </a:p>
          </p:txBody>
        </p:sp>
      </p:grpSp>
      <p:grpSp>
        <p:nvGrpSpPr>
          <p:cNvPr name="Group 8" id="8"/>
          <p:cNvGrpSpPr/>
          <p:nvPr/>
        </p:nvGrpSpPr>
        <p:grpSpPr>
          <a:xfrm rot="0">
            <a:off x="3101714" y="9171406"/>
            <a:ext cx="534212" cy="534212"/>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0B15E"/>
            </a:solidFill>
            <a:ln cap="sq">
              <a:noFill/>
              <a:prstDash val="solid"/>
              <a:miter/>
            </a:ln>
          </p:spPr>
        </p:sp>
        <p:sp>
          <p:nvSpPr>
            <p:cNvPr name="TextBox 10" id="10"/>
            <p:cNvSpPr txBox="true"/>
            <p:nvPr/>
          </p:nvSpPr>
          <p:spPr>
            <a:xfrm>
              <a:off x="76200" y="47625"/>
              <a:ext cx="660400" cy="688975"/>
            </a:xfrm>
            <a:prstGeom prst="rect">
              <a:avLst/>
            </a:prstGeom>
          </p:spPr>
          <p:txBody>
            <a:bodyPr anchor="ctr" rtlCol="false" tIns="50800" lIns="50800" bIns="50800" rIns="50800"/>
            <a:lstStyle/>
            <a:p>
              <a:pPr algn="ctr" marL="0" indent="0" lvl="0">
                <a:lnSpc>
                  <a:spcPts val="2590"/>
                </a:lnSpc>
                <a:spcBef>
                  <a:spcPct val="0"/>
                </a:spcBef>
              </a:pPr>
            </a:p>
          </p:txBody>
        </p:sp>
      </p:grpSp>
      <p:grpSp>
        <p:nvGrpSpPr>
          <p:cNvPr name="Group 11" id="11"/>
          <p:cNvGrpSpPr/>
          <p:nvPr/>
        </p:nvGrpSpPr>
        <p:grpSpPr>
          <a:xfrm rot="0">
            <a:off x="1303886" y="-594687"/>
            <a:ext cx="1537234" cy="1537234"/>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0B15E"/>
            </a:solidFill>
            <a:ln cap="sq">
              <a:noFill/>
              <a:prstDash val="solid"/>
              <a:miter/>
            </a:ln>
          </p:spPr>
        </p:sp>
        <p:sp>
          <p:nvSpPr>
            <p:cNvPr name="TextBox 13" id="13"/>
            <p:cNvSpPr txBox="true"/>
            <p:nvPr/>
          </p:nvSpPr>
          <p:spPr>
            <a:xfrm>
              <a:off x="76200" y="47625"/>
              <a:ext cx="660400" cy="688975"/>
            </a:xfrm>
            <a:prstGeom prst="rect">
              <a:avLst/>
            </a:prstGeom>
          </p:spPr>
          <p:txBody>
            <a:bodyPr anchor="ctr" rtlCol="false" tIns="50800" lIns="50800" bIns="50800" rIns="50800"/>
            <a:lstStyle/>
            <a:p>
              <a:pPr algn="ctr" marL="0" indent="0" lvl="0">
                <a:lnSpc>
                  <a:spcPts val="2590"/>
                </a:lnSpc>
                <a:spcBef>
                  <a:spcPct val="0"/>
                </a:spcBef>
              </a:pPr>
            </a:p>
          </p:txBody>
        </p:sp>
      </p:grpSp>
      <p:grpSp>
        <p:nvGrpSpPr>
          <p:cNvPr name="Group 14" id="14"/>
          <p:cNvGrpSpPr/>
          <p:nvPr/>
        </p:nvGrpSpPr>
        <p:grpSpPr>
          <a:xfrm rot="0">
            <a:off x="10425671" y="458568"/>
            <a:ext cx="483979" cy="483979"/>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0B15E"/>
            </a:solidFill>
            <a:ln cap="sq">
              <a:noFill/>
              <a:prstDash val="solid"/>
              <a:miter/>
            </a:ln>
          </p:spPr>
        </p:sp>
        <p:sp>
          <p:nvSpPr>
            <p:cNvPr name="TextBox 16" id="16"/>
            <p:cNvSpPr txBox="true"/>
            <p:nvPr/>
          </p:nvSpPr>
          <p:spPr>
            <a:xfrm>
              <a:off x="76200" y="47625"/>
              <a:ext cx="660400" cy="688975"/>
            </a:xfrm>
            <a:prstGeom prst="rect">
              <a:avLst/>
            </a:prstGeom>
          </p:spPr>
          <p:txBody>
            <a:bodyPr anchor="ctr" rtlCol="false" tIns="50800" lIns="50800" bIns="50800" rIns="50800"/>
            <a:lstStyle/>
            <a:p>
              <a:pPr algn="ctr" marL="0" indent="0" lvl="0">
                <a:lnSpc>
                  <a:spcPts val="2590"/>
                </a:lnSpc>
                <a:spcBef>
                  <a:spcPct val="0"/>
                </a:spcBef>
              </a:pPr>
            </a:p>
          </p:txBody>
        </p:sp>
      </p:grpSp>
      <p:sp>
        <p:nvSpPr>
          <p:cNvPr name="Freeform 17" id="17"/>
          <p:cNvSpPr/>
          <p:nvPr/>
        </p:nvSpPr>
        <p:spPr>
          <a:xfrm flipH="false" flipV="false" rot="0">
            <a:off x="5824740" y="5494476"/>
            <a:ext cx="328935" cy="328935"/>
          </a:xfrm>
          <a:custGeom>
            <a:avLst/>
            <a:gdLst/>
            <a:ahLst/>
            <a:cxnLst/>
            <a:rect r="r" b="b" t="t" l="l"/>
            <a:pathLst>
              <a:path h="328935" w="328935">
                <a:moveTo>
                  <a:pt x="0" y="0"/>
                </a:moveTo>
                <a:lnTo>
                  <a:pt x="328935" y="0"/>
                </a:lnTo>
                <a:lnTo>
                  <a:pt x="328935" y="328935"/>
                </a:lnTo>
                <a:lnTo>
                  <a:pt x="0" y="32893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8" id="18"/>
          <p:cNvSpPr/>
          <p:nvPr/>
        </p:nvSpPr>
        <p:spPr>
          <a:xfrm flipH="false" flipV="false" rot="0">
            <a:off x="5824740" y="5931772"/>
            <a:ext cx="328787" cy="328935"/>
          </a:xfrm>
          <a:custGeom>
            <a:avLst/>
            <a:gdLst/>
            <a:ahLst/>
            <a:cxnLst/>
            <a:rect r="r" b="b" t="t" l="l"/>
            <a:pathLst>
              <a:path h="328935" w="328787">
                <a:moveTo>
                  <a:pt x="0" y="0"/>
                </a:moveTo>
                <a:lnTo>
                  <a:pt x="328787" y="0"/>
                </a:lnTo>
                <a:lnTo>
                  <a:pt x="328787" y="328935"/>
                </a:lnTo>
                <a:lnTo>
                  <a:pt x="0" y="32893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9" id="19"/>
          <p:cNvSpPr/>
          <p:nvPr/>
        </p:nvSpPr>
        <p:spPr>
          <a:xfrm flipH="false" flipV="false" rot="0">
            <a:off x="5824740" y="5080142"/>
            <a:ext cx="328935" cy="328935"/>
          </a:xfrm>
          <a:custGeom>
            <a:avLst/>
            <a:gdLst/>
            <a:ahLst/>
            <a:cxnLst/>
            <a:rect r="r" b="b" t="t" l="l"/>
            <a:pathLst>
              <a:path h="328935" w="328935">
                <a:moveTo>
                  <a:pt x="0" y="0"/>
                </a:moveTo>
                <a:lnTo>
                  <a:pt x="328935" y="0"/>
                </a:lnTo>
                <a:lnTo>
                  <a:pt x="328935" y="328935"/>
                </a:lnTo>
                <a:lnTo>
                  <a:pt x="0" y="32893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20" id="20"/>
          <p:cNvGrpSpPr>
            <a:grpSpLocks noChangeAspect="true"/>
          </p:cNvGrpSpPr>
          <p:nvPr/>
        </p:nvGrpSpPr>
        <p:grpSpPr>
          <a:xfrm rot="0">
            <a:off x="2404002" y="4209628"/>
            <a:ext cx="2959701" cy="2948140"/>
            <a:chOff x="0" y="0"/>
            <a:chExt cx="6502400" cy="6477000"/>
          </a:xfrm>
        </p:grpSpPr>
        <p:sp>
          <p:nvSpPr>
            <p:cNvPr name="Freeform 21" id="21"/>
            <p:cNvSpPr/>
            <p:nvPr/>
          </p:nvSpPr>
          <p:spPr>
            <a:xfrm flipH="false" flipV="false" rot="0">
              <a:off x="-23042" y="119185"/>
              <a:ext cx="6542159" cy="6244242"/>
            </a:xfrm>
            <a:custGeom>
              <a:avLst/>
              <a:gdLst/>
              <a:ahLst/>
              <a:cxnLst/>
              <a:rect r="r" b="b" t="t" l="l"/>
              <a:pathLst>
                <a:path h="6244242" w="6542159">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blipFill>
              <a:blip r:embed="rId8"/>
              <a:stretch>
                <a:fillRect l="223" t="0" r="223" b="0"/>
              </a:stretch>
            </a:blipFill>
          </p:spPr>
        </p:sp>
        <p:sp>
          <p:nvSpPr>
            <p:cNvPr name="Freeform 22" id="22"/>
            <p:cNvSpPr/>
            <p:nvPr/>
          </p:nvSpPr>
          <p:spPr>
            <a:xfrm flipH="false" flipV="false" rot="0">
              <a:off x="73038" y="66269"/>
              <a:ext cx="6350000" cy="6349987"/>
            </a:xfrm>
            <a:custGeom>
              <a:avLst/>
              <a:gdLst/>
              <a:ahLst/>
              <a:cxnLst/>
              <a:rect r="r" b="b" t="t" l="l"/>
              <a:pathLst>
                <a:path h="6349987" w="6350000">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E0B15E"/>
            </a:solidFill>
          </p:spPr>
        </p:sp>
      </p:grpSp>
      <p:sp>
        <p:nvSpPr>
          <p:cNvPr name="TextBox 23" id="23"/>
          <p:cNvSpPr txBox="true"/>
          <p:nvPr/>
        </p:nvSpPr>
        <p:spPr>
          <a:xfrm rot="0">
            <a:off x="2696588" y="1942693"/>
            <a:ext cx="10366904" cy="1257265"/>
          </a:xfrm>
          <a:prstGeom prst="rect">
            <a:avLst/>
          </a:prstGeom>
        </p:spPr>
        <p:txBody>
          <a:bodyPr anchor="t" rtlCol="false" tIns="0" lIns="0" bIns="0" rIns="0">
            <a:spAutoFit/>
          </a:bodyPr>
          <a:lstStyle/>
          <a:p>
            <a:pPr algn="l" marL="0" indent="0" lvl="0">
              <a:lnSpc>
                <a:spcPts val="9906"/>
              </a:lnSpc>
              <a:spcBef>
                <a:spcPct val="0"/>
              </a:spcBef>
            </a:pPr>
            <a:r>
              <a:rPr lang="en-US" b="true" sz="8255">
                <a:solidFill>
                  <a:srgbClr val="00BF63"/>
                </a:solidFill>
                <a:latin typeface="DM Sans Bold"/>
                <a:ea typeface="DM Sans Bold"/>
                <a:cs typeface="DM Sans Bold"/>
                <a:sym typeface="DM Sans Bold"/>
              </a:rPr>
              <a:t>Thank you</a:t>
            </a:r>
          </a:p>
        </p:txBody>
      </p:sp>
      <p:sp>
        <p:nvSpPr>
          <p:cNvPr name="TextBox 24" id="24"/>
          <p:cNvSpPr txBox="true"/>
          <p:nvPr/>
        </p:nvSpPr>
        <p:spPr>
          <a:xfrm rot="0">
            <a:off x="6282097" y="5922247"/>
            <a:ext cx="3195885" cy="314325"/>
          </a:xfrm>
          <a:prstGeom prst="rect">
            <a:avLst/>
          </a:prstGeom>
        </p:spPr>
        <p:txBody>
          <a:bodyPr anchor="t" rtlCol="false" tIns="0" lIns="0" bIns="0" rIns="0">
            <a:spAutoFit/>
          </a:bodyPr>
          <a:lstStyle/>
          <a:p>
            <a:pPr algn="l" marL="0" indent="0" lvl="0">
              <a:lnSpc>
                <a:spcPts val="2455"/>
              </a:lnSpc>
              <a:spcBef>
                <a:spcPct val="0"/>
              </a:spcBef>
            </a:pPr>
            <a:r>
              <a:rPr lang="en-US" b="true" sz="2046">
                <a:solidFill>
                  <a:srgbClr val="2B1511"/>
                </a:solidFill>
                <a:latin typeface="Canva Sans Bold"/>
                <a:ea typeface="Canva Sans Bold"/>
                <a:cs typeface="Canva Sans Bold"/>
                <a:sym typeface="Canva Sans Bold"/>
              </a:rPr>
              <a:t>www.blockchainx.tech</a:t>
            </a:r>
          </a:p>
        </p:txBody>
      </p:sp>
      <p:sp>
        <p:nvSpPr>
          <p:cNvPr name="TextBox 25" id="25"/>
          <p:cNvSpPr txBox="true"/>
          <p:nvPr/>
        </p:nvSpPr>
        <p:spPr>
          <a:xfrm rot="0">
            <a:off x="6282097" y="5484951"/>
            <a:ext cx="3299527" cy="304800"/>
          </a:xfrm>
          <a:prstGeom prst="rect">
            <a:avLst/>
          </a:prstGeom>
        </p:spPr>
        <p:txBody>
          <a:bodyPr anchor="t" rtlCol="false" tIns="0" lIns="0" bIns="0" rIns="0">
            <a:spAutoFit/>
          </a:bodyPr>
          <a:lstStyle/>
          <a:p>
            <a:pPr algn="l" marL="0" indent="0" lvl="0">
              <a:lnSpc>
                <a:spcPts val="2335"/>
              </a:lnSpc>
              <a:spcBef>
                <a:spcPct val="0"/>
              </a:spcBef>
            </a:pPr>
            <a:r>
              <a:rPr lang="en-US" b="true" sz="1946">
                <a:solidFill>
                  <a:srgbClr val="2B1511"/>
                </a:solidFill>
                <a:latin typeface="Canva Sans Bold"/>
                <a:ea typeface="Canva Sans Bold"/>
                <a:cs typeface="Canva Sans Bold"/>
                <a:sym typeface="Canva Sans Bold"/>
              </a:rPr>
              <a:t>contact@blockchainx.tech</a:t>
            </a:r>
          </a:p>
        </p:txBody>
      </p:sp>
      <p:sp>
        <p:nvSpPr>
          <p:cNvPr name="TextBox 26" id="26"/>
          <p:cNvSpPr txBox="true"/>
          <p:nvPr/>
        </p:nvSpPr>
        <p:spPr>
          <a:xfrm rot="0">
            <a:off x="6282097" y="5083852"/>
            <a:ext cx="2025739" cy="314325"/>
          </a:xfrm>
          <a:prstGeom prst="rect">
            <a:avLst/>
          </a:prstGeom>
        </p:spPr>
        <p:txBody>
          <a:bodyPr anchor="t" rtlCol="false" tIns="0" lIns="0" bIns="0" rIns="0">
            <a:spAutoFit/>
          </a:bodyPr>
          <a:lstStyle/>
          <a:p>
            <a:pPr algn="l" marL="0" indent="0" lvl="0">
              <a:lnSpc>
                <a:spcPts val="2455"/>
              </a:lnSpc>
              <a:spcBef>
                <a:spcPct val="0"/>
              </a:spcBef>
            </a:pPr>
            <a:r>
              <a:rPr lang="en-US" b="true" sz="2046">
                <a:solidFill>
                  <a:srgbClr val="2B1511"/>
                </a:solidFill>
                <a:latin typeface="Canva Sans Bold"/>
                <a:ea typeface="Canva Sans Bold"/>
                <a:cs typeface="Canva Sans Bold"/>
                <a:sym typeface="Canva Sans Bold"/>
              </a:rPr>
              <a:t>+917708889555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DAGRFcFxA1M</dc:identifier>
  <dcterms:modified xsi:type="dcterms:W3CDTF">2011-08-01T06:04:30Z</dcterms:modified>
  <cp:revision>1</cp:revision>
  <dc:title>What are the 9 types of crypto tokens?</dc:title>
</cp:coreProperties>
</file>