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Source Sans Pro Bold" charset="1" panose="020B0703030403020204"/>
      <p:regular r:id="rId16"/>
    </p:embeddedFont>
    <p:embeddedFont>
      <p:font typeface="Source Sans Pro" charset="1" panose="020B0503030403020204"/>
      <p:regular r:id="rId17"/>
    </p:embeddedFont>
    <p:embeddedFont>
      <p:font typeface="Dynamo Medium" charset="1" panose="020B060402020A080404"/>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erc20-token-development-companies/" TargetMode="External" Type="http://schemas.openxmlformats.org/officeDocument/2006/relationships/hyperlink"/><Relationship Id="rId3" Target="../media/image5.png" Type="http://schemas.openxmlformats.org/officeDocument/2006/relationships/image"/><Relationship Id="rId4" Target="../media/image6.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erc20-token-development-guide/" TargetMode="External" Type="http://schemas.openxmlformats.org/officeDocument/2006/relationships/hyperlink"/><Relationship Id="rId3" Target="../media/image5.png" Type="http://schemas.openxmlformats.org/officeDocument/2006/relationships/image"/><Relationship Id="rId4" Target="../media/image6.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what-is-erc20/" TargetMode="External" Type="http://schemas.openxmlformats.org/officeDocument/2006/relationships/hyperlink"/><Relationship Id="rId3" Target="../media/image5.png" Type="http://schemas.openxmlformats.org/officeDocument/2006/relationships/image"/><Relationship Id="rId4" Target="../media/image6.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10.png" Type="http://schemas.openxmlformats.org/officeDocument/2006/relationships/image"/><Relationship Id="rId8" Target="../media/image11.svg" Type="http://schemas.openxmlformats.org/officeDocument/2006/relationships/image"/><Relationship Id="rId9" Target="../media/image1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CFEFF"/>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3448197" y="2398023"/>
            <a:ext cx="10522735" cy="5490954"/>
          </a:xfrm>
          <a:custGeom>
            <a:avLst/>
            <a:gdLst/>
            <a:ahLst/>
            <a:cxnLst/>
            <a:rect r="r" b="b" t="t" l="l"/>
            <a:pathLst>
              <a:path h="5490954" w="10522735">
                <a:moveTo>
                  <a:pt x="0" y="0"/>
                </a:moveTo>
                <a:lnTo>
                  <a:pt x="10522734" y="0"/>
                </a:lnTo>
                <a:lnTo>
                  <a:pt x="10522734" y="5490954"/>
                </a:lnTo>
                <a:lnTo>
                  <a:pt x="0" y="549095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6838053" y="8678449"/>
            <a:ext cx="7009358" cy="1159703"/>
            <a:chOff x="0" y="0"/>
            <a:chExt cx="1250766" cy="206940"/>
          </a:xfrm>
        </p:grpSpPr>
        <p:sp>
          <p:nvSpPr>
            <p:cNvPr name="Freeform 4" id="4"/>
            <p:cNvSpPr/>
            <p:nvPr/>
          </p:nvSpPr>
          <p:spPr>
            <a:xfrm flipH="false" flipV="false" rot="0">
              <a:off x="11494" y="0"/>
              <a:ext cx="1227777" cy="206940"/>
            </a:xfrm>
            <a:custGeom>
              <a:avLst/>
              <a:gdLst/>
              <a:ahLst/>
              <a:cxnLst/>
              <a:rect r="r" b="b" t="t" l="l"/>
              <a:pathLst>
                <a:path h="206940" w="1227777">
                  <a:moveTo>
                    <a:pt x="212692" y="0"/>
                  </a:moveTo>
                  <a:lnTo>
                    <a:pt x="1218286" y="0"/>
                  </a:lnTo>
                  <a:cubicBezTo>
                    <a:pt x="1221833" y="0"/>
                    <a:pt x="1225033" y="2128"/>
                    <a:pt x="1226405" y="5398"/>
                  </a:cubicBezTo>
                  <a:cubicBezTo>
                    <a:pt x="1227778" y="8669"/>
                    <a:pt x="1227054" y="12443"/>
                    <a:pt x="1224569" y="14974"/>
                  </a:cubicBezTo>
                  <a:lnTo>
                    <a:pt x="1050775" y="191966"/>
                  </a:lnTo>
                  <a:cubicBezTo>
                    <a:pt x="1041370" y="201544"/>
                    <a:pt x="1028510" y="206940"/>
                    <a:pt x="1015086" y="206940"/>
                  </a:cubicBezTo>
                  <a:lnTo>
                    <a:pt x="9492" y="206940"/>
                  </a:lnTo>
                  <a:cubicBezTo>
                    <a:pt x="5945" y="206940"/>
                    <a:pt x="2745" y="204812"/>
                    <a:pt x="1373" y="201542"/>
                  </a:cubicBezTo>
                  <a:cubicBezTo>
                    <a:pt x="0" y="198271"/>
                    <a:pt x="724" y="194497"/>
                    <a:pt x="3209" y="191966"/>
                  </a:cubicBezTo>
                  <a:lnTo>
                    <a:pt x="177003" y="14974"/>
                  </a:lnTo>
                  <a:cubicBezTo>
                    <a:pt x="186408" y="5396"/>
                    <a:pt x="199268" y="0"/>
                    <a:pt x="212692" y="0"/>
                  </a:cubicBezTo>
                  <a:close/>
                </a:path>
              </a:pathLst>
            </a:custGeom>
            <a:solidFill>
              <a:srgbClr val="3275C5"/>
            </a:solidFill>
          </p:spPr>
        </p:sp>
        <p:sp>
          <p:nvSpPr>
            <p:cNvPr name="TextBox 5" id="5"/>
            <p:cNvSpPr txBox="true"/>
            <p:nvPr/>
          </p:nvSpPr>
          <p:spPr>
            <a:xfrm>
              <a:off x="101600" y="19050"/>
              <a:ext cx="1047566" cy="187890"/>
            </a:xfrm>
            <a:prstGeom prst="rect">
              <a:avLst/>
            </a:prstGeom>
          </p:spPr>
          <p:txBody>
            <a:bodyPr anchor="ctr" rtlCol="false" tIns="83282" lIns="83282" bIns="83282" rIns="83282"/>
            <a:lstStyle/>
            <a:p>
              <a:pPr algn="ctr">
                <a:lnSpc>
                  <a:spcPts val="1993"/>
                </a:lnSpc>
              </a:pPr>
            </a:p>
          </p:txBody>
        </p:sp>
      </p:grpSp>
      <p:grpSp>
        <p:nvGrpSpPr>
          <p:cNvPr name="Group 6" id="6"/>
          <p:cNvGrpSpPr/>
          <p:nvPr/>
        </p:nvGrpSpPr>
        <p:grpSpPr>
          <a:xfrm rot="0">
            <a:off x="8909240" y="1005824"/>
            <a:ext cx="4593733" cy="4593733"/>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FEFF"/>
            </a:solidFill>
          </p:spPr>
        </p:sp>
        <p:sp>
          <p:nvSpPr>
            <p:cNvPr name="TextBox 8" id="8"/>
            <p:cNvSpPr txBox="true"/>
            <p:nvPr/>
          </p:nvSpPr>
          <p:spPr>
            <a:xfrm>
              <a:off x="76200" y="95250"/>
              <a:ext cx="660400" cy="641350"/>
            </a:xfrm>
            <a:prstGeom prst="rect">
              <a:avLst/>
            </a:prstGeom>
          </p:spPr>
          <p:txBody>
            <a:bodyPr anchor="ctr" rtlCol="false" tIns="52498" lIns="52498" bIns="52498" rIns="52498"/>
            <a:lstStyle/>
            <a:p>
              <a:pPr algn="ctr">
                <a:lnSpc>
                  <a:spcPts val="1993"/>
                </a:lnSpc>
              </a:pPr>
            </a:p>
          </p:txBody>
        </p:sp>
      </p:grpSp>
      <p:grpSp>
        <p:nvGrpSpPr>
          <p:cNvPr name="Group 9" id="9"/>
          <p:cNvGrpSpPr/>
          <p:nvPr/>
        </p:nvGrpSpPr>
        <p:grpSpPr>
          <a:xfrm rot="0">
            <a:off x="11296506" y="2025313"/>
            <a:ext cx="5962794" cy="5962770"/>
            <a:chOff x="0" y="0"/>
            <a:chExt cx="6350000" cy="6349975"/>
          </a:xfrm>
        </p:grpSpPr>
        <p:sp>
          <p:nvSpPr>
            <p:cNvPr name="Freeform 10" id="10"/>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0" t="0" r="0" b="0"/>
              </a:stretch>
            </a:blipFill>
          </p:spPr>
        </p:sp>
      </p:grpSp>
      <p:sp>
        <p:nvSpPr>
          <p:cNvPr name="Freeform 11" id="11"/>
          <p:cNvSpPr/>
          <p:nvPr/>
        </p:nvSpPr>
        <p:spPr>
          <a:xfrm flipH="false" flipV="false" rot="0">
            <a:off x="8788812" y="351479"/>
            <a:ext cx="3107838" cy="988034"/>
          </a:xfrm>
          <a:custGeom>
            <a:avLst/>
            <a:gdLst/>
            <a:ahLst/>
            <a:cxnLst/>
            <a:rect r="r" b="b" t="t" l="l"/>
            <a:pathLst>
              <a:path h="988034" w="3107838">
                <a:moveTo>
                  <a:pt x="0" y="0"/>
                </a:moveTo>
                <a:lnTo>
                  <a:pt x="3107839" y="0"/>
                </a:lnTo>
                <a:lnTo>
                  <a:pt x="3107839" y="988034"/>
                </a:lnTo>
                <a:lnTo>
                  <a:pt x="0" y="988034"/>
                </a:lnTo>
                <a:lnTo>
                  <a:pt x="0" y="0"/>
                </a:lnTo>
                <a:close/>
              </a:path>
            </a:pathLst>
          </a:custGeom>
          <a:blipFill>
            <a:blip r:embed="rId5"/>
            <a:stretch>
              <a:fillRect l="0" t="0" r="0" b="0"/>
            </a:stretch>
          </a:blipFill>
        </p:spPr>
      </p:sp>
      <p:sp>
        <p:nvSpPr>
          <p:cNvPr name="TextBox 12" id="12"/>
          <p:cNvSpPr txBox="true"/>
          <p:nvPr/>
        </p:nvSpPr>
        <p:spPr>
          <a:xfrm rot="0">
            <a:off x="3538317" y="1901488"/>
            <a:ext cx="7226840" cy="7356812"/>
          </a:xfrm>
          <a:prstGeom prst="rect">
            <a:avLst/>
          </a:prstGeom>
        </p:spPr>
        <p:txBody>
          <a:bodyPr anchor="t" rtlCol="false" tIns="0" lIns="0" bIns="0" rIns="0">
            <a:spAutoFit/>
          </a:bodyPr>
          <a:lstStyle/>
          <a:p>
            <a:pPr algn="l">
              <a:lnSpc>
                <a:spcPts val="9745"/>
              </a:lnSpc>
            </a:pPr>
            <a:r>
              <a:rPr lang="en-US" sz="6961" b="true">
                <a:solidFill>
                  <a:srgbClr val="3275C5"/>
                </a:solidFill>
                <a:latin typeface="Source Sans Pro Bold"/>
                <a:ea typeface="Source Sans Pro Bold"/>
                <a:cs typeface="Source Sans Pro Bold"/>
                <a:sym typeface="Source Sans Pro Bold"/>
              </a:rPr>
              <a:t>THE FUTURE OF ERC-20 TOKENS IN BLOCKCHAIN TECHNOLOGY AND BEYOND</a:t>
            </a:r>
          </a:p>
          <a:p>
            <a:pPr algn="l">
              <a:lnSpc>
                <a:spcPts val="9745"/>
              </a:lnSpc>
            </a:pPr>
          </a:p>
        </p:txBody>
      </p:sp>
      <p:sp>
        <p:nvSpPr>
          <p:cNvPr name="TextBox 13" id="13"/>
          <p:cNvSpPr txBox="true"/>
          <p:nvPr/>
        </p:nvSpPr>
        <p:spPr>
          <a:xfrm rot="0">
            <a:off x="7731839" y="9008094"/>
            <a:ext cx="5521625" cy="528987"/>
          </a:xfrm>
          <a:prstGeom prst="rect">
            <a:avLst/>
          </a:prstGeom>
        </p:spPr>
        <p:txBody>
          <a:bodyPr anchor="t" rtlCol="false" tIns="0" lIns="0" bIns="0" rIns="0">
            <a:spAutoFit/>
          </a:bodyPr>
          <a:lstStyle/>
          <a:p>
            <a:pPr algn="l">
              <a:lnSpc>
                <a:spcPts val="4151"/>
              </a:lnSpc>
            </a:pPr>
            <a:r>
              <a:rPr lang="en-US" sz="3673" b="true">
                <a:solidFill>
                  <a:srgbClr val="FCFEFF"/>
                </a:solidFill>
                <a:latin typeface="Source Sans Pro Bold"/>
                <a:ea typeface="Source Sans Pro Bold"/>
                <a:cs typeface="Source Sans Pro Bold"/>
                <a:sym typeface="Source Sans Pro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CFEFF"/>
        </a:solidFill>
      </p:bgPr>
    </p:bg>
    <p:spTree>
      <p:nvGrpSpPr>
        <p:cNvPr id="1" name=""/>
        <p:cNvGrpSpPr/>
        <p:nvPr/>
      </p:nvGrpSpPr>
      <p:grpSpPr>
        <a:xfrm>
          <a:off x="0" y="0"/>
          <a:ext cx="0" cy="0"/>
          <a:chOff x="0" y="0"/>
          <a:chExt cx="0" cy="0"/>
        </a:xfrm>
      </p:grpSpPr>
      <p:sp>
        <p:nvSpPr>
          <p:cNvPr name="TextBox 2" id="2"/>
          <p:cNvSpPr txBox="true"/>
          <p:nvPr/>
        </p:nvSpPr>
        <p:spPr>
          <a:xfrm rot="0">
            <a:off x="2883853" y="1716307"/>
            <a:ext cx="12086328" cy="7541993"/>
          </a:xfrm>
          <a:prstGeom prst="rect">
            <a:avLst/>
          </a:prstGeom>
        </p:spPr>
        <p:txBody>
          <a:bodyPr anchor="t" rtlCol="false" tIns="0" lIns="0" bIns="0" rIns="0">
            <a:spAutoFit/>
          </a:bodyPr>
          <a:lstStyle/>
          <a:p>
            <a:pPr algn="ctr">
              <a:lnSpc>
                <a:spcPts val="6036"/>
              </a:lnSpc>
            </a:pPr>
            <a:r>
              <a:rPr lang="en-US" sz="4312" spc="17">
                <a:solidFill>
                  <a:srgbClr val="F28511"/>
                </a:solidFill>
                <a:latin typeface="Source Sans Pro"/>
                <a:ea typeface="Source Sans Pro"/>
                <a:cs typeface="Source Sans Pro"/>
                <a:sym typeface="Source Sans Pro"/>
              </a:rPr>
              <a:t>ERC-20 tokens are the foundation of Ethereum blockchain having led to various digital assets that can easily be traded, copied or worked into dApps. However as the blockchain ecosystem progresses and transforms so shall its ERC-20 tokens. The article aims at looking into what lies ahead for these ERCs including how they would define the future of technological enhancements based on blockchains among others.</a:t>
            </a:r>
          </a:p>
          <a:p>
            <a:pPr algn="ctr">
              <a:lnSpc>
                <a:spcPts val="6036"/>
              </a:lnSpc>
            </a:pPr>
          </a:p>
        </p:txBody>
      </p:sp>
      <p:sp>
        <p:nvSpPr>
          <p:cNvPr name="Freeform 3" id="3"/>
          <p:cNvSpPr/>
          <p:nvPr/>
        </p:nvSpPr>
        <p:spPr>
          <a:xfrm flipH="false" flipV="false" rot="-2561783">
            <a:off x="-2150393" y="-1597808"/>
            <a:ext cx="6000674" cy="4342306"/>
          </a:xfrm>
          <a:custGeom>
            <a:avLst/>
            <a:gdLst/>
            <a:ahLst/>
            <a:cxnLst/>
            <a:rect r="r" b="b" t="t" l="l"/>
            <a:pathLst>
              <a:path h="4342306" w="6000674">
                <a:moveTo>
                  <a:pt x="0" y="0"/>
                </a:moveTo>
                <a:lnTo>
                  <a:pt x="6000674" y="0"/>
                </a:lnTo>
                <a:lnTo>
                  <a:pt x="6000674" y="4342306"/>
                </a:lnTo>
                <a:lnTo>
                  <a:pt x="0" y="43423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7616117">
            <a:off x="14754144" y="7087147"/>
            <a:ext cx="6000674" cy="4342306"/>
          </a:xfrm>
          <a:custGeom>
            <a:avLst/>
            <a:gdLst/>
            <a:ahLst/>
            <a:cxnLst/>
            <a:rect r="r" b="b" t="t" l="l"/>
            <a:pathLst>
              <a:path h="4342306" w="6000674">
                <a:moveTo>
                  <a:pt x="0" y="0"/>
                </a:moveTo>
                <a:lnTo>
                  <a:pt x="6000675" y="0"/>
                </a:lnTo>
                <a:lnTo>
                  <a:pt x="6000675" y="4342306"/>
                </a:lnTo>
                <a:lnTo>
                  <a:pt x="0" y="43423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CFEFF"/>
        </a:solidFill>
      </p:bgPr>
    </p:bg>
    <p:spTree>
      <p:nvGrpSpPr>
        <p:cNvPr id="1" name=""/>
        <p:cNvGrpSpPr/>
        <p:nvPr/>
      </p:nvGrpSpPr>
      <p:grpSpPr>
        <a:xfrm>
          <a:off x="0" y="0"/>
          <a:ext cx="0" cy="0"/>
          <a:chOff x="0" y="0"/>
          <a:chExt cx="0" cy="0"/>
        </a:xfrm>
      </p:grpSpPr>
      <p:grpSp>
        <p:nvGrpSpPr>
          <p:cNvPr name="Group 2" id="2"/>
          <p:cNvGrpSpPr/>
          <p:nvPr/>
        </p:nvGrpSpPr>
        <p:grpSpPr>
          <a:xfrm rot="0">
            <a:off x="1291007" y="1533625"/>
            <a:ext cx="14877642" cy="7724675"/>
            <a:chOff x="0" y="0"/>
            <a:chExt cx="19836856" cy="10299567"/>
          </a:xfrm>
        </p:grpSpPr>
        <p:sp>
          <p:nvSpPr>
            <p:cNvPr name="TextBox 3" id="3"/>
            <p:cNvSpPr txBox="true"/>
            <p:nvPr/>
          </p:nvSpPr>
          <p:spPr>
            <a:xfrm rot="0">
              <a:off x="0" y="-161925"/>
              <a:ext cx="19836856" cy="3651705"/>
            </a:xfrm>
            <a:prstGeom prst="rect">
              <a:avLst/>
            </a:prstGeom>
          </p:spPr>
          <p:txBody>
            <a:bodyPr anchor="t" rtlCol="false" tIns="0" lIns="0" bIns="0" rIns="0">
              <a:spAutoFit/>
            </a:bodyPr>
            <a:lstStyle/>
            <a:p>
              <a:pPr algn="ctr">
                <a:lnSpc>
                  <a:spcPts val="11137"/>
                </a:lnSpc>
              </a:pPr>
              <a:r>
                <a:rPr lang="en-US" b="true" sz="7955">
                  <a:solidFill>
                    <a:srgbClr val="004AAD"/>
                  </a:solidFill>
                  <a:latin typeface="Dynamo Medium"/>
                  <a:ea typeface="Dynamo Medium"/>
                  <a:cs typeface="Dynamo Medium"/>
                  <a:sym typeface="Dynamo Medium"/>
                </a:rPr>
                <a:t>A BRIEF OVERVIEW OF ERC-20 TOKENS</a:t>
              </a:r>
            </a:p>
          </p:txBody>
        </p:sp>
        <p:sp>
          <p:nvSpPr>
            <p:cNvPr name="TextBox 4" id="4"/>
            <p:cNvSpPr txBox="true"/>
            <p:nvPr/>
          </p:nvSpPr>
          <p:spPr>
            <a:xfrm rot="0">
              <a:off x="0" y="3987947"/>
              <a:ext cx="19836856" cy="6311620"/>
            </a:xfrm>
            <a:prstGeom prst="rect">
              <a:avLst/>
            </a:prstGeom>
          </p:spPr>
          <p:txBody>
            <a:bodyPr anchor="t" rtlCol="false" tIns="0" lIns="0" bIns="0" rIns="0">
              <a:spAutoFit/>
            </a:bodyPr>
            <a:lstStyle/>
            <a:p>
              <a:pPr algn="l">
                <a:lnSpc>
                  <a:spcPts val="4176"/>
                </a:lnSpc>
              </a:pPr>
              <a:r>
                <a:rPr lang="en-US" sz="2983" spc="11">
                  <a:solidFill>
                    <a:srgbClr val="3275C5"/>
                  </a:solidFill>
                  <a:latin typeface="Source Sans Pro"/>
                  <a:ea typeface="Source Sans Pro"/>
                  <a:cs typeface="Source Sans Pro"/>
                  <a:sym typeface="Source Sans Pro"/>
                </a:rPr>
                <a:t>A better comprehension of the concept of what ERC-20 tokens entail is paramount before delving into their future. Tokens are created on the Ethereum blockchain using a technical standard called ERC-20. All Ethereum based tokens must comply with the regulations stated in this standard which allows for their mutual interactive use as well as compatibility with decentralized applications (dApps), wallets and exchanges..</a:t>
              </a:r>
            </a:p>
            <a:p>
              <a:pPr algn="l">
                <a:lnSpc>
                  <a:spcPts val="4176"/>
                </a:lnSpc>
              </a:pPr>
            </a:p>
            <a:p>
              <a:pPr algn="l">
                <a:lnSpc>
                  <a:spcPts val="4176"/>
                </a:lnSpc>
              </a:pPr>
              <a:r>
                <a:rPr lang="en-US" sz="2983" spc="11">
                  <a:solidFill>
                    <a:srgbClr val="3275C5"/>
                  </a:solidFill>
                  <a:latin typeface="Source Sans Pro"/>
                  <a:ea typeface="Source Sans Pro"/>
                  <a:cs typeface="Source Sans Pro"/>
                  <a:sym typeface="Source Sans Pro"/>
                </a:rPr>
                <a:t>The advent of initial coin offerings (ICOs), decentralized finance (DeFi) and non-fungible tokens (NFTs), was largely due to the flexibility and widespread adoption of ERC-20 tokens.</a:t>
              </a:r>
            </a:p>
            <a:p>
              <a:pPr algn="l">
                <a:lnSpc>
                  <a:spcPts val="4176"/>
                </a:lnSpc>
              </a:pPr>
            </a:p>
          </p:txBody>
        </p:sp>
      </p:grpSp>
      <p:sp>
        <p:nvSpPr>
          <p:cNvPr name="Freeform 5" id="5"/>
          <p:cNvSpPr/>
          <p:nvPr/>
        </p:nvSpPr>
        <p:spPr>
          <a:xfrm flipH="false" flipV="false" rot="-2561783">
            <a:off x="-2150393" y="-1597808"/>
            <a:ext cx="6000674" cy="4342306"/>
          </a:xfrm>
          <a:custGeom>
            <a:avLst/>
            <a:gdLst/>
            <a:ahLst/>
            <a:cxnLst/>
            <a:rect r="r" b="b" t="t" l="l"/>
            <a:pathLst>
              <a:path h="4342306" w="6000674">
                <a:moveTo>
                  <a:pt x="0" y="0"/>
                </a:moveTo>
                <a:lnTo>
                  <a:pt x="6000674" y="0"/>
                </a:lnTo>
                <a:lnTo>
                  <a:pt x="6000674" y="4342306"/>
                </a:lnTo>
                <a:lnTo>
                  <a:pt x="0" y="43423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7616117">
            <a:off x="14754144" y="7087147"/>
            <a:ext cx="6000674" cy="4342306"/>
          </a:xfrm>
          <a:custGeom>
            <a:avLst/>
            <a:gdLst/>
            <a:ahLst/>
            <a:cxnLst/>
            <a:rect r="r" b="b" t="t" l="l"/>
            <a:pathLst>
              <a:path h="4342306" w="6000674">
                <a:moveTo>
                  <a:pt x="0" y="0"/>
                </a:moveTo>
                <a:lnTo>
                  <a:pt x="6000675" y="0"/>
                </a:lnTo>
                <a:lnTo>
                  <a:pt x="6000675" y="4342306"/>
                </a:lnTo>
                <a:lnTo>
                  <a:pt x="0" y="43423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CFEFF"/>
        </a:solidFill>
      </p:bgPr>
    </p:bg>
    <p:spTree>
      <p:nvGrpSpPr>
        <p:cNvPr id="1" name=""/>
        <p:cNvGrpSpPr/>
        <p:nvPr/>
      </p:nvGrpSpPr>
      <p:grpSpPr>
        <a:xfrm>
          <a:off x="0" y="0"/>
          <a:ext cx="0" cy="0"/>
          <a:chOff x="0" y="0"/>
          <a:chExt cx="0" cy="0"/>
        </a:xfrm>
      </p:grpSpPr>
      <p:grpSp>
        <p:nvGrpSpPr>
          <p:cNvPr name="Group 2" id="2"/>
          <p:cNvGrpSpPr/>
          <p:nvPr/>
        </p:nvGrpSpPr>
        <p:grpSpPr>
          <a:xfrm rot="0">
            <a:off x="2868116" y="862642"/>
            <a:ext cx="12974217" cy="9450026"/>
            <a:chOff x="0" y="0"/>
            <a:chExt cx="17298955" cy="12600035"/>
          </a:xfrm>
        </p:grpSpPr>
        <p:sp>
          <p:nvSpPr>
            <p:cNvPr name="TextBox 3" id="3"/>
            <p:cNvSpPr txBox="true"/>
            <p:nvPr/>
          </p:nvSpPr>
          <p:spPr>
            <a:xfrm rot="0">
              <a:off x="0" y="-142875"/>
              <a:ext cx="17298955" cy="3273224"/>
            </a:xfrm>
            <a:prstGeom prst="rect">
              <a:avLst/>
            </a:prstGeom>
          </p:spPr>
          <p:txBody>
            <a:bodyPr anchor="t" rtlCol="false" tIns="0" lIns="0" bIns="0" rIns="0">
              <a:spAutoFit/>
            </a:bodyPr>
            <a:lstStyle/>
            <a:p>
              <a:pPr algn="ctr">
                <a:lnSpc>
                  <a:spcPts val="9990"/>
                </a:lnSpc>
              </a:pPr>
              <a:r>
                <a:rPr lang="en-US" b="true" sz="7135">
                  <a:solidFill>
                    <a:srgbClr val="004AAD"/>
                  </a:solidFill>
                  <a:latin typeface="Dynamo Medium"/>
                  <a:ea typeface="Dynamo Medium"/>
                  <a:cs typeface="Dynamo Medium"/>
                  <a:sym typeface="Dynamo Medium"/>
                </a:rPr>
                <a:t>THE ROLE OF ERC-20 TOKENS IN DECENTRALIZED FINANCE (DEFI)</a:t>
              </a:r>
            </a:p>
          </p:txBody>
        </p:sp>
        <p:sp>
          <p:nvSpPr>
            <p:cNvPr name="TextBox 4" id="4"/>
            <p:cNvSpPr txBox="true"/>
            <p:nvPr/>
          </p:nvSpPr>
          <p:spPr>
            <a:xfrm rot="0">
              <a:off x="0" y="3572303"/>
              <a:ext cx="17298955" cy="9027732"/>
            </a:xfrm>
            <a:prstGeom prst="rect">
              <a:avLst/>
            </a:prstGeom>
          </p:spPr>
          <p:txBody>
            <a:bodyPr anchor="t" rtlCol="false" tIns="0" lIns="0" bIns="0" rIns="0">
              <a:spAutoFit/>
            </a:bodyPr>
            <a:lstStyle/>
            <a:p>
              <a:pPr algn="l">
                <a:lnSpc>
                  <a:spcPts val="4150"/>
                </a:lnSpc>
              </a:pPr>
              <a:r>
                <a:rPr lang="en-US" sz="2964" spc="11">
                  <a:solidFill>
                    <a:srgbClr val="3275C5"/>
                  </a:solidFill>
                  <a:latin typeface="Source Sans Pro"/>
                  <a:ea typeface="Source Sans Pro"/>
                  <a:cs typeface="Source Sans Pro"/>
                  <a:sym typeface="Source Sans Pro"/>
                </a:rPr>
                <a:t>The ERC-20 standard is characterized by an important change observed in decentralized finance. These platforms make use of ERC-20 tokens to give loans, borrow, trade and provide other financial services without mediators. Therefore, it is expected that the relevance of ERC-20 tokens will continue to be significant even as DeFi advances.</a:t>
              </a:r>
            </a:p>
            <a:p>
              <a:pPr algn="l">
                <a:lnSpc>
                  <a:spcPts val="4150"/>
                </a:lnSpc>
              </a:pPr>
            </a:p>
            <a:p>
              <a:pPr algn="l">
                <a:lnSpc>
                  <a:spcPts val="4150"/>
                </a:lnSpc>
              </a:pPr>
              <a:r>
                <a:rPr lang="en-US" sz="2964" spc="11">
                  <a:solidFill>
                    <a:srgbClr val="3275C5"/>
                  </a:solidFill>
                  <a:latin typeface="Source Sans Pro"/>
                  <a:ea typeface="Source Sans Pro"/>
                  <a:cs typeface="Source Sans Pro"/>
                  <a:sym typeface="Source Sans Pro"/>
                </a:rPr>
                <a:t>Ethereum is getting better at managing more data in a safe way by allowing the creation of new versions like Ethereum 2.0 and Layer 2 solutions which will also help ERC-20 tokens to be used more easily in decentralized finance (DeFi). This will further lead to diverse advancements and commodity creation through the increased emergence of </a:t>
              </a:r>
              <a:r>
                <a:rPr lang="en-US" b="true" sz="2964" spc="11" u="sng">
                  <a:solidFill>
                    <a:srgbClr val="FF3131"/>
                  </a:solidFill>
                  <a:latin typeface="Source Sans Pro Bold"/>
                  <a:ea typeface="Source Sans Pro Bold"/>
                  <a:cs typeface="Source Sans Pro Bold"/>
                  <a:sym typeface="Source Sans Pro Bold"/>
                  <a:hlinkClick r:id="rId2" tooltip="https://www.blockchainx.tech/erc20-token-development-companies/"/>
                </a:rPr>
                <a:t>ERC20 Token Development Companies</a:t>
              </a:r>
              <a:r>
                <a:rPr lang="en-US" sz="2964" spc="11">
                  <a:solidFill>
                    <a:srgbClr val="FF3131"/>
                  </a:solidFill>
                  <a:latin typeface="Source Sans Pro"/>
                  <a:ea typeface="Source Sans Pro"/>
                  <a:cs typeface="Source Sans Pro"/>
                  <a:sym typeface="Source Sans Pro"/>
                </a:rPr>
                <a:t> </a:t>
              </a:r>
              <a:r>
                <a:rPr lang="en-US" sz="2964" spc="11">
                  <a:solidFill>
                    <a:srgbClr val="3275C5"/>
                  </a:solidFill>
                  <a:latin typeface="Source Sans Pro"/>
                  <a:ea typeface="Source Sans Pro"/>
                  <a:cs typeface="Source Sans Pro"/>
                  <a:sym typeface="Source Sans Pro"/>
                </a:rPr>
                <a:t>hence contributing to more smooth and available DeFi systems.</a:t>
              </a:r>
            </a:p>
            <a:p>
              <a:pPr algn="l">
                <a:lnSpc>
                  <a:spcPts val="4150"/>
                </a:lnSpc>
              </a:pPr>
            </a:p>
          </p:txBody>
        </p:sp>
      </p:grpSp>
      <p:sp>
        <p:nvSpPr>
          <p:cNvPr name="Freeform 5" id="5"/>
          <p:cNvSpPr/>
          <p:nvPr/>
        </p:nvSpPr>
        <p:spPr>
          <a:xfrm flipH="false" flipV="false" rot="-2561783">
            <a:off x="-2150393" y="-1597808"/>
            <a:ext cx="6000674" cy="4342306"/>
          </a:xfrm>
          <a:custGeom>
            <a:avLst/>
            <a:gdLst/>
            <a:ahLst/>
            <a:cxnLst/>
            <a:rect r="r" b="b" t="t" l="l"/>
            <a:pathLst>
              <a:path h="4342306" w="6000674">
                <a:moveTo>
                  <a:pt x="0" y="0"/>
                </a:moveTo>
                <a:lnTo>
                  <a:pt x="6000674" y="0"/>
                </a:lnTo>
                <a:lnTo>
                  <a:pt x="6000674" y="4342306"/>
                </a:lnTo>
                <a:lnTo>
                  <a:pt x="0" y="434230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7616117">
            <a:off x="14754144" y="7087147"/>
            <a:ext cx="6000674" cy="4342306"/>
          </a:xfrm>
          <a:custGeom>
            <a:avLst/>
            <a:gdLst/>
            <a:ahLst/>
            <a:cxnLst/>
            <a:rect r="r" b="b" t="t" l="l"/>
            <a:pathLst>
              <a:path h="4342306" w="6000674">
                <a:moveTo>
                  <a:pt x="0" y="0"/>
                </a:moveTo>
                <a:lnTo>
                  <a:pt x="6000675" y="0"/>
                </a:lnTo>
                <a:lnTo>
                  <a:pt x="6000675" y="4342306"/>
                </a:lnTo>
                <a:lnTo>
                  <a:pt x="0" y="434230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CFEFF"/>
        </a:solidFill>
      </p:bgPr>
    </p:bg>
    <p:spTree>
      <p:nvGrpSpPr>
        <p:cNvPr id="1" name=""/>
        <p:cNvGrpSpPr/>
        <p:nvPr/>
      </p:nvGrpSpPr>
      <p:grpSpPr>
        <a:xfrm>
          <a:off x="0" y="0"/>
          <a:ext cx="0" cy="0"/>
          <a:chOff x="0" y="0"/>
          <a:chExt cx="0" cy="0"/>
        </a:xfrm>
      </p:grpSpPr>
      <p:grpSp>
        <p:nvGrpSpPr>
          <p:cNvPr name="Group 2" id="2"/>
          <p:cNvGrpSpPr/>
          <p:nvPr/>
        </p:nvGrpSpPr>
        <p:grpSpPr>
          <a:xfrm rot="0">
            <a:off x="2482066" y="2252049"/>
            <a:ext cx="12974217" cy="6588716"/>
            <a:chOff x="0" y="0"/>
            <a:chExt cx="17298955" cy="8784955"/>
          </a:xfrm>
        </p:grpSpPr>
        <p:sp>
          <p:nvSpPr>
            <p:cNvPr name="TextBox 3" id="3"/>
            <p:cNvSpPr txBox="true"/>
            <p:nvPr/>
          </p:nvSpPr>
          <p:spPr>
            <a:xfrm rot="0">
              <a:off x="0" y="-142875"/>
              <a:ext cx="17298955" cy="3273224"/>
            </a:xfrm>
            <a:prstGeom prst="rect">
              <a:avLst/>
            </a:prstGeom>
          </p:spPr>
          <p:txBody>
            <a:bodyPr anchor="t" rtlCol="false" tIns="0" lIns="0" bIns="0" rIns="0">
              <a:spAutoFit/>
            </a:bodyPr>
            <a:lstStyle/>
            <a:p>
              <a:pPr algn="ctr">
                <a:lnSpc>
                  <a:spcPts val="9990"/>
                </a:lnSpc>
              </a:pPr>
              <a:r>
                <a:rPr lang="en-US" b="true" sz="7135">
                  <a:solidFill>
                    <a:srgbClr val="004AAD"/>
                  </a:solidFill>
                  <a:latin typeface="Dynamo Medium"/>
                  <a:ea typeface="Dynamo Medium"/>
                  <a:cs typeface="Dynamo Medium"/>
                  <a:sym typeface="Dynamo Medium"/>
                </a:rPr>
                <a:t>THE INTEROPERABILITY OF ERC-20 TOKENS</a:t>
              </a:r>
            </a:p>
          </p:txBody>
        </p:sp>
        <p:sp>
          <p:nvSpPr>
            <p:cNvPr name="TextBox 4" id="4"/>
            <p:cNvSpPr txBox="true"/>
            <p:nvPr/>
          </p:nvSpPr>
          <p:spPr>
            <a:xfrm rot="0">
              <a:off x="0" y="3562778"/>
              <a:ext cx="17298955" cy="5222177"/>
            </a:xfrm>
            <a:prstGeom prst="rect">
              <a:avLst/>
            </a:prstGeom>
          </p:spPr>
          <p:txBody>
            <a:bodyPr anchor="t" rtlCol="false" tIns="0" lIns="0" bIns="0" rIns="0">
              <a:spAutoFit/>
            </a:bodyPr>
            <a:lstStyle/>
            <a:p>
              <a:pPr algn="l">
                <a:lnSpc>
                  <a:spcPts val="4570"/>
                </a:lnSpc>
              </a:pPr>
              <a:r>
                <a:rPr lang="en-US" sz="3264" spc="13">
                  <a:solidFill>
                    <a:srgbClr val="3275C5"/>
                  </a:solidFill>
                  <a:latin typeface="Source Sans Pro"/>
                  <a:ea typeface="Source Sans Pro"/>
                  <a:cs typeface="Source Sans Pro"/>
                  <a:sym typeface="Source Sans Pro"/>
                </a:rPr>
                <a:t>Another thrilling trend we see is that ERC-20 tokens will now be interoperable on different blockchains. Wrapped Tokens and Cross-Chain Bridges are enabling the use of these tokens outside of the Ethereum Ecosystem. This movement towards this kind of interconnectedness among blockchains makes it possible for items to traverse from one platform to another as they wish.</a:t>
              </a:r>
            </a:p>
            <a:p>
              <a:pPr algn="l">
                <a:lnSpc>
                  <a:spcPts val="4150"/>
                </a:lnSpc>
              </a:pPr>
            </a:p>
          </p:txBody>
        </p:sp>
      </p:grpSp>
      <p:sp>
        <p:nvSpPr>
          <p:cNvPr name="Freeform 5" id="5"/>
          <p:cNvSpPr/>
          <p:nvPr/>
        </p:nvSpPr>
        <p:spPr>
          <a:xfrm flipH="false" flipV="false" rot="-2561783">
            <a:off x="-2150393" y="-1597808"/>
            <a:ext cx="6000674" cy="4342306"/>
          </a:xfrm>
          <a:custGeom>
            <a:avLst/>
            <a:gdLst/>
            <a:ahLst/>
            <a:cxnLst/>
            <a:rect r="r" b="b" t="t" l="l"/>
            <a:pathLst>
              <a:path h="4342306" w="6000674">
                <a:moveTo>
                  <a:pt x="0" y="0"/>
                </a:moveTo>
                <a:lnTo>
                  <a:pt x="6000674" y="0"/>
                </a:lnTo>
                <a:lnTo>
                  <a:pt x="6000674" y="4342306"/>
                </a:lnTo>
                <a:lnTo>
                  <a:pt x="0" y="43423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7616117">
            <a:off x="14754144" y="7087147"/>
            <a:ext cx="6000674" cy="4342306"/>
          </a:xfrm>
          <a:custGeom>
            <a:avLst/>
            <a:gdLst/>
            <a:ahLst/>
            <a:cxnLst/>
            <a:rect r="r" b="b" t="t" l="l"/>
            <a:pathLst>
              <a:path h="4342306" w="6000674">
                <a:moveTo>
                  <a:pt x="0" y="0"/>
                </a:moveTo>
                <a:lnTo>
                  <a:pt x="6000675" y="0"/>
                </a:lnTo>
                <a:lnTo>
                  <a:pt x="6000675" y="4342306"/>
                </a:lnTo>
                <a:lnTo>
                  <a:pt x="0" y="43423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CFEFF"/>
        </a:solidFill>
      </p:bgPr>
    </p:bg>
    <p:spTree>
      <p:nvGrpSpPr>
        <p:cNvPr id="1" name=""/>
        <p:cNvGrpSpPr/>
        <p:nvPr/>
      </p:nvGrpSpPr>
      <p:grpSpPr>
        <a:xfrm>
          <a:off x="0" y="0"/>
          <a:ext cx="0" cy="0"/>
          <a:chOff x="0" y="0"/>
          <a:chExt cx="0" cy="0"/>
        </a:xfrm>
      </p:grpSpPr>
      <p:grpSp>
        <p:nvGrpSpPr>
          <p:cNvPr name="Group 2" id="2"/>
          <p:cNvGrpSpPr/>
          <p:nvPr/>
        </p:nvGrpSpPr>
        <p:grpSpPr>
          <a:xfrm rot="0">
            <a:off x="2520639" y="346754"/>
            <a:ext cx="12974217" cy="9940246"/>
            <a:chOff x="0" y="0"/>
            <a:chExt cx="17298955" cy="13253662"/>
          </a:xfrm>
        </p:grpSpPr>
        <p:sp>
          <p:nvSpPr>
            <p:cNvPr name="TextBox 3" id="3"/>
            <p:cNvSpPr txBox="true"/>
            <p:nvPr/>
          </p:nvSpPr>
          <p:spPr>
            <a:xfrm rot="0">
              <a:off x="0" y="-142875"/>
              <a:ext cx="17298955" cy="3273224"/>
            </a:xfrm>
            <a:prstGeom prst="rect">
              <a:avLst/>
            </a:prstGeom>
          </p:spPr>
          <p:txBody>
            <a:bodyPr anchor="t" rtlCol="false" tIns="0" lIns="0" bIns="0" rIns="0">
              <a:spAutoFit/>
            </a:bodyPr>
            <a:lstStyle/>
            <a:p>
              <a:pPr algn="ctr">
                <a:lnSpc>
                  <a:spcPts val="9990"/>
                </a:lnSpc>
              </a:pPr>
              <a:r>
                <a:rPr lang="en-US" b="true" sz="7135">
                  <a:solidFill>
                    <a:srgbClr val="004AAD"/>
                  </a:solidFill>
                  <a:latin typeface="Dynamo Medium"/>
                  <a:ea typeface="Dynamo Medium"/>
                  <a:cs typeface="Dynamo Medium"/>
                  <a:sym typeface="Dynamo Medium"/>
                </a:rPr>
                <a:t>ADVANCEMENTS IN TOKEN STANDARDS: BEYOND ERC-20</a:t>
              </a:r>
            </a:p>
          </p:txBody>
        </p:sp>
        <p:sp>
          <p:nvSpPr>
            <p:cNvPr name="TextBox 4" id="4"/>
            <p:cNvSpPr txBox="true"/>
            <p:nvPr/>
          </p:nvSpPr>
          <p:spPr>
            <a:xfrm rot="0">
              <a:off x="0" y="3562778"/>
              <a:ext cx="17298955" cy="9690884"/>
            </a:xfrm>
            <a:prstGeom prst="rect">
              <a:avLst/>
            </a:prstGeom>
          </p:spPr>
          <p:txBody>
            <a:bodyPr anchor="t" rtlCol="false" tIns="0" lIns="0" bIns="0" rIns="0">
              <a:spAutoFit/>
            </a:bodyPr>
            <a:lstStyle/>
            <a:p>
              <a:pPr algn="l">
                <a:lnSpc>
                  <a:spcPts val="4430"/>
                </a:lnSpc>
              </a:pPr>
              <a:r>
                <a:rPr lang="en-US" sz="3164" spc="12">
                  <a:solidFill>
                    <a:srgbClr val="3275C5"/>
                  </a:solidFill>
                  <a:latin typeface="Source Sans Pro"/>
                  <a:ea typeface="Source Sans Pro"/>
                  <a:cs typeface="Source Sans Pro"/>
                  <a:sym typeface="Source Sans Pro"/>
                </a:rPr>
                <a:t>Even though ERC-20 changed the game, it is not the only token standard in existence. The Ethereum community keeps on coming up with fresh standards that provide new functionalities or enhancements to existing ones out of ERC-20. For instance, ERC-721 and ERC-1155 were tailored to work with Non-Fungible Tokens (NFTs) which resulted in more complicated and distinct digital possessions.</a:t>
              </a:r>
            </a:p>
            <a:p>
              <a:pPr algn="l">
                <a:lnSpc>
                  <a:spcPts val="4430"/>
                </a:lnSpc>
              </a:pPr>
            </a:p>
            <a:p>
              <a:pPr algn="l">
                <a:lnSpc>
                  <a:spcPts val="4430"/>
                </a:lnSpc>
              </a:pPr>
              <a:r>
                <a:rPr lang="en-US" sz="3164" spc="12">
                  <a:solidFill>
                    <a:srgbClr val="3275C5"/>
                  </a:solidFill>
                  <a:latin typeface="Source Sans Pro"/>
                  <a:ea typeface="Source Sans Pro"/>
                  <a:cs typeface="Source Sans Pro"/>
                  <a:sym typeface="Source Sans Pro"/>
                </a:rPr>
                <a:t>ERC-20 is still very relevant among these new standards. For a multitude of blockchain projects, its simplicity, security and universal acceptance make it the most preferred option. However with the advent of new standards it will be interesting to see how</a:t>
              </a:r>
              <a:r>
                <a:rPr lang="en-US" sz="3164" spc="12">
                  <a:solidFill>
                    <a:srgbClr val="FF3131"/>
                  </a:solidFill>
                  <a:latin typeface="Source Sans Pro"/>
                  <a:ea typeface="Source Sans Pro"/>
                  <a:cs typeface="Source Sans Pro"/>
                  <a:sym typeface="Source Sans Pro"/>
                </a:rPr>
                <a:t> </a:t>
              </a:r>
              <a:r>
                <a:rPr lang="en-US" b="true" sz="3164" spc="12" u="sng">
                  <a:solidFill>
                    <a:srgbClr val="FF3131"/>
                  </a:solidFill>
                  <a:latin typeface="Source Sans Pro Bold"/>
                  <a:ea typeface="Source Sans Pro Bold"/>
                  <a:cs typeface="Source Sans Pro Bold"/>
                  <a:sym typeface="Source Sans Pro Bold"/>
                  <a:hlinkClick r:id="rId2" tooltip="https://www.blockchainx.tech/erc20-token-development-guide/"/>
                </a:rPr>
                <a:t>the Guide to ERC20 Token Development </a:t>
              </a:r>
              <a:r>
                <a:rPr lang="en-US" sz="3164" spc="12">
                  <a:solidFill>
                    <a:srgbClr val="3275C5"/>
                  </a:solidFill>
                  <a:latin typeface="Source Sans Pro"/>
                  <a:ea typeface="Source Sans Pro"/>
                  <a:cs typeface="Source Sans Pro"/>
                  <a:sym typeface="Source Sans Pro"/>
                </a:rPr>
                <a:t>adopts and incorporates other features in order to remain competitive.</a:t>
              </a:r>
            </a:p>
            <a:p>
              <a:pPr algn="l">
                <a:lnSpc>
                  <a:spcPts val="4430"/>
                </a:lnSpc>
              </a:pPr>
            </a:p>
          </p:txBody>
        </p:sp>
      </p:grpSp>
      <p:sp>
        <p:nvSpPr>
          <p:cNvPr name="Freeform 5" id="5"/>
          <p:cNvSpPr/>
          <p:nvPr/>
        </p:nvSpPr>
        <p:spPr>
          <a:xfrm flipH="false" flipV="false" rot="-2561783">
            <a:off x="-2150393" y="-1597808"/>
            <a:ext cx="6000674" cy="4342306"/>
          </a:xfrm>
          <a:custGeom>
            <a:avLst/>
            <a:gdLst/>
            <a:ahLst/>
            <a:cxnLst/>
            <a:rect r="r" b="b" t="t" l="l"/>
            <a:pathLst>
              <a:path h="4342306" w="6000674">
                <a:moveTo>
                  <a:pt x="0" y="0"/>
                </a:moveTo>
                <a:lnTo>
                  <a:pt x="6000674" y="0"/>
                </a:lnTo>
                <a:lnTo>
                  <a:pt x="6000674" y="4342306"/>
                </a:lnTo>
                <a:lnTo>
                  <a:pt x="0" y="434230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7616117">
            <a:off x="14754144" y="7087147"/>
            <a:ext cx="6000674" cy="4342306"/>
          </a:xfrm>
          <a:custGeom>
            <a:avLst/>
            <a:gdLst/>
            <a:ahLst/>
            <a:cxnLst/>
            <a:rect r="r" b="b" t="t" l="l"/>
            <a:pathLst>
              <a:path h="4342306" w="6000674">
                <a:moveTo>
                  <a:pt x="0" y="0"/>
                </a:moveTo>
                <a:lnTo>
                  <a:pt x="6000675" y="0"/>
                </a:lnTo>
                <a:lnTo>
                  <a:pt x="6000675" y="4342306"/>
                </a:lnTo>
                <a:lnTo>
                  <a:pt x="0" y="434230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CFEFF"/>
        </a:solidFill>
      </p:bgPr>
    </p:bg>
    <p:spTree>
      <p:nvGrpSpPr>
        <p:cNvPr id="1" name=""/>
        <p:cNvGrpSpPr/>
        <p:nvPr/>
      </p:nvGrpSpPr>
      <p:grpSpPr>
        <a:xfrm>
          <a:off x="0" y="0"/>
          <a:ext cx="0" cy="0"/>
          <a:chOff x="0" y="0"/>
          <a:chExt cx="0" cy="0"/>
        </a:xfrm>
      </p:grpSpPr>
      <p:grpSp>
        <p:nvGrpSpPr>
          <p:cNvPr name="Group 2" id="2"/>
          <p:cNvGrpSpPr/>
          <p:nvPr/>
        </p:nvGrpSpPr>
        <p:grpSpPr>
          <a:xfrm rot="0">
            <a:off x="2656892" y="796969"/>
            <a:ext cx="12974217" cy="9490031"/>
            <a:chOff x="0" y="0"/>
            <a:chExt cx="17298955" cy="12653375"/>
          </a:xfrm>
        </p:grpSpPr>
        <p:sp>
          <p:nvSpPr>
            <p:cNvPr name="TextBox 3" id="3"/>
            <p:cNvSpPr txBox="true"/>
            <p:nvPr/>
          </p:nvSpPr>
          <p:spPr>
            <a:xfrm rot="0">
              <a:off x="0" y="-142875"/>
              <a:ext cx="17298955" cy="3273224"/>
            </a:xfrm>
            <a:prstGeom prst="rect">
              <a:avLst/>
            </a:prstGeom>
          </p:spPr>
          <p:txBody>
            <a:bodyPr anchor="t" rtlCol="false" tIns="0" lIns="0" bIns="0" rIns="0">
              <a:spAutoFit/>
            </a:bodyPr>
            <a:lstStyle/>
            <a:p>
              <a:pPr algn="ctr">
                <a:lnSpc>
                  <a:spcPts val="9990"/>
                </a:lnSpc>
              </a:pPr>
              <a:r>
                <a:rPr lang="en-US" b="true" sz="7135">
                  <a:solidFill>
                    <a:srgbClr val="004AAD"/>
                  </a:solidFill>
                  <a:latin typeface="Dynamo Medium"/>
                  <a:ea typeface="Dynamo Medium"/>
                  <a:cs typeface="Dynamo Medium"/>
                  <a:sym typeface="Dynamo Medium"/>
                </a:rPr>
                <a:t>REGULATORY COMPLIANCE AND SECURITY</a:t>
              </a:r>
            </a:p>
          </p:txBody>
        </p:sp>
        <p:sp>
          <p:nvSpPr>
            <p:cNvPr name="TextBox 4" id="4"/>
            <p:cNvSpPr txBox="true"/>
            <p:nvPr/>
          </p:nvSpPr>
          <p:spPr>
            <a:xfrm rot="0">
              <a:off x="0" y="3562778"/>
              <a:ext cx="17298955" cy="9090598"/>
            </a:xfrm>
            <a:prstGeom prst="rect">
              <a:avLst/>
            </a:prstGeom>
          </p:spPr>
          <p:txBody>
            <a:bodyPr anchor="t" rtlCol="false" tIns="0" lIns="0" bIns="0" rIns="0">
              <a:spAutoFit/>
            </a:bodyPr>
            <a:lstStyle/>
            <a:p>
              <a:pPr algn="l">
                <a:lnSpc>
                  <a:spcPts val="4570"/>
                </a:lnSpc>
              </a:pPr>
              <a:r>
                <a:rPr lang="en-US" sz="3264" spc="13">
                  <a:solidFill>
                    <a:srgbClr val="3275C5"/>
                  </a:solidFill>
                  <a:latin typeface="Source Sans Pro"/>
                  <a:ea typeface="Source Sans Pro"/>
                  <a:cs typeface="Source Sans Pro"/>
                  <a:sym typeface="Source Sans Pro"/>
                </a:rPr>
                <a:t>The demand for ERC-20 tokens is on the rise and with this comes a need for more regulations and security. Regulatory bodies from different nations have now started coming up with laws relating to blockchain assets which includes the ERC-20 tokens.</a:t>
              </a:r>
            </a:p>
            <a:p>
              <a:pPr algn="l">
                <a:lnSpc>
                  <a:spcPts val="4570"/>
                </a:lnSpc>
              </a:pPr>
            </a:p>
            <a:p>
              <a:pPr algn="l">
                <a:lnSpc>
                  <a:spcPts val="4570"/>
                </a:lnSpc>
              </a:pPr>
              <a:r>
                <a:rPr lang="en-US" sz="3264" spc="13">
                  <a:solidFill>
                    <a:srgbClr val="3275C5"/>
                  </a:solidFill>
                  <a:latin typeface="Source Sans Pro"/>
                  <a:ea typeface="Source Sans Pro"/>
                  <a:cs typeface="Source Sans Pro"/>
                  <a:sym typeface="Source Sans Pro"/>
                </a:rPr>
                <a:t>Regulations are likely to become more stringent in future thereby making it necessary for firms that have developed ERC-20 tokens to comply with Know Your Customer (KYC) and Anti-Money Laundering (AML) policies. In addition, smart contract audits and security mechanisms will be vital tools against hacks and exploitation, two important issues in the world of blockchain.</a:t>
              </a:r>
            </a:p>
            <a:p>
              <a:pPr algn="l">
                <a:lnSpc>
                  <a:spcPts val="4570"/>
                </a:lnSpc>
              </a:pPr>
            </a:p>
          </p:txBody>
        </p:sp>
      </p:grpSp>
      <p:sp>
        <p:nvSpPr>
          <p:cNvPr name="Freeform 5" id="5"/>
          <p:cNvSpPr/>
          <p:nvPr/>
        </p:nvSpPr>
        <p:spPr>
          <a:xfrm flipH="false" flipV="false" rot="-2561783">
            <a:off x="-2150393" y="-1597808"/>
            <a:ext cx="6000674" cy="4342306"/>
          </a:xfrm>
          <a:custGeom>
            <a:avLst/>
            <a:gdLst/>
            <a:ahLst/>
            <a:cxnLst/>
            <a:rect r="r" b="b" t="t" l="l"/>
            <a:pathLst>
              <a:path h="4342306" w="6000674">
                <a:moveTo>
                  <a:pt x="0" y="0"/>
                </a:moveTo>
                <a:lnTo>
                  <a:pt x="6000674" y="0"/>
                </a:lnTo>
                <a:lnTo>
                  <a:pt x="6000674" y="4342306"/>
                </a:lnTo>
                <a:lnTo>
                  <a:pt x="0" y="43423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7616117">
            <a:off x="14754144" y="7087147"/>
            <a:ext cx="6000674" cy="4342306"/>
          </a:xfrm>
          <a:custGeom>
            <a:avLst/>
            <a:gdLst/>
            <a:ahLst/>
            <a:cxnLst/>
            <a:rect r="r" b="b" t="t" l="l"/>
            <a:pathLst>
              <a:path h="4342306" w="6000674">
                <a:moveTo>
                  <a:pt x="0" y="0"/>
                </a:moveTo>
                <a:lnTo>
                  <a:pt x="6000675" y="0"/>
                </a:lnTo>
                <a:lnTo>
                  <a:pt x="6000675" y="4342306"/>
                </a:lnTo>
                <a:lnTo>
                  <a:pt x="0" y="43423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CFEFF"/>
        </a:solidFill>
      </p:bgPr>
    </p:bg>
    <p:spTree>
      <p:nvGrpSpPr>
        <p:cNvPr id="1" name=""/>
        <p:cNvGrpSpPr/>
        <p:nvPr/>
      </p:nvGrpSpPr>
      <p:grpSpPr>
        <a:xfrm>
          <a:off x="0" y="0"/>
          <a:ext cx="0" cy="0"/>
          <a:chOff x="0" y="0"/>
          <a:chExt cx="0" cy="0"/>
        </a:xfrm>
      </p:grpSpPr>
      <p:grpSp>
        <p:nvGrpSpPr>
          <p:cNvPr name="Group 2" id="2"/>
          <p:cNvGrpSpPr/>
          <p:nvPr/>
        </p:nvGrpSpPr>
        <p:grpSpPr>
          <a:xfrm rot="0">
            <a:off x="2974816" y="225469"/>
            <a:ext cx="12974217" cy="10061531"/>
            <a:chOff x="0" y="0"/>
            <a:chExt cx="17298955" cy="13415375"/>
          </a:xfrm>
        </p:grpSpPr>
        <p:sp>
          <p:nvSpPr>
            <p:cNvPr name="TextBox 3" id="3"/>
            <p:cNvSpPr txBox="true"/>
            <p:nvPr/>
          </p:nvSpPr>
          <p:spPr>
            <a:xfrm rot="0">
              <a:off x="0" y="-142875"/>
              <a:ext cx="17298955" cy="3273224"/>
            </a:xfrm>
            <a:prstGeom prst="rect">
              <a:avLst/>
            </a:prstGeom>
          </p:spPr>
          <p:txBody>
            <a:bodyPr anchor="t" rtlCol="false" tIns="0" lIns="0" bIns="0" rIns="0">
              <a:spAutoFit/>
            </a:bodyPr>
            <a:lstStyle/>
            <a:p>
              <a:pPr algn="ctr">
                <a:lnSpc>
                  <a:spcPts val="9990"/>
                </a:lnSpc>
              </a:pPr>
              <a:r>
                <a:rPr lang="en-US" b="true" sz="7135">
                  <a:solidFill>
                    <a:srgbClr val="004AAD"/>
                  </a:solidFill>
                  <a:latin typeface="Dynamo Medium"/>
                  <a:ea typeface="Dynamo Medium"/>
                  <a:cs typeface="Dynamo Medium"/>
                  <a:sym typeface="Dynamo Medium"/>
                </a:rPr>
                <a:t>THE FUTURE OF ERC-20 TOKEN USE CASES</a:t>
              </a:r>
            </a:p>
          </p:txBody>
        </p:sp>
        <p:sp>
          <p:nvSpPr>
            <p:cNvPr name="TextBox 4" id="4"/>
            <p:cNvSpPr txBox="true"/>
            <p:nvPr/>
          </p:nvSpPr>
          <p:spPr>
            <a:xfrm rot="0">
              <a:off x="0" y="3562778"/>
              <a:ext cx="17298955" cy="9852598"/>
            </a:xfrm>
            <a:prstGeom prst="rect">
              <a:avLst/>
            </a:prstGeom>
          </p:spPr>
          <p:txBody>
            <a:bodyPr anchor="t" rtlCol="false" tIns="0" lIns="0" bIns="0" rIns="0">
              <a:spAutoFit/>
            </a:bodyPr>
            <a:lstStyle/>
            <a:p>
              <a:pPr algn="l">
                <a:lnSpc>
                  <a:spcPts val="4570"/>
                </a:lnSpc>
              </a:pPr>
              <a:r>
                <a:rPr lang="en-US" sz="3264" spc="13">
                  <a:solidFill>
                    <a:srgbClr val="3275C5"/>
                  </a:solidFill>
                  <a:latin typeface="Source Sans Pro"/>
                  <a:ea typeface="Source Sans Pro"/>
                  <a:cs typeface="Source Sans Pro"/>
                  <a:sym typeface="Source Sans Pro"/>
                </a:rPr>
                <a:t>ERC-20 tokens have been recently utilized for several diverse purposes such as fundraising efforts, governing decision-making processes and even rewards systems. Future scenarios for ERC-20 tokens</a:t>
              </a:r>
              <a:r>
                <a:rPr lang="en-US" sz="3264" spc="13">
                  <a:solidFill>
                    <a:srgbClr val="3275C5"/>
                  </a:solidFill>
                  <a:latin typeface="Source Sans Pro"/>
                  <a:ea typeface="Source Sans Pro"/>
                  <a:cs typeface="Source Sans Pro"/>
                  <a:sym typeface="Source Sans Pro"/>
                </a:rPr>
                <a:t> are predicted to offer more diversified use cases. Here are some examples:</a:t>
              </a:r>
            </a:p>
            <a:p>
              <a:pPr algn="l">
                <a:lnSpc>
                  <a:spcPts val="4570"/>
                </a:lnSpc>
              </a:pPr>
            </a:p>
            <a:p>
              <a:pPr algn="l" marL="704772" indent="-352386" lvl="1">
                <a:lnSpc>
                  <a:spcPts val="4570"/>
                </a:lnSpc>
                <a:buFont typeface="Arial"/>
                <a:buChar char="•"/>
              </a:pPr>
              <a:r>
                <a:rPr lang="en-US" sz="3264" spc="13">
                  <a:solidFill>
                    <a:srgbClr val="F28511"/>
                  </a:solidFill>
                  <a:latin typeface="Source Sans Pro"/>
                  <a:ea typeface="Source Sans Pro"/>
                  <a:cs typeface="Source Sans Pro"/>
                  <a:sym typeface="Source Sans Pro"/>
                </a:rPr>
                <a:t>Supply Chain Management: </a:t>
              </a:r>
              <a:r>
                <a:rPr lang="en-US" sz="3264" spc="13">
                  <a:solidFill>
                    <a:srgbClr val="3275C5"/>
                  </a:solidFill>
                  <a:latin typeface="Source Sans Pro"/>
                  <a:ea typeface="Source Sans Pro"/>
                  <a:cs typeface="Source Sans Pro"/>
                  <a:sym typeface="Source Sans Pro"/>
                </a:rPr>
                <a:t>The application of ERC-20 tokens to transparently authenticate and track goods’ movement within a supply chain without any fears about tampering.</a:t>
              </a:r>
            </a:p>
            <a:p>
              <a:pPr algn="l" marL="704772" indent="-352386" lvl="1">
                <a:lnSpc>
                  <a:spcPts val="4570"/>
                </a:lnSpc>
                <a:buFont typeface="Arial"/>
                <a:buChar char="•"/>
              </a:pPr>
              <a:r>
                <a:rPr lang="en-US" sz="3264" spc="13">
                  <a:solidFill>
                    <a:srgbClr val="F28511"/>
                  </a:solidFill>
                  <a:latin typeface="Source Sans Pro"/>
                  <a:ea typeface="Source Sans Pro"/>
                  <a:cs typeface="Source Sans Pro"/>
                  <a:sym typeface="Source Sans Pro"/>
                </a:rPr>
                <a:t>Real Estate:</a:t>
              </a:r>
              <a:r>
                <a:rPr lang="en-US" sz="3264" spc="13">
                  <a:solidFill>
                    <a:srgbClr val="3275C5"/>
                  </a:solidFill>
                  <a:latin typeface="Source Sans Pro"/>
                  <a:ea typeface="Source Sans Pro"/>
                  <a:cs typeface="Source Sans Pro"/>
                  <a:sym typeface="Source Sans Pro"/>
                </a:rPr>
                <a:t> The creation of fractional ownership through ERC-20 tokenization of real estate assets which would ease trading.</a:t>
              </a:r>
            </a:p>
            <a:p>
              <a:pPr algn="l" marL="704772" indent="-352386" lvl="1">
                <a:lnSpc>
                  <a:spcPts val="4570"/>
                </a:lnSpc>
                <a:buFont typeface="Arial"/>
                <a:buChar char="•"/>
              </a:pPr>
              <a:r>
                <a:rPr lang="en-US" sz="3264" spc="13">
                  <a:solidFill>
                    <a:srgbClr val="F28511"/>
                  </a:solidFill>
                  <a:latin typeface="Source Sans Pro"/>
                  <a:ea typeface="Source Sans Pro"/>
                  <a:cs typeface="Source Sans Pro"/>
                  <a:sym typeface="Source Sans Pro"/>
                </a:rPr>
                <a:t>Gaming: </a:t>
              </a:r>
              <a:r>
                <a:rPr lang="en-US" sz="3264" spc="13">
                  <a:solidFill>
                    <a:srgbClr val="3275C5"/>
                  </a:solidFill>
                  <a:latin typeface="Source Sans Pro"/>
                  <a:ea typeface="Source Sans Pro"/>
                  <a:cs typeface="Source Sans Pro"/>
                  <a:sym typeface="Source Sans Pro"/>
                </a:rPr>
                <a:t>Expanded utilization of ERC-20 tokens in blockchain-based games as in-game assets, currencies and prizes.</a:t>
              </a:r>
            </a:p>
            <a:p>
              <a:pPr algn="l">
                <a:lnSpc>
                  <a:spcPts val="4570"/>
                </a:lnSpc>
              </a:pPr>
            </a:p>
          </p:txBody>
        </p:sp>
      </p:grpSp>
      <p:sp>
        <p:nvSpPr>
          <p:cNvPr name="Freeform 5" id="5"/>
          <p:cNvSpPr/>
          <p:nvPr/>
        </p:nvSpPr>
        <p:spPr>
          <a:xfrm flipH="false" flipV="false" rot="-2561783">
            <a:off x="-2150393" y="-1597808"/>
            <a:ext cx="6000674" cy="4342306"/>
          </a:xfrm>
          <a:custGeom>
            <a:avLst/>
            <a:gdLst/>
            <a:ahLst/>
            <a:cxnLst/>
            <a:rect r="r" b="b" t="t" l="l"/>
            <a:pathLst>
              <a:path h="4342306" w="6000674">
                <a:moveTo>
                  <a:pt x="0" y="0"/>
                </a:moveTo>
                <a:lnTo>
                  <a:pt x="6000674" y="0"/>
                </a:lnTo>
                <a:lnTo>
                  <a:pt x="6000674" y="4342306"/>
                </a:lnTo>
                <a:lnTo>
                  <a:pt x="0" y="43423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7616117">
            <a:off x="14754144" y="7087147"/>
            <a:ext cx="6000674" cy="4342306"/>
          </a:xfrm>
          <a:custGeom>
            <a:avLst/>
            <a:gdLst/>
            <a:ahLst/>
            <a:cxnLst/>
            <a:rect r="r" b="b" t="t" l="l"/>
            <a:pathLst>
              <a:path h="4342306" w="6000674">
                <a:moveTo>
                  <a:pt x="0" y="0"/>
                </a:moveTo>
                <a:lnTo>
                  <a:pt x="6000675" y="0"/>
                </a:lnTo>
                <a:lnTo>
                  <a:pt x="6000675" y="4342306"/>
                </a:lnTo>
                <a:lnTo>
                  <a:pt x="0" y="43423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CFEFF"/>
        </a:solidFill>
      </p:bgPr>
    </p:bg>
    <p:spTree>
      <p:nvGrpSpPr>
        <p:cNvPr id="1" name=""/>
        <p:cNvGrpSpPr/>
        <p:nvPr/>
      </p:nvGrpSpPr>
      <p:grpSpPr>
        <a:xfrm>
          <a:off x="0" y="0"/>
          <a:ext cx="0" cy="0"/>
          <a:chOff x="0" y="0"/>
          <a:chExt cx="0" cy="0"/>
        </a:xfrm>
      </p:grpSpPr>
      <p:grpSp>
        <p:nvGrpSpPr>
          <p:cNvPr name="Group 2" id="2"/>
          <p:cNvGrpSpPr/>
          <p:nvPr/>
        </p:nvGrpSpPr>
        <p:grpSpPr>
          <a:xfrm rot="0">
            <a:off x="2429803" y="1360911"/>
            <a:ext cx="12974217" cy="8277371"/>
            <a:chOff x="0" y="0"/>
            <a:chExt cx="17298955" cy="11036495"/>
          </a:xfrm>
        </p:grpSpPr>
        <p:sp>
          <p:nvSpPr>
            <p:cNvPr name="TextBox 3" id="3"/>
            <p:cNvSpPr txBox="true"/>
            <p:nvPr/>
          </p:nvSpPr>
          <p:spPr>
            <a:xfrm rot="0">
              <a:off x="0" y="-142875"/>
              <a:ext cx="17298955" cy="1590304"/>
            </a:xfrm>
            <a:prstGeom prst="rect">
              <a:avLst/>
            </a:prstGeom>
          </p:spPr>
          <p:txBody>
            <a:bodyPr anchor="t" rtlCol="false" tIns="0" lIns="0" bIns="0" rIns="0">
              <a:spAutoFit/>
            </a:bodyPr>
            <a:lstStyle/>
            <a:p>
              <a:pPr algn="ctr">
                <a:lnSpc>
                  <a:spcPts val="9990"/>
                </a:lnSpc>
              </a:pPr>
              <a:r>
                <a:rPr lang="en-US" b="true" sz="7135">
                  <a:solidFill>
                    <a:srgbClr val="694923"/>
                  </a:solidFill>
                  <a:latin typeface="Dynamo Medium"/>
                  <a:ea typeface="Dynamo Medium"/>
                  <a:cs typeface="Dynamo Medium"/>
                  <a:sym typeface="Dynamo Medium"/>
                </a:rPr>
                <a:t>CONCLUSION</a:t>
              </a:r>
            </a:p>
          </p:txBody>
        </p:sp>
        <p:sp>
          <p:nvSpPr>
            <p:cNvPr name="TextBox 4" id="4"/>
            <p:cNvSpPr txBox="true"/>
            <p:nvPr/>
          </p:nvSpPr>
          <p:spPr>
            <a:xfrm rot="0">
              <a:off x="0" y="1870332"/>
              <a:ext cx="17298955" cy="9166163"/>
            </a:xfrm>
            <a:prstGeom prst="rect">
              <a:avLst/>
            </a:prstGeom>
          </p:spPr>
          <p:txBody>
            <a:bodyPr anchor="t" rtlCol="false" tIns="0" lIns="0" bIns="0" rIns="0">
              <a:spAutoFit/>
            </a:bodyPr>
            <a:lstStyle/>
            <a:p>
              <a:pPr algn="l">
                <a:lnSpc>
                  <a:spcPts val="4990"/>
                </a:lnSpc>
              </a:pPr>
              <a:r>
                <a:rPr lang="en-US" sz="3564" spc="14">
                  <a:solidFill>
                    <a:srgbClr val="3275C5"/>
                  </a:solidFill>
                  <a:latin typeface="Source Sans Pro"/>
                  <a:ea typeface="Source Sans Pro"/>
                  <a:cs typeface="Source Sans Pro"/>
                  <a:sym typeface="Source Sans Pro"/>
                </a:rPr>
                <a:t>The future of ERC-20 tokens will mirror that of blockchain technology as it advances. The implications on the ecosystem include innovations, enhanced speed and larger regulatory attention making sure ERC20 tokens have a secured place in the cryptocurrency domain. Their growth path however will most probably involve converging with other token classes and modifications to flexibly respond to market dynamics. Every investor, developer or business person must understand the </a:t>
              </a:r>
              <a:r>
                <a:rPr lang="en-US" b="true" sz="3564" spc="14" u="sng">
                  <a:solidFill>
                    <a:srgbClr val="FF3131"/>
                  </a:solidFill>
                  <a:latin typeface="Source Sans Pro Bold"/>
                  <a:ea typeface="Source Sans Pro Bold"/>
                  <a:cs typeface="Source Sans Pro Bold"/>
                  <a:sym typeface="Source Sans Pro Bold"/>
                  <a:hlinkClick r:id="rId2" tooltip="https://www.blockchainx.tech/what-is-erc20/"/>
                </a:rPr>
                <a:t>ERC20 Token Standard Guide</a:t>
              </a:r>
              <a:r>
                <a:rPr lang="en-US" sz="3564" spc="14">
                  <a:solidFill>
                    <a:srgbClr val="3275C5"/>
                  </a:solidFill>
                  <a:latin typeface="Source Sans Pro"/>
                  <a:ea typeface="Source Sans Pro"/>
                  <a:cs typeface="Source Sans Pro"/>
                  <a:sym typeface="Source Sans Pro"/>
                </a:rPr>
                <a:t> so as to follow closely how blockchain technology keeps changing.</a:t>
              </a:r>
            </a:p>
            <a:p>
              <a:pPr algn="l">
                <a:lnSpc>
                  <a:spcPts val="4990"/>
                </a:lnSpc>
              </a:pPr>
            </a:p>
          </p:txBody>
        </p:sp>
      </p:grpSp>
      <p:sp>
        <p:nvSpPr>
          <p:cNvPr name="Freeform 5" id="5"/>
          <p:cNvSpPr/>
          <p:nvPr/>
        </p:nvSpPr>
        <p:spPr>
          <a:xfrm flipH="false" flipV="false" rot="-2561783">
            <a:off x="-2150393" y="-1597808"/>
            <a:ext cx="6000674" cy="4342306"/>
          </a:xfrm>
          <a:custGeom>
            <a:avLst/>
            <a:gdLst/>
            <a:ahLst/>
            <a:cxnLst/>
            <a:rect r="r" b="b" t="t" l="l"/>
            <a:pathLst>
              <a:path h="4342306" w="6000674">
                <a:moveTo>
                  <a:pt x="0" y="0"/>
                </a:moveTo>
                <a:lnTo>
                  <a:pt x="6000674" y="0"/>
                </a:lnTo>
                <a:lnTo>
                  <a:pt x="6000674" y="4342306"/>
                </a:lnTo>
                <a:lnTo>
                  <a:pt x="0" y="434230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7616117">
            <a:off x="14754144" y="7087147"/>
            <a:ext cx="6000674" cy="4342306"/>
          </a:xfrm>
          <a:custGeom>
            <a:avLst/>
            <a:gdLst/>
            <a:ahLst/>
            <a:cxnLst/>
            <a:rect r="r" b="b" t="t" l="l"/>
            <a:pathLst>
              <a:path h="4342306" w="6000674">
                <a:moveTo>
                  <a:pt x="0" y="0"/>
                </a:moveTo>
                <a:lnTo>
                  <a:pt x="6000675" y="0"/>
                </a:lnTo>
                <a:lnTo>
                  <a:pt x="6000675" y="4342306"/>
                </a:lnTo>
                <a:lnTo>
                  <a:pt x="0" y="434230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CFEFF"/>
        </a:solidFill>
      </p:bgPr>
    </p:bg>
    <p:spTree>
      <p:nvGrpSpPr>
        <p:cNvPr id="1" name=""/>
        <p:cNvGrpSpPr/>
        <p:nvPr/>
      </p:nvGrpSpPr>
      <p:grpSpPr>
        <a:xfrm>
          <a:off x="0" y="0"/>
          <a:ext cx="0" cy="0"/>
          <a:chOff x="0" y="0"/>
          <a:chExt cx="0" cy="0"/>
        </a:xfrm>
      </p:grpSpPr>
      <p:sp>
        <p:nvSpPr>
          <p:cNvPr name="Freeform 2" id="2"/>
          <p:cNvSpPr/>
          <p:nvPr/>
        </p:nvSpPr>
        <p:spPr>
          <a:xfrm flipH="false" flipV="true" rot="5400000">
            <a:off x="10281156" y="2398023"/>
            <a:ext cx="10522735" cy="5490954"/>
          </a:xfrm>
          <a:custGeom>
            <a:avLst/>
            <a:gdLst/>
            <a:ahLst/>
            <a:cxnLst/>
            <a:rect r="r" b="b" t="t" l="l"/>
            <a:pathLst>
              <a:path h="5490954" w="10522735">
                <a:moveTo>
                  <a:pt x="0" y="5490954"/>
                </a:moveTo>
                <a:lnTo>
                  <a:pt x="10522734" y="5490954"/>
                </a:lnTo>
                <a:lnTo>
                  <a:pt x="10522734" y="0"/>
                </a:lnTo>
                <a:lnTo>
                  <a:pt x="0" y="0"/>
                </a:lnTo>
                <a:lnTo>
                  <a:pt x="0" y="5490954"/>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824195" y="5143500"/>
            <a:ext cx="3179889" cy="3179876"/>
            <a:chOff x="0" y="0"/>
            <a:chExt cx="6350000" cy="6349975"/>
          </a:xfrm>
        </p:grpSpPr>
        <p:sp>
          <p:nvSpPr>
            <p:cNvPr name="Freeform 4" id="4"/>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0" t="0" r="0" b="0"/>
              </a:stretch>
            </a:blipFill>
          </p:spPr>
        </p:sp>
      </p:grpSp>
      <p:sp>
        <p:nvSpPr>
          <p:cNvPr name="Freeform 5" id="5"/>
          <p:cNvSpPr/>
          <p:nvPr/>
        </p:nvSpPr>
        <p:spPr>
          <a:xfrm flipH="false" flipV="false" rot="0">
            <a:off x="5457499" y="4193156"/>
            <a:ext cx="950344" cy="950344"/>
          </a:xfrm>
          <a:custGeom>
            <a:avLst/>
            <a:gdLst/>
            <a:ahLst/>
            <a:cxnLst/>
            <a:rect r="r" b="b" t="t" l="l"/>
            <a:pathLst>
              <a:path h="950344" w="950344">
                <a:moveTo>
                  <a:pt x="0" y="0"/>
                </a:moveTo>
                <a:lnTo>
                  <a:pt x="950344" y="0"/>
                </a:lnTo>
                <a:lnTo>
                  <a:pt x="950344" y="950344"/>
                </a:lnTo>
                <a:lnTo>
                  <a:pt x="0" y="9503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5457499" y="6393934"/>
            <a:ext cx="950344" cy="950344"/>
          </a:xfrm>
          <a:custGeom>
            <a:avLst/>
            <a:gdLst/>
            <a:ahLst/>
            <a:cxnLst/>
            <a:rect r="r" b="b" t="t" l="l"/>
            <a:pathLst>
              <a:path h="950344" w="950344">
                <a:moveTo>
                  <a:pt x="0" y="0"/>
                </a:moveTo>
                <a:lnTo>
                  <a:pt x="950344" y="0"/>
                </a:lnTo>
                <a:lnTo>
                  <a:pt x="950344" y="950344"/>
                </a:lnTo>
                <a:lnTo>
                  <a:pt x="0" y="95034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5497240" y="8592053"/>
            <a:ext cx="910603" cy="910603"/>
          </a:xfrm>
          <a:custGeom>
            <a:avLst/>
            <a:gdLst/>
            <a:ahLst/>
            <a:cxnLst/>
            <a:rect r="r" b="b" t="t" l="l"/>
            <a:pathLst>
              <a:path h="910603" w="910603">
                <a:moveTo>
                  <a:pt x="0" y="0"/>
                </a:moveTo>
                <a:lnTo>
                  <a:pt x="910603" y="0"/>
                </a:lnTo>
                <a:lnTo>
                  <a:pt x="910603" y="910603"/>
                </a:lnTo>
                <a:lnTo>
                  <a:pt x="0" y="91060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8" id="8"/>
          <p:cNvSpPr txBox="true"/>
          <p:nvPr/>
        </p:nvSpPr>
        <p:spPr>
          <a:xfrm rot="0">
            <a:off x="4619519" y="1150089"/>
            <a:ext cx="7004506" cy="2057400"/>
          </a:xfrm>
          <a:prstGeom prst="rect">
            <a:avLst/>
          </a:prstGeom>
        </p:spPr>
        <p:txBody>
          <a:bodyPr anchor="t" rtlCol="false" tIns="0" lIns="0" bIns="0" rIns="0">
            <a:spAutoFit/>
          </a:bodyPr>
          <a:lstStyle/>
          <a:p>
            <a:pPr algn="l">
              <a:lnSpc>
                <a:spcPts val="16799"/>
              </a:lnSpc>
            </a:pPr>
            <a:r>
              <a:rPr lang="en-US" sz="11999" b="true">
                <a:solidFill>
                  <a:srgbClr val="3275C5"/>
                </a:solidFill>
                <a:latin typeface="Dynamo Medium"/>
                <a:ea typeface="Dynamo Medium"/>
                <a:cs typeface="Dynamo Medium"/>
                <a:sym typeface="Dynamo Medium"/>
              </a:rPr>
              <a:t>THANK</a:t>
            </a:r>
          </a:p>
        </p:txBody>
      </p:sp>
      <p:sp>
        <p:nvSpPr>
          <p:cNvPr name="TextBox 9" id="9"/>
          <p:cNvSpPr txBox="true"/>
          <p:nvPr/>
        </p:nvSpPr>
        <p:spPr>
          <a:xfrm rot="0">
            <a:off x="9036357" y="1150089"/>
            <a:ext cx="3440472" cy="2057400"/>
          </a:xfrm>
          <a:prstGeom prst="rect">
            <a:avLst/>
          </a:prstGeom>
        </p:spPr>
        <p:txBody>
          <a:bodyPr anchor="t" rtlCol="false" tIns="0" lIns="0" bIns="0" rIns="0">
            <a:spAutoFit/>
          </a:bodyPr>
          <a:lstStyle/>
          <a:p>
            <a:pPr algn="l">
              <a:lnSpc>
                <a:spcPts val="16799"/>
              </a:lnSpc>
            </a:pPr>
            <a:r>
              <a:rPr lang="en-US" b="true" sz="11999" spc="47">
                <a:solidFill>
                  <a:srgbClr val="56AAF0"/>
                </a:solidFill>
                <a:latin typeface="Dynamo Medium"/>
                <a:ea typeface="Dynamo Medium"/>
                <a:cs typeface="Dynamo Medium"/>
                <a:sym typeface="Dynamo Medium"/>
              </a:rPr>
              <a:t>YOU</a:t>
            </a:r>
          </a:p>
        </p:txBody>
      </p:sp>
      <p:sp>
        <p:nvSpPr>
          <p:cNvPr name="TextBox 10" id="10"/>
          <p:cNvSpPr txBox="true"/>
          <p:nvPr/>
        </p:nvSpPr>
        <p:spPr>
          <a:xfrm rot="0">
            <a:off x="7427018" y="4418122"/>
            <a:ext cx="5521625" cy="528987"/>
          </a:xfrm>
          <a:prstGeom prst="rect">
            <a:avLst/>
          </a:prstGeom>
        </p:spPr>
        <p:txBody>
          <a:bodyPr anchor="t" rtlCol="false" tIns="0" lIns="0" bIns="0" rIns="0">
            <a:spAutoFit/>
          </a:bodyPr>
          <a:lstStyle/>
          <a:p>
            <a:pPr algn="l">
              <a:lnSpc>
                <a:spcPts val="4151"/>
              </a:lnSpc>
            </a:pPr>
            <a:r>
              <a:rPr lang="en-US" sz="3673" b="true">
                <a:solidFill>
                  <a:srgbClr val="3275C5"/>
                </a:solidFill>
                <a:latin typeface="Source Sans Pro Bold"/>
                <a:ea typeface="Source Sans Pro Bold"/>
                <a:cs typeface="Source Sans Pro Bold"/>
                <a:sym typeface="Source Sans Pro Bold"/>
              </a:rPr>
              <a:t>www.blockchainx.tech</a:t>
            </a:r>
          </a:p>
        </p:txBody>
      </p:sp>
      <p:sp>
        <p:nvSpPr>
          <p:cNvPr name="TextBox 11" id="11"/>
          <p:cNvSpPr txBox="true"/>
          <p:nvPr/>
        </p:nvSpPr>
        <p:spPr>
          <a:xfrm rot="0">
            <a:off x="7275420" y="6618900"/>
            <a:ext cx="5521625" cy="528987"/>
          </a:xfrm>
          <a:prstGeom prst="rect">
            <a:avLst/>
          </a:prstGeom>
        </p:spPr>
        <p:txBody>
          <a:bodyPr anchor="t" rtlCol="false" tIns="0" lIns="0" bIns="0" rIns="0">
            <a:spAutoFit/>
          </a:bodyPr>
          <a:lstStyle/>
          <a:p>
            <a:pPr algn="l">
              <a:lnSpc>
                <a:spcPts val="4151"/>
              </a:lnSpc>
            </a:pPr>
            <a:r>
              <a:rPr lang="en-US" sz="3673" b="true">
                <a:solidFill>
                  <a:srgbClr val="3275C5"/>
                </a:solidFill>
                <a:latin typeface="Source Sans Pro Bold"/>
                <a:ea typeface="Source Sans Pro Bold"/>
                <a:cs typeface="Source Sans Pro Bold"/>
                <a:sym typeface="Source Sans Pro Bold"/>
              </a:rPr>
              <a:t>+91 7708889555</a:t>
            </a:r>
          </a:p>
        </p:txBody>
      </p:sp>
      <p:sp>
        <p:nvSpPr>
          <p:cNvPr name="TextBox 12" id="12"/>
          <p:cNvSpPr txBox="true"/>
          <p:nvPr/>
        </p:nvSpPr>
        <p:spPr>
          <a:xfrm rot="0">
            <a:off x="7123823" y="8819678"/>
            <a:ext cx="5673223" cy="528987"/>
          </a:xfrm>
          <a:prstGeom prst="rect">
            <a:avLst/>
          </a:prstGeom>
        </p:spPr>
        <p:txBody>
          <a:bodyPr anchor="t" rtlCol="false" tIns="0" lIns="0" bIns="0" rIns="0">
            <a:spAutoFit/>
          </a:bodyPr>
          <a:lstStyle/>
          <a:p>
            <a:pPr algn="l">
              <a:lnSpc>
                <a:spcPts val="4151"/>
              </a:lnSpc>
            </a:pPr>
            <a:r>
              <a:rPr lang="en-US" sz="3673" b="true">
                <a:solidFill>
                  <a:srgbClr val="3275C5"/>
                </a:solidFill>
                <a:latin typeface="Source Sans Pro Bold"/>
                <a:ea typeface="Source Sans Pro Bold"/>
                <a:cs typeface="Source Sans Pro Bold"/>
                <a:sym typeface="Source Sans Pro Bold"/>
              </a:rPr>
              <a:t>contact@blockchainx.tech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DAGRLIX2hGE</dc:identifier>
  <dcterms:modified xsi:type="dcterms:W3CDTF">2011-08-01T06:04:30Z</dcterms:modified>
  <cp:revision>1</cp:revision>
  <dc:title>Proposal</dc:title>
</cp:coreProperties>
</file>