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ontserrat" charset="1" panose="00000500000000000000"/>
      <p:regular r:id="rId15"/>
    </p:embeddedFont>
    <p:embeddedFont>
      <p:font typeface="Montserrat Bold" charset="1" panose="00000800000000000000"/>
      <p:regular r:id="rId16"/>
    </p:embeddedFont>
    <p:embeddedFont>
      <p:font typeface="Open Sauce" charset="1" panose="00000500000000000000"/>
      <p:regular r:id="rId17"/>
    </p:embeddedFont>
    <p:embeddedFont>
      <p:font typeface="Open Sauce Bold" charset="1" panose="00000800000000000000"/>
      <p:regular r:id="rId18"/>
    </p:embeddedFont>
    <p:embeddedFont>
      <p:font typeface="Open Sauce Medium" charset="1" panose="00000600000000000000"/>
      <p:regular r:id="rId19"/>
    </p:embeddedFont>
    <p:embeddedFont>
      <p:font typeface="Canva Sans Bold" charset="1" panose="020B0803030501040103"/>
      <p:regular r:id="rId20"/>
    </p:embeddedFont>
    <p:embeddedFont>
      <p:font typeface="Anton" charset="1" panose="00000500000000000000"/>
      <p:regular r:id="rId21"/>
    </p:embeddedFont>
    <p:embeddedFont>
      <p:font typeface="Montserrat Medium" charset="1" panose="000006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https://www.blockchainx.tech/smart-contract-development/" TargetMode="External" Type="http://schemas.openxmlformats.org/officeDocument/2006/relationships/hyperlink"/><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png" Type="http://schemas.openxmlformats.org/officeDocument/2006/relationships/image"/><Relationship Id="rId7" Target="../media/image19.pn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20.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https://ethereum.org/en/" TargetMode="External" Type="http://schemas.openxmlformats.org/officeDocument/2006/relationships/hyperlink"/><Relationship Id="rId9" Target="https://solana.com"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https://polkadot.com" TargetMode="External" Type="http://schemas.openxmlformats.org/officeDocument/2006/relationships/hyperlink"/><Relationship Id="rId9" Target="https://stellar.org"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png" Type="http://schemas.openxmlformats.org/officeDocument/2006/relationships/image"/><Relationship Id="rId5" Target="../media/image25.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26.pn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https://www.blockchainx.tech" TargetMode="External" Type="http://schemas.openxmlformats.org/officeDocument/2006/relationships/hyperlink"/><Relationship Id="rId8" Target="https://www.blockchainx.tech/smart-contrac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4AAD">
                <a:alpha val="100000"/>
              </a:srgbClr>
            </a:gs>
            <a:gs pos="100000">
              <a:srgbClr val="CB6CE6">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9582150" y="1209151"/>
            <a:ext cx="7868699" cy="7868699"/>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5960DC"/>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6977044" y="1389601"/>
            <a:ext cx="1030630" cy="103063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5960DC">
                    <a:alpha val="100000"/>
                  </a:srgbClr>
                </a:gs>
                <a:gs pos="100000">
                  <a:srgbClr val="FF99FF">
                    <a:alpha val="100000"/>
                  </a:srgbClr>
                </a:gs>
              </a:gsLst>
              <a:lin ang="0"/>
            </a:gra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4483810" y="4968113"/>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2">
              <a:alphaModFix amt="46000"/>
            </a:blip>
            <a:stretch>
              <a:fillRect l="0" t="0" r="0" b="0"/>
            </a:stretch>
          </a:blipFill>
        </p:spPr>
      </p:sp>
      <p:sp>
        <p:nvSpPr>
          <p:cNvPr name="Freeform 9" id="9"/>
          <p:cNvSpPr/>
          <p:nvPr/>
        </p:nvSpPr>
        <p:spPr>
          <a:xfrm flipH="false" flipV="false" rot="0">
            <a:off x="1273997" y="8295915"/>
            <a:ext cx="5108382" cy="622294"/>
          </a:xfrm>
          <a:custGeom>
            <a:avLst/>
            <a:gdLst/>
            <a:ahLst/>
            <a:cxnLst/>
            <a:rect r="r" b="b" t="t" l="l"/>
            <a:pathLst>
              <a:path h="622294" w="5108382">
                <a:moveTo>
                  <a:pt x="0" y="0"/>
                </a:moveTo>
                <a:lnTo>
                  <a:pt x="5108382" y="0"/>
                </a:lnTo>
                <a:lnTo>
                  <a:pt x="5108382" y="622294"/>
                </a:lnTo>
                <a:lnTo>
                  <a:pt x="0" y="62229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4450958" y="6480769"/>
            <a:ext cx="478436" cy="837524"/>
          </a:xfrm>
          <a:custGeom>
            <a:avLst/>
            <a:gdLst/>
            <a:ahLst/>
            <a:cxnLst/>
            <a:rect r="r" b="b" t="t" l="l"/>
            <a:pathLst>
              <a:path h="837524" w="478436">
                <a:moveTo>
                  <a:pt x="0" y="0"/>
                </a:moveTo>
                <a:lnTo>
                  <a:pt x="478436" y="0"/>
                </a:lnTo>
                <a:lnTo>
                  <a:pt x="478436" y="837525"/>
                </a:lnTo>
                <a:lnTo>
                  <a:pt x="0" y="83752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9144000" y="771001"/>
            <a:ext cx="8744999" cy="874499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F914D"/>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427889" y="9022984"/>
            <a:ext cx="18715889" cy="4207902"/>
          </a:xfrm>
          <a:custGeom>
            <a:avLst/>
            <a:gdLst/>
            <a:ahLst/>
            <a:cxnLst/>
            <a:rect r="r" b="b" t="t" l="l"/>
            <a:pathLst>
              <a:path h="4207902" w="18715889">
                <a:moveTo>
                  <a:pt x="0" y="0"/>
                </a:moveTo>
                <a:lnTo>
                  <a:pt x="18715889" y="0"/>
                </a:lnTo>
                <a:lnTo>
                  <a:pt x="18715889" y="4207902"/>
                </a:lnTo>
                <a:lnTo>
                  <a:pt x="0" y="42079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9878491" y="1626446"/>
            <a:ext cx="7276017" cy="7276017"/>
          </a:xfrm>
          <a:custGeom>
            <a:avLst/>
            <a:gdLst/>
            <a:ahLst/>
            <a:cxnLst/>
            <a:rect r="r" b="b" t="t" l="l"/>
            <a:pathLst>
              <a:path h="7276017" w="7276017">
                <a:moveTo>
                  <a:pt x="0" y="0"/>
                </a:moveTo>
                <a:lnTo>
                  <a:pt x="7276017" y="0"/>
                </a:lnTo>
                <a:lnTo>
                  <a:pt x="7276017" y="7276016"/>
                </a:lnTo>
                <a:lnTo>
                  <a:pt x="0" y="7276016"/>
                </a:lnTo>
                <a:lnTo>
                  <a:pt x="0" y="0"/>
                </a:lnTo>
                <a:close/>
              </a:path>
            </a:pathLst>
          </a:custGeom>
          <a:blipFill>
            <a:blip r:embed="rId9"/>
            <a:stretch>
              <a:fillRect l="0" t="0" r="0" b="0"/>
            </a:stretch>
          </a:blipFill>
        </p:spPr>
      </p:sp>
      <p:sp>
        <p:nvSpPr>
          <p:cNvPr name="Freeform 16" id="16"/>
          <p:cNvSpPr/>
          <p:nvPr/>
        </p:nvSpPr>
        <p:spPr>
          <a:xfrm flipH="false" flipV="false" rot="0">
            <a:off x="1028700" y="2684914"/>
            <a:ext cx="2865735" cy="911065"/>
          </a:xfrm>
          <a:custGeom>
            <a:avLst/>
            <a:gdLst/>
            <a:ahLst/>
            <a:cxnLst/>
            <a:rect r="r" b="b" t="t" l="l"/>
            <a:pathLst>
              <a:path h="911065" w="2865735">
                <a:moveTo>
                  <a:pt x="0" y="0"/>
                </a:moveTo>
                <a:lnTo>
                  <a:pt x="2865735" y="0"/>
                </a:lnTo>
                <a:lnTo>
                  <a:pt x="2865735" y="911065"/>
                </a:lnTo>
                <a:lnTo>
                  <a:pt x="0" y="911065"/>
                </a:lnTo>
                <a:lnTo>
                  <a:pt x="0" y="0"/>
                </a:lnTo>
                <a:close/>
              </a:path>
            </a:pathLst>
          </a:custGeom>
          <a:blipFill>
            <a:blip r:embed="rId10"/>
            <a:stretch>
              <a:fillRect l="0" t="0" r="0" b="0"/>
            </a:stretch>
          </a:blipFill>
        </p:spPr>
      </p:sp>
      <p:sp>
        <p:nvSpPr>
          <p:cNvPr name="TextBox 17" id="17"/>
          <p:cNvSpPr txBox="true"/>
          <p:nvPr/>
        </p:nvSpPr>
        <p:spPr>
          <a:xfrm rot="0">
            <a:off x="1900526" y="8426404"/>
            <a:ext cx="3549873" cy="323215"/>
          </a:xfrm>
          <a:prstGeom prst="rect">
            <a:avLst/>
          </a:prstGeom>
        </p:spPr>
        <p:txBody>
          <a:bodyPr anchor="t" rtlCol="false" tIns="0" lIns="0" bIns="0" rIns="0">
            <a:spAutoFit/>
          </a:bodyPr>
          <a:lstStyle/>
          <a:p>
            <a:pPr algn="l">
              <a:lnSpc>
                <a:spcPts val="2659"/>
              </a:lnSpc>
              <a:spcBef>
                <a:spcPct val="0"/>
              </a:spcBef>
            </a:pPr>
            <a:r>
              <a:rPr lang="en-US" sz="1899" u="sng">
                <a:solidFill>
                  <a:srgbClr val="FFFFFF"/>
                </a:solidFill>
                <a:latin typeface="Montserrat"/>
                <a:ea typeface="Montserrat"/>
                <a:cs typeface="Montserrat"/>
                <a:sym typeface="Montserrat"/>
                <a:hlinkClick r:id="rId11" tooltip="https://www.blockchainx.tech/smart-contract-development/"/>
              </a:rPr>
              <a:t>smart contract development</a:t>
            </a:r>
          </a:p>
        </p:txBody>
      </p:sp>
      <p:sp>
        <p:nvSpPr>
          <p:cNvPr name="TextBox 18" id="18"/>
          <p:cNvSpPr txBox="true"/>
          <p:nvPr/>
        </p:nvSpPr>
        <p:spPr>
          <a:xfrm rot="0">
            <a:off x="1028700" y="3710279"/>
            <a:ext cx="8552953" cy="3305114"/>
          </a:xfrm>
          <a:prstGeom prst="rect">
            <a:avLst/>
          </a:prstGeom>
        </p:spPr>
        <p:txBody>
          <a:bodyPr anchor="t" rtlCol="false" tIns="0" lIns="0" bIns="0" rIns="0">
            <a:spAutoFit/>
          </a:bodyPr>
          <a:lstStyle/>
          <a:p>
            <a:pPr algn="l">
              <a:lnSpc>
                <a:spcPts val="8738"/>
              </a:lnSpc>
            </a:pPr>
            <a:r>
              <a:rPr lang="en-US" sz="7343" spc="-587" b="true">
                <a:solidFill>
                  <a:srgbClr val="F4F4F4"/>
                </a:solidFill>
                <a:latin typeface="Montserrat Bold"/>
                <a:ea typeface="Montserrat Bold"/>
                <a:cs typeface="Montserrat Bold"/>
                <a:sym typeface="Montserrat Bold"/>
              </a:rPr>
              <a:t>5 Main Platform to </a:t>
            </a:r>
            <a:r>
              <a:rPr lang="en-US" sz="7343" spc="-587" b="true">
                <a:solidFill>
                  <a:srgbClr val="FF914D"/>
                </a:solidFill>
                <a:latin typeface="Montserrat Bold"/>
                <a:ea typeface="Montserrat Bold"/>
                <a:cs typeface="Montserrat Bold"/>
                <a:sym typeface="Montserrat Bold"/>
              </a:rPr>
              <a:t>Create Smart Contract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47727" y="-1077507"/>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2">
              <a:alphaModFix amt="46000"/>
            </a:blip>
            <a:stretch>
              <a:fillRect l="0" t="0" r="0" b="0"/>
            </a:stretch>
          </a:blipFill>
        </p:spPr>
      </p:sp>
      <p:grpSp>
        <p:nvGrpSpPr>
          <p:cNvPr name="Group 3" id="3"/>
          <p:cNvGrpSpPr/>
          <p:nvPr/>
        </p:nvGrpSpPr>
        <p:grpSpPr>
          <a:xfrm rot="0">
            <a:off x="10352808" y="1084156"/>
            <a:ext cx="8118688" cy="8118688"/>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5960DC"/>
              </a:solidFill>
              <a:prstDash val="solid"/>
              <a:miter/>
            </a:ln>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1015741" y="1747090"/>
            <a:ext cx="6792821" cy="679282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5960DC"/>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0179427" y="3006039"/>
            <a:ext cx="1030630" cy="103063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5960DC">
                    <a:alpha val="100000"/>
                  </a:srgbClr>
                </a:gs>
                <a:gs pos="100000">
                  <a:srgbClr val="FF99FF">
                    <a:alpha val="100000"/>
                  </a:srgbClr>
                </a:gs>
              </a:gsLst>
              <a:lin ang="0"/>
            </a:gra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1510194" y="2121499"/>
            <a:ext cx="6044002" cy="604400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0" r="0" b="0"/>
              </a:stretch>
            </a:blipFill>
          </p:spPr>
        </p:sp>
      </p:grpSp>
      <p:sp>
        <p:nvSpPr>
          <p:cNvPr name="Freeform 14" id="14"/>
          <p:cNvSpPr/>
          <p:nvPr/>
        </p:nvSpPr>
        <p:spPr>
          <a:xfrm flipH="false" flipV="false" rot="0">
            <a:off x="1223617" y="9237186"/>
            <a:ext cx="663074" cy="379761"/>
          </a:xfrm>
          <a:custGeom>
            <a:avLst/>
            <a:gdLst/>
            <a:ahLst/>
            <a:cxnLst/>
            <a:rect r="r" b="b" t="t" l="l"/>
            <a:pathLst>
              <a:path h="379761" w="663074">
                <a:moveTo>
                  <a:pt x="0" y="0"/>
                </a:moveTo>
                <a:lnTo>
                  <a:pt x="663074" y="0"/>
                </a:lnTo>
                <a:lnTo>
                  <a:pt x="663074" y="379761"/>
                </a:lnTo>
                <a:lnTo>
                  <a:pt x="0" y="379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0">
            <a:off x="-249011" y="-505237"/>
            <a:ext cx="7315200" cy="3178787"/>
          </a:xfrm>
          <a:custGeom>
            <a:avLst/>
            <a:gdLst/>
            <a:ahLst/>
            <a:cxnLst/>
            <a:rect r="r" b="b" t="t" l="l"/>
            <a:pathLst>
              <a:path h="3178787" w="7315200">
                <a:moveTo>
                  <a:pt x="0" y="0"/>
                </a:moveTo>
                <a:lnTo>
                  <a:pt x="7315200" y="0"/>
                </a:lnTo>
                <a:lnTo>
                  <a:pt x="7315200" y="3178786"/>
                </a:lnTo>
                <a:lnTo>
                  <a:pt x="0" y="31787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1028700" y="1574135"/>
            <a:ext cx="9302792" cy="676275"/>
          </a:xfrm>
          <a:prstGeom prst="rect">
            <a:avLst/>
          </a:prstGeom>
        </p:spPr>
        <p:txBody>
          <a:bodyPr anchor="t" rtlCol="false" tIns="0" lIns="0" bIns="0" rIns="0">
            <a:spAutoFit/>
          </a:bodyPr>
          <a:lstStyle/>
          <a:p>
            <a:pPr algn="l">
              <a:lnSpc>
                <a:spcPts val="5249"/>
              </a:lnSpc>
            </a:pPr>
            <a:r>
              <a:rPr lang="en-US" b="true" sz="4999">
                <a:solidFill>
                  <a:srgbClr val="1F2374"/>
                </a:solidFill>
                <a:latin typeface="Montserrat Bold"/>
                <a:ea typeface="Montserrat Bold"/>
                <a:cs typeface="Montserrat Bold"/>
                <a:sym typeface="Montserrat Bold"/>
              </a:rPr>
              <a:t>WHAT ARE CONTRACT FOR</a:t>
            </a:r>
          </a:p>
        </p:txBody>
      </p:sp>
      <p:sp>
        <p:nvSpPr>
          <p:cNvPr name="TextBox 17" id="17"/>
          <p:cNvSpPr txBox="true"/>
          <p:nvPr/>
        </p:nvSpPr>
        <p:spPr>
          <a:xfrm rot="0">
            <a:off x="1050015" y="3133813"/>
            <a:ext cx="10148127" cy="986155"/>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000000"/>
                </a:solidFill>
                <a:latin typeface="Open Sauce"/>
                <a:ea typeface="Open Sauce"/>
                <a:cs typeface="Open Sauce"/>
                <a:sym typeface="Open Sauce"/>
              </a:rPr>
              <a:t>Contracts serve to establish and record the commitments of both parties in a relationship.</a:t>
            </a:r>
          </a:p>
        </p:txBody>
      </p:sp>
      <p:sp>
        <p:nvSpPr>
          <p:cNvPr name="TextBox 18" id="18"/>
          <p:cNvSpPr txBox="true"/>
          <p:nvPr/>
        </p:nvSpPr>
        <p:spPr>
          <a:xfrm rot="0">
            <a:off x="1050015" y="4462868"/>
            <a:ext cx="9597241" cy="986155"/>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000000"/>
                </a:solidFill>
                <a:latin typeface="Open Sauce"/>
                <a:ea typeface="Open Sauce"/>
                <a:cs typeface="Open Sauce"/>
                <a:sym typeface="Open Sauce"/>
              </a:rPr>
              <a:t>Contracts provide transparency to the relationship, prevent conflicts and mitigate risks.</a:t>
            </a:r>
          </a:p>
        </p:txBody>
      </p:sp>
      <p:sp>
        <p:nvSpPr>
          <p:cNvPr name="TextBox 19" id="19"/>
          <p:cNvSpPr txBox="true"/>
          <p:nvPr/>
        </p:nvSpPr>
        <p:spPr>
          <a:xfrm rot="0">
            <a:off x="1061931" y="5791923"/>
            <a:ext cx="10148127" cy="490855"/>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000000"/>
                </a:solidFill>
                <a:latin typeface="Open Sauce"/>
                <a:ea typeface="Open Sauce"/>
                <a:cs typeface="Open Sauce"/>
                <a:sym typeface="Open Sauce"/>
              </a:rPr>
              <a:t>Clarify expectations.</a:t>
            </a:r>
          </a:p>
        </p:txBody>
      </p:sp>
      <p:sp>
        <p:nvSpPr>
          <p:cNvPr name="TextBox 20" id="20"/>
          <p:cNvSpPr txBox="true"/>
          <p:nvPr/>
        </p:nvSpPr>
        <p:spPr>
          <a:xfrm rot="0">
            <a:off x="1061931" y="6625678"/>
            <a:ext cx="10148127" cy="986155"/>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000000"/>
                </a:solidFill>
                <a:latin typeface="Open Sauce"/>
                <a:ea typeface="Open Sauce"/>
                <a:cs typeface="Open Sauce"/>
                <a:sym typeface="Open Sauce"/>
              </a:rPr>
              <a:t>They serve as a tool for collaboration, communication and coordination in business .</a:t>
            </a:r>
          </a:p>
        </p:txBody>
      </p:sp>
      <p:sp>
        <p:nvSpPr>
          <p:cNvPr name="TextBox 21" id="21"/>
          <p:cNvSpPr txBox="true"/>
          <p:nvPr/>
        </p:nvSpPr>
        <p:spPr>
          <a:xfrm rot="0">
            <a:off x="1061931" y="7951823"/>
            <a:ext cx="10148127" cy="986155"/>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000000"/>
                </a:solidFill>
                <a:latin typeface="Open Sauce"/>
                <a:ea typeface="Open Sauce"/>
                <a:cs typeface="Open Sauce"/>
                <a:sym typeface="Open Sauce"/>
              </a:rPr>
              <a:t>They help the entire organization focus and maintain compliance.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596226" y="9068420"/>
            <a:ext cx="663074" cy="379761"/>
          </a:xfrm>
          <a:custGeom>
            <a:avLst/>
            <a:gdLst/>
            <a:ahLst/>
            <a:cxnLst/>
            <a:rect r="r" b="b" t="t" l="l"/>
            <a:pathLst>
              <a:path h="379761" w="663074">
                <a:moveTo>
                  <a:pt x="0" y="0"/>
                </a:moveTo>
                <a:lnTo>
                  <a:pt x="663074" y="0"/>
                </a:lnTo>
                <a:lnTo>
                  <a:pt x="663074" y="379760"/>
                </a:lnTo>
                <a:lnTo>
                  <a:pt x="0" y="3797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35704" y="2527022"/>
            <a:ext cx="16230600" cy="5941304"/>
          </a:xfrm>
          <a:prstGeom prst="rect">
            <a:avLst/>
          </a:prstGeom>
        </p:spPr>
        <p:txBody>
          <a:bodyPr anchor="t" rtlCol="false" tIns="0" lIns="0" bIns="0" rIns="0">
            <a:spAutoFit/>
          </a:bodyPr>
          <a:lstStyle/>
          <a:p>
            <a:pPr algn="l" marL="616053" indent="-308027" lvl="1">
              <a:lnSpc>
                <a:spcPts val="5992"/>
              </a:lnSpc>
              <a:buFont typeface="Arial"/>
              <a:buChar char="•"/>
            </a:pPr>
            <a:r>
              <a:rPr lang="en-US" sz="2853">
                <a:solidFill>
                  <a:srgbClr val="1A1A1A"/>
                </a:solidFill>
                <a:latin typeface="Open Sauce"/>
                <a:ea typeface="Open Sauce"/>
                <a:cs typeface="Open Sauce"/>
                <a:sym typeface="Open Sauce"/>
              </a:rPr>
              <a:t>Smart contracts are simply lines of code. Small programs stored on a blockchain . </a:t>
            </a:r>
          </a:p>
          <a:p>
            <a:pPr algn="l" marL="616053" indent="-308027" lvl="1">
              <a:lnSpc>
                <a:spcPts val="5992"/>
              </a:lnSpc>
              <a:buFont typeface="Arial"/>
              <a:buChar char="•"/>
            </a:pPr>
            <a:r>
              <a:rPr lang="en-US" sz="2853">
                <a:solidFill>
                  <a:srgbClr val="1A1A1A"/>
                </a:solidFill>
                <a:latin typeface="Open Sauce"/>
                <a:ea typeface="Open Sauce"/>
                <a:cs typeface="Open Sauce"/>
                <a:sym typeface="Open Sauce"/>
              </a:rPr>
              <a:t>They have the superpower to execute and enforce themselves, autonomously and automatically, based on a set of programmed parameters. </a:t>
            </a:r>
          </a:p>
          <a:p>
            <a:pPr algn="l" marL="616053" indent="-308027" lvl="1">
              <a:lnSpc>
                <a:spcPts val="5992"/>
              </a:lnSpc>
              <a:buFont typeface="Arial"/>
              <a:buChar char="•"/>
            </a:pPr>
            <a:r>
              <a:rPr lang="en-US" sz="2853">
                <a:solidFill>
                  <a:srgbClr val="1A1A1A"/>
                </a:solidFill>
                <a:latin typeface="Open Sauce"/>
                <a:ea typeface="Open Sauce"/>
                <a:cs typeface="Open Sauce"/>
                <a:sym typeface="Open Sauce"/>
              </a:rPr>
              <a:t>They execute themselves when predetermined conditions are met. </a:t>
            </a:r>
          </a:p>
          <a:p>
            <a:pPr algn="l" marL="616053" indent="-308027" lvl="1">
              <a:lnSpc>
                <a:spcPts val="5992"/>
              </a:lnSpc>
              <a:buFont typeface="Arial"/>
              <a:buChar char="•"/>
            </a:pPr>
            <a:r>
              <a:rPr lang="en-US" sz="2853">
                <a:solidFill>
                  <a:srgbClr val="1A1A1A"/>
                </a:solidFill>
                <a:latin typeface="Open Sauce"/>
                <a:ea typeface="Open Sauce"/>
                <a:cs typeface="Open Sauce"/>
                <a:sym typeface="Open Sauce"/>
              </a:rPr>
              <a:t>They comply with the if-then rule . If </a:t>
            </a:r>
            <a:r>
              <a:rPr lang="en-US" b="true" sz="2853">
                <a:solidFill>
                  <a:srgbClr val="1A1A1A"/>
                </a:solidFill>
                <a:latin typeface="Open Sauce Bold"/>
                <a:ea typeface="Open Sauce Bold"/>
                <a:cs typeface="Open Sauce Bold"/>
                <a:sym typeface="Open Sauce Bold"/>
              </a:rPr>
              <a:t>(A) </a:t>
            </a:r>
            <a:r>
              <a:rPr lang="en-US" sz="2853">
                <a:solidFill>
                  <a:srgbClr val="1A1A1A"/>
                </a:solidFill>
                <a:latin typeface="Open Sauce"/>
                <a:ea typeface="Open Sauce"/>
                <a:cs typeface="Open Sauce"/>
                <a:sym typeface="Open Sauce"/>
              </a:rPr>
              <a:t>occurs, </a:t>
            </a:r>
            <a:r>
              <a:rPr lang="en-US" b="true" sz="2853">
                <a:solidFill>
                  <a:srgbClr val="1A1A1A"/>
                </a:solidFill>
                <a:latin typeface="Open Sauce Bold"/>
                <a:ea typeface="Open Sauce Bold"/>
                <a:cs typeface="Open Sauce Bold"/>
                <a:sym typeface="Open Sauce Bold"/>
              </a:rPr>
              <a:t>(B) </a:t>
            </a:r>
            <a:r>
              <a:rPr lang="en-US" sz="2853">
                <a:solidFill>
                  <a:srgbClr val="1A1A1A"/>
                </a:solidFill>
                <a:latin typeface="Open Sauce"/>
                <a:ea typeface="Open Sauce"/>
                <a:cs typeface="Open Sauce"/>
                <a:sym typeface="Open Sauce"/>
              </a:rPr>
              <a:t>will robotically be carried out Period.</a:t>
            </a:r>
          </a:p>
          <a:p>
            <a:pPr algn="l" marL="616053" indent="-308027" lvl="1">
              <a:lnSpc>
                <a:spcPts val="5992"/>
              </a:lnSpc>
              <a:buFont typeface="Arial"/>
              <a:buChar char="•"/>
            </a:pPr>
            <a:r>
              <a:rPr lang="en-US" sz="2853">
                <a:solidFill>
                  <a:srgbClr val="1A1A1A"/>
                </a:solidFill>
                <a:latin typeface="Open Sauce"/>
                <a:ea typeface="Open Sauce"/>
                <a:cs typeface="Open Sauce"/>
                <a:sym typeface="Open Sauce"/>
              </a:rPr>
              <a:t>Smart contracts are commonly used in decentralized finance (DeFi), NFTs, deliver chain tracking, and diverse different blockchain programs. The most famous platform for smart contracts is Ethereum, which uses the Solidity programming language.</a:t>
            </a:r>
          </a:p>
        </p:txBody>
      </p:sp>
      <p:sp>
        <p:nvSpPr>
          <p:cNvPr name="Freeform 4" id="4"/>
          <p:cNvSpPr/>
          <p:nvPr/>
        </p:nvSpPr>
        <p:spPr>
          <a:xfrm flipH="false" flipV="false" rot="0">
            <a:off x="10873546" y="767882"/>
            <a:ext cx="7783763" cy="8138916"/>
          </a:xfrm>
          <a:custGeom>
            <a:avLst/>
            <a:gdLst/>
            <a:ahLst/>
            <a:cxnLst/>
            <a:rect r="r" b="b" t="t" l="l"/>
            <a:pathLst>
              <a:path h="8138916" w="7783763">
                <a:moveTo>
                  <a:pt x="0" y="0"/>
                </a:moveTo>
                <a:lnTo>
                  <a:pt x="7783762" y="0"/>
                </a:lnTo>
                <a:lnTo>
                  <a:pt x="7783762" y="8138915"/>
                </a:lnTo>
                <a:lnTo>
                  <a:pt x="0" y="8138915"/>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2755863" y="-3661170"/>
            <a:ext cx="9639356" cy="8229600"/>
          </a:xfrm>
          <a:custGeom>
            <a:avLst/>
            <a:gdLst/>
            <a:ahLst/>
            <a:cxnLst/>
            <a:rect r="r" b="b" t="t" l="l"/>
            <a:pathLst>
              <a:path h="8229600" w="9639356">
                <a:moveTo>
                  <a:pt x="0" y="0"/>
                </a:moveTo>
                <a:lnTo>
                  <a:pt x="9639355" y="0"/>
                </a:lnTo>
                <a:lnTo>
                  <a:pt x="9639355" y="8229600"/>
                </a:lnTo>
                <a:lnTo>
                  <a:pt x="0" y="8229600"/>
                </a:lnTo>
                <a:lnTo>
                  <a:pt x="0" y="0"/>
                </a:lnTo>
                <a:close/>
              </a:path>
            </a:pathLst>
          </a:custGeom>
          <a:blipFill>
            <a:blip r:embed="rId6">
              <a:alphaModFix amt="46000"/>
            </a:blip>
            <a:stretch>
              <a:fillRect l="0" t="0" r="0" b="0"/>
            </a:stretch>
          </a:blipFill>
        </p:spPr>
      </p:sp>
      <p:sp>
        <p:nvSpPr>
          <p:cNvPr name="Freeform 6" id="6"/>
          <p:cNvSpPr/>
          <p:nvPr/>
        </p:nvSpPr>
        <p:spPr>
          <a:xfrm flipH="false" flipV="false" rot="0">
            <a:off x="12755863" y="2689313"/>
            <a:ext cx="4296053" cy="4296053"/>
          </a:xfrm>
          <a:custGeom>
            <a:avLst/>
            <a:gdLst/>
            <a:ahLst/>
            <a:cxnLst/>
            <a:rect r="r" b="b" t="t" l="l"/>
            <a:pathLst>
              <a:path h="4296053" w="4296053">
                <a:moveTo>
                  <a:pt x="0" y="0"/>
                </a:moveTo>
                <a:lnTo>
                  <a:pt x="4296052" y="0"/>
                </a:lnTo>
                <a:lnTo>
                  <a:pt x="4296052" y="4296053"/>
                </a:lnTo>
                <a:lnTo>
                  <a:pt x="0" y="4296053"/>
                </a:lnTo>
                <a:lnTo>
                  <a:pt x="0" y="0"/>
                </a:lnTo>
                <a:close/>
              </a:path>
            </a:pathLst>
          </a:custGeom>
          <a:blipFill>
            <a:blip r:embed="rId7">
              <a:alphaModFix amt="30000"/>
            </a:blip>
            <a:stretch>
              <a:fillRect l="0" t="0" r="0" b="0"/>
            </a:stretch>
          </a:blipFill>
        </p:spPr>
      </p:sp>
      <p:sp>
        <p:nvSpPr>
          <p:cNvPr name="Freeform 7" id="7"/>
          <p:cNvSpPr/>
          <p:nvPr/>
        </p:nvSpPr>
        <p:spPr>
          <a:xfrm flipH="false" flipV="false" rot="0">
            <a:off x="0" y="-489474"/>
            <a:ext cx="7315200" cy="3178787"/>
          </a:xfrm>
          <a:custGeom>
            <a:avLst/>
            <a:gdLst/>
            <a:ahLst/>
            <a:cxnLst/>
            <a:rect r="r" b="b" t="t" l="l"/>
            <a:pathLst>
              <a:path h="3178787" w="7315200">
                <a:moveTo>
                  <a:pt x="0" y="0"/>
                </a:moveTo>
                <a:lnTo>
                  <a:pt x="7315200" y="0"/>
                </a:lnTo>
                <a:lnTo>
                  <a:pt x="7315200" y="3178787"/>
                </a:lnTo>
                <a:lnTo>
                  <a:pt x="0" y="31787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1028700" y="1479627"/>
            <a:ext cx="9475901" cy="676275"/>
          </a:xfrm>
          <a:prstGeom prst="rect">
            <a:avLst/>
          </a:prstGeom>
        </p:spPr>
        <p:txBody>
          <a:bodyPr anchor="t" rtlCol="false" tIns="0" lIns="0" bIns="0" rIns="0">
            <a:spAutoFit/>
          </a:bodyPr>
          <a:lstStyle/>
          <a:p>
            <a:pPr algn="ctr">
              <a:lnSpc>
                <a:spcPts val="5249"/>
              </a:lnSpc>
            </a:pPr>
            <a:r>
              <a:rPr lang="en-US" b="true" sz="4999">
                <a:solidFill>
                  <a:srgbClr val="1F2374"/>
                </a:solidFill>
                <a:latin typeface="Montserrat Bold"/>
                <a:ea typeface="Montserrat Bold"/>
                <a:cs typeface="Montserrat Bold"/>
                <a:sym typeface="Montserrat Bold"/>
              </a:rPr>
              <a:t>WHAT IS SMART CONTRACT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66985" y="7261682"/>
            <a:ext cx="5814884" cy="4964457"/>
          </a:xfrm>
          <a:custGeom>
            <a:avLst/>
            <a:gdLst/>
            <a:ahLst/>
            <a:cxnLst/>
            <a:rect r="r" b="b" t="t" l="l"/>
            <a:pathLst>
              <a:path h="4964457" w="5814884">
                <a:moveTo>
                  <a:pt x="0" y="0"/>
                </a:moveTo>
                <a:lnTo>
                  <a:pt x="5814883" y="0"/>
                </a:lnTo>
                <a:lnTo>
                  <a:pt x="5814883" y="4964457"/>
                </a:lnTo>
                <a:lnTo>
                  <a:pt x="0" y="4964457"/>
                </a:lnTo>
                <a:lnTo>
                  <a:pt x="0" y="0"/>
                </a:lnTo>
                <a:close/>
              </a:path>
            </a:pathLst>
          </a:custGeom>
          <a:blipFill>
            <a:blip r:embed="rId2">
              <a:alphaModFix amt="46000"/>
            </a:blip>
            <a:stretch>
              <a:fillRect l="0" t="0" r="0" b="0"/>
            </a:stretch>
          </a:blipFill>
        </p:spPr>
      </p:sp>
      <p:sp>
        <p:nvSpPr>
          <p:cNvPr name="Freeform 3" id="3"/>
          <p:cNvSpPr/>
          <p:nvPr/>
        </p:nvSpPr>
        <p:spPr>
          <a:xfrm flipH="false" flipV="false" rot="0">
            <a:off x="16596226" y="9068420"/>
            <a:ext cx="663074" cy="379761"/>
          </a:xfrm>
          <a:custGeom>
            <a:avLst/>
            <a:gdLst/>
            <a:ahLst/>
            <a:cxnLst/>
            <a:rect r="r" b="b" t="t" l="l"/>
            <a:pathLst>
              <a:path h="379761" w="663074">
                <a:moveTo>
                  <a:pt x="0" y="0"/>
                </a:moveTo>
                <a:lnTo>
                  <a:pt x="663074" y="0"/>
                </a:lnTo>
                <a:lnTo>
                  <a:pt x="663074" y="379760"/>
                </a:lnTo>
                <a:lnTo>
                  <a:pt x="0" y="3797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772224" y="1028700"/>
            <a:ext cx="6992465" cy="7702370"/>
          </a:xfrm>
          <a:custGeom>
            <a:avLst/>
            <a:gdLst/>
            <a:ahLst/>
            <a:cxnLst/>
            <a:rect r="r" b="b" t="t" l="l"/>
            <a:pathLst>
              <a:path h="7702370" w="6992465">
                <a:moveTo>
                  <a:pt x="0" y="0"/>
                </a:moveTo>
                <a:lnTo>
                  <a:pt x="6992465" y="0"/>
                </a:lnTo>
                <a:lnTo>
                  <a:pt x="6992465" y="7702370"/>
                </a:lnTo>
                <a:lnTo>
                  <a:pt x="0" y="7702370"/>
                </a:lnTo>
                <a:lnTo>
                  <a:pt x="0" y="0"/>
                </a:lnTo>
                <a:close/>
              </a:path>
            </a:pathLst>
          </a:custGeom>
          <a:blipFill>
            <a:blip r:embed="rId5"/>
            <a:stretch>
              <a:fillRect l="-5076" t="0" r="-5076" b="0"/>
            </a:stretch>
          </a:blipFill>
        </p:spPr>
      </p:sp>
      <p:sp>
        <p:nvSpPr>
          <p:cNvPr name="Freeform 5" id="5"/>
          <p:cNvSpPr/>
          <p:nvPr/>
        </p:nvSpPr>
        <p:spPr>
          <a:xfrm flipH="false" flipV="false" rot="0">
            <a:off x="-351064" y="-560693"/>
            <a:ext cx="7315200" cy="3178787"/>
          </a:xfrm>
          <a:custGeom>
            <a:avLst/>
            <a:gdLst/>
            <a:ahLst/>
            <a:cxnLst/>
            <a:rect r="r" b="b" t="t" l="l"/>
            <a:pathLst>
              <a:path h="3178787" w="7315200">
                <a:moveTo>
                  <a:pt x="0" y="0"/>
                </a:moveTo>
                <a:lnTo>
                  <a:pt x="7315200" y="0"/>
                </a:lnTo>
                <a:lnTo>
                  <a:pt x="7315200" y="3178786"/>
                </a:lnTo>
                <a:lnTo>
                  <a:pt x="0" y="31787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028700" y="1247775"/>
            <a:ext cx="9743524" cy="676275"/>
          </a:xfrm>
          <a:prstGeom prst="rect">
            <a:avLst/>
          </a:prstGeom>
        </p:spPr>
        <p:txBody>
          <a:bodyPr anchor="t" rtlCol="false" tIns="0" lIns="0" bIns="0" rIns="0">
            <a:spAutoFit/>
          </a:bodyPr>
          <a:lstStyle/>
          <a:p>
            <a:pPr algn="l">
              <a:lnSpc>
                <a:spcPts val="5249"/>
              </a:lnSpc>
            </a:pPr>
            <a:r>
              <a:rPr lang="en-US" b="true" sz="4999">
                <a:solidFill>
                  <a:srgbClr val="1F2374"/>
                </a:solidFill>
                <a:latin typeface="Montserrat Bold"/>
                <a:ea typeface="Montserrat Bold"/>
                <a:cs typeface="Montserrat Bold"/>
                <a:sym typeface="Montserrat Bold"/>
              </a:rPr>
              <a:t>TYPES OF SMART CONTRACT</a:t>
            </a:r>
          </a:p>
        </p:txBody>
      </p:sp>
      <p:sp>
        <p:nvSpPr>
          <p:cNvPr name="TextBox 7" id="7"/>
          <p:cNvSpPr txBox="true"/>
          <p:nvPr/>
        </p:nvSpPr>
        <p:spPr>
          <a:xfrm rot="0">
            <a:off x="1028700" y="2586364"/>
            <a:ext cx="10247204" cy="1146177"/>
          </a:xfrm>
          <a:prstGeom prst="rect">
            <a:avLst/>
          </a:prstGeom>
        </p:spPr>
        <p:txBody>
          <a:bodyPr anchor="t" rtlCol="false" tIns="0" lIns="0" bIns="0" rIns="0">
            <a:spAutoFit/>
          </a:bodyPr>
          <a:lstStyle/>
          <a:p>
            <a:pPr algn="l" marL="539746" indent="-269873" lvl="1">
              <a:lnSpc>
                <a:spcPts val="4774"/>
              </a:lnSpc>
              <a:buFont typeface="Arial"/>
              <a:buChar char="•"/>
            </a:pPr>
            <a:r>
              <a:rPr lang="en-US" b="true" sz="2499">
                <a:solidFill>
                  <a:srgbClr val="000000"/>
                </a:solidFill>
                <a:latin typeface="Open Sauce Bold"/>
                <a:ea typeface="Open Sauce Bold"/>
                <a:cs typeface="Open Sauce Bold"/>
                <a:sym typeface="Open Sauce Bold"/>
              </a:rPr>
              <a:t>Legal Smart Contract: </a:t>
            </a:r>
            <a:r>
              <a:rPr lang="en-US" b="true" sz="2499">
                <a:solidFill>
                  <a:srgbClr val="000000"/>
                </a:solidFill>
                <a:latin typeface="Open Sauce Medium"/>
                <a:ea typeface="Open Sauce Medium"/>
                <a:cs typeface="Open Sauce Medium"/>
                <a:sym typeface="Open Sauce Medium"/>
              </a:rPr>
              <a:t>is the one that legally binds two parties to fulfill an agreement. The most common.</a:t>
            </a:r>
          </a:p>
        </p:txBody>
      </p:sp>
      <p:sp>
        <p:nvSpPr>
          <p:cNvPr name="TextBox 8" id="8"/>
          <p:cNvSpPr txBox="true"/>
          <p:nvPr/>
        </p:nvSpPr>
        <p:spPr>
          <a:xfrm rot="0">
            <a:off x="1028700" y="3858031"/>
            <a:ext cx="10247204" cy="1146177"/>
          </a:xfrm>
          <a:prstGeom prst="rect">
            <a:avLst/>
          </a:prstGeom>
        </p:spPr>
        <p:txBody>
          <a:bodyPr anchor="t" rtlCol="false" tIns="0" lIns="0" bIns="0" rIns="0">
            <a:spAutoFit/>
          </a:bodyPr>
          <a:lstStyle/>
          <a:p>
            <a:pPr algn="l" marL="539746" indent="-269873" lvl="1">
              <a:lnSpc>
                <a:spcPts val="4774"/>
              </a:lnSpc>
              <a:buFont typeface="Arial"/>
              <a:buChar char="•"/>
            </a:pPr>
            <a:r>
              <a:rPr lang="en-US" b="true" sz="2499">
                <a:solidFill>
                  <a:srgbClr val="000000"/>
                </a:solidFill>
                <a:latin typeface="Open Sauce Bold"/>
                <a:ea typeface="Open Sauce Bold"/>
                <a:cs typeface="Open Sauce Bold"/>
                <a:sym typeface="Open Sauce Bold"/>
              </a:rPr>
              <a:t>Decentralized Autonomous Organizations:</a:t>
            </a:r>
            <a:r>
              <a:rPr lang="en-US" sz="2499">
                <a:solidFill>
                  <a:srgbClr val="000000"/>
                </a:solidFill>
                <a:latin typeface="Open Sauce"/>
                <a:ea typeface="Open Sauce"/>
                <a:cs typeface="Open Sauce"/>
                <a:sym typeface="Open Sauce"/>
              </a:rPr>
              <a:t> Links communities implemented in blockchain.</a:t>
            </a:r>
          </a:p>
        </p:txBody>
      </p:sp>
      <p:sp>
        <p:nvSpPr>
          <p:cNvPr name="TextBox 9" id="9"/>
          <p:cNvSpPr txBox="true"/>
          <p:nvPr/>
        </p:nvSpPr>
        <p:spPr>
          <a:xfrm rot="0">
            <a:off x="1028700" y="5140959"/>
            <a:ext cx="10247204" cy="1146177"/>
          </a:xfrm>
          <a:prstGeom prst="rect">
            <a:avLst/>
          </a:prstGeom>
        </p:spPr>
        <p:txBody>
          <a:bodyPr anchor="t" rtlCol="false" tIns="0" lIns="0" bIns="0" rIns="0">
            <a:spAutoFit/>
          </a:bodyPr>
          <a:lstStyle/>
          <a:p>
            <a:pPr algn="l" marL="539746" indent="-269873" lvl="1">
              <a:lnSpc>
                <a:spcPts val="4774"/>
              </a:lnSpc>
              <a:buFont typeface="Arial"/>
              <a:buChar char="•"/>
            </a:pPr>
            <a:r>
              <a:rPr lang="en-US" b="true" sz="2499">
                <a:solidFill>
                  <a:srgbClr val="000000"/>
                </a:solidFill>
                <a:latin typeface="Open Sauce Bold"/>
                <a:ea typeface="Open Sauce Bold"/>
                <a:cs typeface="Open Sauce Bold"/>
                <a:sym typeface="Open Sauce Bold"/>
              </a:rPr>
              <a:t>Logical Application Contracts: </a:t>
            </a:r>
            <a:r>
              <a:rPr lang="en-US" sz="2499">
                <a:solidFill>
                  <a:srgbClr val="000000"/>
                </a:solidFill>
                <a:latin typeface="Open Sauce"/>
                <a:ea typeface="Open Sauce"/>
                <a:cs typeface="Open Sauce"/>
                <a:sym typeface="Open Sauce"/>
              </a:rPr>
              <a:t>Allows interaction and communication between multiple devices.</a:t>
            </a:r>
          </a:p>
        </p:txBody>
      </p:sp>
      <p:sp>
        <p:nvSpPr>
          <p:cNvPr name="TextBox 10" id="10"/>
          <p:cNvSpPr txBox="true"/>
          <p:nvPr/>
        </p:nvSpPr>
        <p:spPr>
          <a:xfrm rot="0">
            <a:off x="1028700" y="6155649"/>
            <a:ext cx="10247204" cy="1746252"/>
          </a:xfrm>
          <a:prstGeom prst="rect">
            <a:avLst/>
          </a:prstGeom>
        </p:spPr>
        <p:txBody>
          <a:bodyPr anchor="t" rtlCol="false" tIns="0" lIns="0" bIns="0" rIns="0">
            <a:spAutoFit/>
          </a:bodyPr>
          <a:lstStyle/>
          <a:p>
            <a:pPr algn="l" marL="539746" indent="-269873" lvl="1">
              <a:lnSpc>
                <a:spcPts val="4774"/>
              </a:lnSpc>
              <a:buFont typeface="Arial"/>
              <a:buChar char="•"/>
            </a:pPr>
            <a:r>
              <a:rPr lang="en-US" b="true" sz="2499">
                <a:solidFill>
                  <a:srgbClr val="000000"/>
                </a:solidFill>
                <a:latin typeface="Open Sauce Bold"/>
                <a:ea typeface="Open Sauce Bold"/>
                <a:cs typeface="Open Sauce Bold"/>
                <a:sym typeface="Open Sauce Bold"/>
              </a:rPr>
              <a:t>Tokenized Contracts: </a:t>
            </a:r>
            <a:r>
              <a:rPr lang="en-US" sz="2499">
                <a:solidFill>
                  <a:srgbClr val="000000"/>
                </a:solidFill>
                <a:latin typeface="Open Sauce"/>
                <a:ea typeface="Open Sauce"/>
                <a:cs typeface="Open Sauce"/>
                <a:sym typeface="Open Sauce"/>
              </a:rPr>
              <a:t>These create and manipulate tokens, like ERC20 tokens, for diverse uses of which includes foreign money, rewards, or assets on a blockchain.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389804" y="8996680"/>
            <a:ext cx="663074" cy="379761"/>
          </a:xfrm>
          <a:custGeom>
            <a:avLst/>
            <a:gdLst/>
            <a:ahLst/>
            <a:cxnLst/>
            <a:rect r="r" b="b" t="t" l="l"/>
            <a:pathLst>
              <a:path h="379761" w="663074">
                <a:moveTo>
                  <a:pt x="0" y="0"/>
                </a:moveTo>
                <a:lnTo>
                  <a:pt x="663074" y="0"/>
                </a:lnTo>
                <a:lnTo>
                  <a:pt x="663074" y="379761"/>
                </a:lnTo>
                <a:lnTo>
                  <a:pt x="0" y="3797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00099" y="2056422"/>
            <a:ext cx="3530651" cy="3530651"/>
          </a:xfrm>
          <a:custGeom>
            <a:avLst/>
            <a:gdLst/>
            <a:ahLst/>
            <a:cxnLst/>
            <a:rect r="r" b="b" t="t" l="l"/>
            <a:pathLst>
              <a:path h="3530651" w="3530651">
                <a:moveTo>
                  <a:pt x="0" y="0"/>
                </a:moveTo>
                <a:lnTo>
                  <a:pt x="3530651" y="0"/>
                </a:lnTo>
                <a:lnTo>
                  <a:pt x="3530651" y="3530651"/>
                </a:lnTo>
                <a:lnTo>
                  <a:pt x="0" y="3530651"/>
                </a:lnTo>
                <a:lnTo>
                  <a:pt x="0" y="0"/>
                </a:lnTo>
                <a:close/>
              </a:path>
            </a:pathLst>
          </a:custGeom>
          <a:blipFill>
            <a:blip r:embed="rId4"/>
            <a:stretch>
              <a:fillRect l="0" t="0" r="0" b="0"/>
            </a:stretch>
          </a:blipFill>
        </p:spPr>
      </p:sp>
      <p:sp>
        <p:nvSpPr>
          <p:cNvPr name="Freeform 4" id="4"/>
          <p:cNvSpPr/>
          <p:nvPr/>
        </p:nvSpPr>
        <p:spPr>
          <a:xfrm flipH="false" flipV="false" rot="0">
            <a:off x="13964312" y="5908114"/>
            <a:ext cx="3088566" cy="3088566"/>
          </a:xfrm>
          <a:custGeom>
            <a:avLst/>
            <a:gdLst/>
            <a:ahLst/>
            <a:cxnLst/>
            <a:rect r="r" b="b" t="t" l="l"/>
            <a:pathLst>
              <a:path h="3088566" w="3088566">
                <a:moveTo>
                  <a:pt x="0" y="0"/>
                </a:moveTo>
                <a:lnTo>
                  <a:pt x="3088566" y="0"/>
                </a:lnTo>
                <a:lnTo>
                  <a:pt x="3088566" y="3088566"/>
                </a:lnTo>
                <a:lnTo>
                  <a:pt x="0" y="3088566"/>
                </a:lnTo>
                <a:lnTo>
                  <a:pt x="0" y="0"/>
                </a:lnTo>
                <a:close/>
              </a:path>
            </a:pathLst>
          </a:custGeom>
          <a:blipFill>
            <a:blip r:embed="rId5"/>
            <a:stretch>
              <a:fillRect l="0" t="0" r="0" b="0"/>
            </a:stretch>
          </a:blipFill>
        </p:spPr>
      </p:sp>
      <p:sp>
        <p:nvSpPr>
          <p:cNvPr name="Freeform 5" id="5"/>
          <p:cNvSpPr/>
          <p:nvPr/>
        </p:nvSpPr>
        <p:spPr>
          <a:xfrm flipH="false" flipV="false" rot="0">
            <a:off x="-351064" y="-931523"/>
            <a:ext cx="7315200" cy="3178787"/>
          </a:xfrm>
          <a:custGeom>
            <a:avLst/>
            <a:gdLst/>
            <a:ahLst/>
            <a:cxnLst/>
            <a:rect r="r" b="b" t="t" l="l"/>
            <a:pathLst>
              <a:path h="3178787" w="7315200">
                <a:moveTo>
                  <a:pt x="0" y="0"/>
                </a:moveTo>
                <a:lnTo>
                  <a:pt x="7315200" y="0"/>
                </a:lnTo>
                <a:lnTo>
                  <a:pt x="7315200" y="3178786"/>
                </a:lnTo>
                <a:lnTo>
                  <a:pt x="0" y="31787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028700" y="1104900"/>
            <a:ext cx="14356346" cy="676275"/>
          </a:xfrm>
          <a:prstGeom prst="rect">
            <a:avLst/>
          </a:prstGeom>
        </p:spPr>
        <p:txBody>
          <a:bodyPr anchor="t" rtlCol="false" tIns="0" lIns="0" bIns="0" rIns="0">
            <a:spAutoFit/>
          </a:bodyPr>
          <a:lstStyle/>
          <a:p>
            <a:pPr algn="l">
              <a:lnSpc>
                <a:spcPts val="5249"/>
              </a:lnSpc>
            </a:pPr>
            <a:r>
              <a:rPr lang="en-US" sz="4999" b="true">
                <a:solidFill>
                  <a:srgbClr val="1F2374"/>
                </a:solidFill>
                <a:latin typeface="Montserrat Bold"/>
                <a:ea typeface="Montserrat Bold"/>
                <a:cs typeface="Montserrat Bold"/>
                <a:sym typeface="Montserrat Bold"/>
              </a:rPr>
              <a:t>5 MAIN PLATFORM FOR SMART CONTRACT</a:t>
            </a:r>
          </a:p>
        </p:txBody>
      </p:sp>
      <p:sp>
        <p:nvSpPr>
          <p:cNvPr name="TextBox 7" id="7"/>
          <p:cNvSpPr txBox="true"/>
          <p:nvPr/>
        </p:nvSpPr>
        <p:spPr>
          <a:xfrm rot="0">
            <a:off x="1028700" y="2380613"/>
            <a:ext cx="2695240" cy="613411"/>
          </a:xfrm>
          <a:prstGeom prst="rect">
            <a:avLst/>
          </a:prstGeom>
        </p:spPr>
        <p:txBody>
          <a:bodyPr anchor="t" rtlCol="false" tIns="0" lIns="0" bIns="0" rIns="0">
            <a:spAutoFit/>
          </a:bodyPr>
          <a:lstStyle/>
          <a:p>
            <a:pPr algn="l">
              <a:lnSpc>
                <a:spcPts val="5039"/>
              </a:lnSpc>
              <a:spcBef>
                <a:spcPct val="0"/>
              </a:spcBef>
            </a:pPr>
            <a:r>
              <a:rPr lang="en-US" b="true" sz="3599">
                <a:solidFill>
                  <a:srgbClr val="000000"/>
                </a:solidFill>
                <a:latin typeface="Canva Sans Bold"/>
                <a:ea typeface="Canva Sans Bold"/>
                <a:cs typeface="Canva Sans Bold"/>
                <a:sym typeface="Canva Sans Bold"/>
              </a:rPr>
              <a:t>1. </a:t>
            </a:r>
            <a:r>
              <a:rPr lang="en-US" b="true" sz="3599" u="sng">
                <a:solidFill>
                  <a:srgbClr val="000000"/>
                </a:solidFill>
                <a:latin typeface="Canva Sans Bold"/>
                <a:ea typeface="Canva Sans Bold"/>
                <a:cs typeface="Canva Sans Bold"/>
                <a:sym typeface="Canva Sans Bold"/>
                <a:hlinkClick r:id="rId8" tooltip="https://ethereum.org/en/"/>
              </a:rPr>
              <a:t>Ethereum</a:t>
            </a:r>
          </a:p>
        </p:txBody>
      </p:sp>
      <p:sp>
        <p:nvSpPr>
          <p:cNvPr name="TextBox 8" id="8"/>
          <p:cNvSpPr txBox="true"/>
          <p:nvPr/>
        </p:nvSpPr>
        <p:spPr>
          <a:xfrm rot="0">
            <a:off x="1028700" y="3148647"/>
            <a:ext cx="13536784" cy="1298575"/>
          </a:xfrm>
          <a:prstGeom prst="rect">
            <a:avLst/>
          </a:prstGeom>
        </p:spPr>
        <p:txBody>
          <a:bodyPr anchor="t" rtlCol="false" tIns="0" lIns="0" bIns="0" rIns="0">
            <a:spAutoFit/>
          </a:bodyPr>
          <a:lstStyle/>
          <a:p>
            <a:pPr algn="l" marL="539746" indent="-269873" lvl="1">
              <a:lnSpc>
                <a:spcPts val="3499"/>
              </a:lnSpc>
              <a:buFont typeface="Arial"/>
              <a:buChar char="•"/>
            </a:pPr>
            <a:r>
              <a:rPr lang="en-US" sz="2499">
                <a:solidFill>
                  <a:srgbClr val="000000"/>
                </a:solidFill>
                <a:latin typeface="Open Sauce"/>
                <a:ea typeface="Open Sauce"/>
                <a:cs typeface="Open Sauce"/>
                <a:sym typeface="Open Sauce"/>
              </a:rPr>
              <a:t>Ethereum is an open-source blockchain platform for building applications and organizations, forming assets, and conducting transactions and end-to-end communications without interference from any central authority.</a:t>
            </a:r>
          </a:p>
        </p:txBody>
      </p:sp>
      <p:sp>
        <p:nvSpPr>
          <p:cNvPr name="TextBox 9" id="9"/>
          <p:cNvSpPr txBox="true"/>
          <p:nvPr/>
        </p:nvSpPr>
        <p:spPr>
          <a:xfrm rot="0">
            <a:off x="1028700" y="4963796"/>
            <a:ext cx="1950839" cy="613410"/>
          </a:xfrm>
          <a:prstGeom prst="rect">
            <a:avLst/>
          </a:prstGeom>
        </p:spPr>
        <p:txBody>
          <a:bodyPr anchor="t" rtlCol="false" tIns="0" lIns="0" bIns="0" rIns="0">
            <a:spAutoFit/>
          </a:bodyPr>
          <a:lstStyle/>
          <a:p>
            <a:pPr algn="ctr">
              <a:lnSpc>
                <a:spcPts val="5039"/>
              </a:lnSpc>
            </a:pPr>
            <a:r>
              <a:rPr lang="en-US" sz="3599" b="true">
                <a:solidFill>
                  <a:srgbClr val="000000"/>
                </a:solidFill>
                <a:latin typeface="Canva Sans Bold"/>
                <a:ea typeface="Canva Sans Bold"/>
                <a:cs typeface="Canva Sans Bold"/>
                <a:sym typeface="Canva Sans Bold"/>
              </a:rPr>
              <a:t>2. </a:t>
            </a:r>
            <a:r>
              <a:rPr lang="en-US" b="true" sz="3599" u="sng">
                <a:solidFill>
                  <a:srgbClr val="000000"/>
                </a:solidFill>
                <a:latin typeface="Canva Sans Bold"/>
                <a:ea typeface="Canva Sans Bold"/>
                <a:cs typeface="Canva Sans Bold"/>
                <a:sym typeface="Canva Sans Bold"/>
                <a:hlinkClick r:id="rId9" tooltip="https://solana.com"/>
              </a:rPr>
              <a:t>solana</a:t>
            </a:r>
          </a:p>
        </p:txBody>
      </p:sp>
      <p:sp>
        <p:nvSpPr>
          <p:cNvPr name="TextBox 10" id="10"/>
          <p:cNvSpPr txBox="true"/>
          <p:nvPr/>
        </p:nvSpPr>
        <p:spPr>
          <a:xfrm rot="0">
            <a:off x="878878" y="6120473"/>
            <a:ext cx="12781588" cy="3051175"/>
          </a:xfrm>
          <a:prstGeom prst="rect">
            <a:avLst/>
          </a:prstGeom>
        </p:spPr>
        <p:txBody>
          <a:bodyPr anchor="t" rtlCol="false" tIns="0" lIns="0" bIns="0" rIns="0">
            <a:spAutoFit/>
          </a:bodyPr>
          <a:lstStyle/>
          <a:p>
            <a:pPr algn="l" marL="539751" indent="-269876" lvl="1">
              <a:lnSpc>
                <a:spcPts val="3500"/>
              </a:lnSpc>
              <a:buFont typeface="Arial"/>
              <a:buChar char="•"/>
            </a:pPr>
            <a:r>
              <a:rPr lang="en-US" sz="2500">
                <a:solidFill>
                  <a:srgbClr val="000000"/>
                </a:solidFill>
                <a:latin typeface="Open Sauce"/>
                <a:ea typeface="Open Sauce"/>
                <a:cs typeface="Open Sauce"/>
                <a:sym typeface="Open Sauce"/>
              </a:rPr>
              <a:t>Solana is an open source, decentralized blockchain platform for building scalable and easy-to-use applications.</a:t>
            </a:r>
          </a:p>
          <a:p>
            <a:pPr algn="ctr">
              <a:lnSpc>
                <a:spcPts val="3500"/>
              </a:lnSpc>
            </a:pPr>
          </a:p>
          <a:p>
            <a:pPr algn="just" marL="539751" indent="-269876" lvl="1">
              <a:lnSpc>
                <a:spcPts val="3500"/>
              </a:lnSpc>
              <a:buFont typeface="Arial"/>
              <a:buChar char="•"/>
            </a:pPr>
            <a:r>
              <a:rPr lang="en-US" sz="2500">
                <a:solidFill>
                  <a:srgbClr val="000000"/>
                </a:solidFill>
                <a:latin typeface="Open Sauce"/>
                <a:ea typeface="Open Sauce"/>
                <a:cs typeface="Open Sauce"/>
                <a:sym typeface="Open Sauce"/>
              </a:rPr>
              <a:t>It differs from crypto applications based on Ethereum virtual machines , because in these the program logic and the state coexist in a single contract, Whereas Solana is displayed in study-simplest mode and only includes this system logic.</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596226" y="9258300"/>
            <a:ext cx="663074" cy="379761"/>
          </a:xfrm>
          <a:custGeom>
            <a:avLst/>
            <a:gdLst/>
            <a:ahLst/>
            <a:cxnLst/>
            <a:rect r="r" b="b" t="t" l="l"/>
            <a:pathLst>
              <a:path h="379761" w="663074">
                <a:moveTo>
                  <a:pt x="0" y="0"/>
                </a:moveTo>
                <a:lnTo>
                  <a:pt x="663074" y="0"/>
                </a:lnTo>
                <a:lnTo>
                  <a:pt x="663074" y="379761"/>
                </a:lnTo>
                <a:lnTo>
                  <a:pt x="0" y="3797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24836" y="1482603"/>
            <a:ext cx="3334464" cy="3334464"/>
          </a:xfrm>
          <a:custGeom>
            <a:avLst/>
            <a:gdLst/>
            <a:ahLst/>
            <a:cxnLst/>
            <a:rect r="r" b="b" t="t" l="l"/>
            <a:pathLst>
              <a:path h="3334464" w="3334464">
                <a:moveTo>
                  <a:pt x="0" y="0"/>
                </a:moveTo>
                <a:lnTo>
                  <a:pt x="3334464" y="0"/>
                </a:lnTo>
                <a:lnTo>
                  <a:pt x="3334464" y="3334464"/>
                </a:lnTo>
                <a:lnTo>
                  <a:pt x="0" y="3334464"/>
                </a:lnTo>
                <a:lnTo>
                  <a:pt x="0" y="0"/>
                </a:lnTo>
                <a:close/>
              </a:path>
            </a:pathLst>
          </a:custGeom>
          <a:blipFill>
            <a:blip r:embed="rId4"/>
            <a:stretch>
              <a:fillRect l="0" t="0" r="0" b="0"/>
            </a:stretch>
          </a:blipFill>
        </p:spPr>
      </p:sp>
      <p:sp>
        <p:nvSpPr>
          <p:cNvPr name="Freeform 4" id="4"/>
          <p:cNvSpPr/>
          <p:nvPr/>
        </p:nvSpPr>
        <p:spPr>
          <a:xfrm flipH="false" flipV="false" rot="0">
            <a:off x="13924836" y="5490883"/>
            <a:ext cx="3624542" cy="3624542"/>
          </a:xfrm>
          <a:custGeom>
            <a:avLst/>
            <a:gdLst/>
            <a:ahLst/>
            <a:cxnLst/>
            <a:rect r="r" b="b" t="t" l="l"/>
            <a:pathLst>
              <a:path h="3624542" w="3624542">
                <a:moveTo>
                  <a:pt x="0" y="0"/>
                </a:moveTo>
                <a:lnTo>
                  <a:pt x="3624541" y="0"/>
                </a:lnTo>
                <a:lnTo>
                  <a:pt x="3624541" y="3624542"/>
                </a:lnTo>
                <a:lnTo>
                  <a:pt x="0" y="3624542"/>
                </a:lnTo>
                <a:lnTo>
                  <a:pt x="0" y="0"/>
                </a:lnTo>
                <a:close/>
              </a:path>
            </a:pathLst>
          </a:custGeom>
          <a:blipFill>
            <a:blip r:embed="rId5"/>
            <a:stretch>
              <a:fillRect l="0" t="0" r="0" b="0"/>
            </a:stretch>
          </a:blipFill>
        </p:spPr>
      </p:sp>
      <p:sp>
        <p:nvSpPr>
          <p:cNvPr name="Freeform 5" id="5"/>
          <p:cNvSpPr/>
          <p:nvPr/>
        </p:nvSpPr>
        <p:spPr>
          <a:xfrm flipH="false" flipV="false" rot="0">
            <a:off x="-289832" y="-935969"/>
            <a:ext cx="7315200" cy="3178787"/>
          </a:xfrm>
          <a:custGeom>
            <a:avLst/>
            <a:gdLst/>
            <a:ahLst/>
            <a:cxnLst/>
            <a:rect r="r" b="b" t="t" l="l"/>
            <a:pathLst>
              <a:path h="3178787" w="7315200">
                <a:moveTo>
                  <a:pt x="0" y="0"/>
                </a:moveTo>
                <a:lnTo>
                  <a:pt x="7315200" y="0"/>
                </a:lnTo>
                <a:lnTo>
                  <a:pt x="7315200" y="3178787"/>
                </a:lnTo>
                <a:lnTo>
                  <a:pt x="0" y="31787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028700" y="1145721"/>
            <a:ext cx="2509540" cy="613410"/>
          </a:xfrm>
          <a:prstGeom prst="rect">
            <a:avLst/>
          </a:prstGeom>
        </p:spPr>
        <p:txBody>
          <a:bodyPr anchor="t" rtlCol="false" tIns="0" lIns="0" bIns="0" rIns="0">
            <a:spAutoFit/>
          </a:bodyPr>
          <a:lstStyle/>
          <a:p>
            <a:pPr algn="ctr">
              <a:lnSpc>
                <a:spcPts val="5040"/>
              </a:lnSpc>
            </a:pPr>
            <a:r>
              <a:rPr lang="en-US" sz="3600" b="true">
                <a:solidFill>
                  <a:srgbClr val="000000"/>
                </a:solidFill>
                <a:latin typeface="Canva Sans Bold"/>
                <a:ea typeface="Canva Sans Bold"/>
                <a:cs typeface="Canva Sans Bold"/>
                <a:sym typeface="Canva Sans Bold"/>
              </a:rPr>
              <a:t>3. </a:t>
            </a:r>
            <a:r>
              <a:rPr lang="en-US" b="true" sz="3600" u="sng">
                <a:solidFill>
                  <a:srgbClr val="000000"/>
                </a:solidFill>
                <a:latin typeface="Canva Sans Bold"/>
                <a:ea typeface="Canva Sans Bold"/>
                <a:cs typeface="Canva Sans Bold"/>
                <a:sym typeface="Canva Sans Bold"/>
                <a:hlinkClick r:id="rId8" tooltip="https://polkadot.com"/>
              </a:rPr>
              <a:t>Polkadot</a:t>
            </a:r>
          </a:p>
        </p:txBody>
      </p:sp>
      <p:sp>
        <p:nvSpPr>
          <p:cNvPr name="TextBox 7" id="7"/>
          <p:cNvSpPr txBox="true"/>
          <p:nvPr/>
        </p:nvSpPr>
        <p:spPr>
          <a:xfrm rot="0">
            <a:off x="1028700" y="5293716"/>
            <a:ext cx="1993553" cy="613410"/>
          </a:xfrm>
          <a:prstGeom prst="rect">
            <a:avLst/>
          </a:prstGeom>
        </p:spPr>
        <p:txBody>
          <a:bodyPr anchor="t" rtlCol="false" tIns="0" lIns="0" bIns="0" rIns="0">
            <a:spAutoFit/>
          </a:bodyPr>
          <a:lstStyle/>
          <a:p>
            <a:pPr algn="ctr">
              <a:lnSpc>
                <a:spcPts val="5040"/>
              </a:lnSpc>
            </a:pPr>
            <a:r>
              <a:rPr lang="en-US" sz="3600" b="true">
                <a:solidFill>
                  <a:srgbClr val="000000"/>
                </a:solidFill>
                <a:latin typeface="Canva Sans Bold"/>
                <a:ea typeface="Canva Sans Bold"/>
                <a:cs typeface="Canva Sans Bold"/>
                <a:sym typeface="Canva Sans Bold"/>
              </a:rPr>
              <a:t>4. </a:t>
            </a:r>
            <a:r>
              <a:rPr lang="en-US" b="true" sz="3600" u="sng">
                <a:solidFill>
                  <a:srgbClr val="000000"/>
                </a:solidFill>
                <a:latin typeface="Canva Sans Bold"/>
                <a:ea typeface="Canva Sans Bold"/>
                <a:cs typeface="Canva Sans Bold"/>
                <a:sym typeface="Canva Sans Bold"/>
                <a:hlinkClick r:id="rId9" tooltip="https://stellar.org"/>
              </a:rPr>
              <a:t>Stellar</a:t>
            </a:r>
          </a:p>
        </p:txBody>
      </p:sp>
      <p:sp>
        <p:nvSpPr>
          <p:cNvPr name="TextBox 8" id="8"/>
          <p:cNvSpPr txBox="true"/>
          <p:nvPr/>
        </p:nvSpPr>
        <p:spPr>
          <a:xfrm rot="0">
            <a:off x="1028700" y="2195193"/>
            <a:ext cx="12896136" cy="2621874"/>
          </a:xfrm>
          <a:prstGeom prst="rect">
            <a:avLst/>
          </a:prstGeom>
        </p:spPr>
        <p:txBody>
          <a:bodyPr anchor="t" rtlCol="false" tIns="0" lIns="0" bIns="0" rIns="0">
            <a:spAutoFit/>
          </a:bodyPr>
          <a:lstStyle/>
          <a:p>
            <a:pPr algn="l" marL="541593" indent="-270796" lvl="1">
              <a:lnSpc>
                <a:spcPts val="3511"/>
              </a:lnSpc>
              <a:buFont typeface="Arial"/>
              <a:buChar char="•"/>
            </a:pPr>
            <a:r>
              <a:rPr lang="en-US" sz="2508">
                <a:solidFill>
                  <a:srgbClr val="000000"/>
                </a:solidFill>
                <a:latin typeface="Open Sauce"/>
                <a:ea typeface="Open Sauce"/>
                <a:cs typeface="Open Sauce"/>
                <a:sym typeface="Open Sauce"/>
              </a:rPr>
              <a:t>Polkadot is an open source task that was created by using the Web3 Foundation.</a:t>
            </a:r>
          </a:p>
          <a:p>
            <a:pPr algn="l" marL="541593" indent="-270796" lvl="1">
              <a:lnSpc>
                <a:spcPts val="3511"/>
              </a:lnSpc>
              <a:buFont typeface="Arial"/>
              <a:buChar char="•"/>
            </a:pPr>
            <a:r>
              <a:rPr lang="en-US" sz="2508">
                <a:solidFill>
                  <a:srgbClr val="000000"/>
                </a:solidFill>
                <a:latin typeface="Open Sauce"/>
                <a:ea typeface="Open Sauce"/>
                <a:cs typeface="Open Sauce"/>
                <a:sym typeface="Open Sauce"/>
              </a:rPr>
              <a:t>It is a blockchain ecosystem where several structures are linked to every other, with a shared protocol.</a:t>
            </a:r>
          </a:p>
          <a:p>
            <a:pPr algn="l" marL="541593" indent="-270796" lvl="1">
              <a:lnSpc>
                <a:spcPts val="3511"/>
              </a:lnSpc>
              <a:buFont typeface="Arial"/>
              <a:buChar char="•"/>
            </a:pPr>
            <a:r>
              <a:rPr lang="en-US" sz="2508">
                <a:solidFill>
                  <a:srgbClr val="000000"/>
                </a:solidFill>
                <a:latin typeface="Open Sauce"/>
                <a:ea typeface="Open Sauce"/>
                <a:cs typeface="Open Sauce"/>
                <a:sym typeface="Open Sauce"/>
              </a:rPr>
              <a:t>And in fact, it lets in builders to create their personal blockchains with custom tokens and governance fashions.</a:t>
            </a:r>
          </a:p>
        </p:txBody>
      </p:sp>
      <p:sp>
        <p:nvSpPr>
          <p:cNvPr name="TextBox 9" id="9"/>
          <p:cNvSpPr txBox="true"/>
          <p:nvPr/>
        </p:nvSpPr>
        <p:spPr>
          <a:xfrm rot="0">
            <a:off x="1221921" y="6709410"/>
            <a:ext cx="12891407" cy="1736727"/>
          </a:xfrm>
          <a:prstGeom prst="rect">
            <a:avLst/>
          </a:prstGeom>
        </p:spPr>
        <p:txBody>
          <a:bodyPr anchor="t" rtlCol="false" tIns="0" lIns="0" bIns="0" rIns="0">
            <a:spAutoFit/>
          </a:bodyPr>
          <a:lstStyle/>
          <a:p>
            <a:pPr algn="l" marL="539732" indent="-269866" lvl="1">
              <a:lnSpc>
                <a:spcPts val="3499"/>
              </a:lnSpc>
              <a:buFont typeface="Arial"/>
              <a:buChar char="•"/>
            </a:pPr>
            <a:r>
              <a:rPr lang="en-US" sz="2499">
                <a:solidFill>
                  <a:srgbClr val="000000"/>
                </a:solidFill>
                <a:latin typeface="Open Sauce"/>
                <a:ea typeface="Open Sauce"/>
                <a:cs typeface="Open Sauce"/>
                <a:sym typeface="Open Sauce"/>
              </a:rPr>
              <a:t>Stellar is a very easy and constrained platform. However, it is one of the quality systems for fundamental clever contracts, inclusive of replacing cash or currencies.</a:t>
            </a:r>
          </a:p>
          <a:p>
            <a:pPr algn="l" marL="539732" indent="-269866" lvl="1">
              <a:lnSpc>
                <a:spcPts val="3499"/>
              </a:lnSpc>
              <a:buFont typeface="Arial"/>
              <a:buChar char="•"/>
            </a:pPr>
            <a:r>
              <a:rPr lang="en-US" sz="2499">
                <a:solidFill>
                  <a:srgbClr val="000000"/>
                </a:solidFill>
                <a:latin typeface="Open Sauce"/>
                <a:ea typeface="Open Sauce"/>
                <a:cs typeface="Open Sauce"/>
                <a:sym typeface="Open Sauce"/>
              </a:rPr>
              <a:t>It combines 3 attributes: pace, profitability and transaction safety.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596226" y="8878539"/>
            <a:ext cx="663074" cy="379761"/>
          </a:xfrm>
          <a:custGeom>
            <a:avLst/>
            <a:gdLst/>
            <a:ahLst/>
            <a:cxnLst/>
            <a:rect r="r" b="b" t="t" l="l"/>
            <a:pathLst>
              <a:path h="379761" w="663074">
                <a:moveTo>
                  <a:pt x="0" y="0"/>
                </a:moveTo>
                <a:lnTo>
                  <a:pt x="663074" y="0"/>
                </a:lnTo>
                <a:lnTo>
                  <a:pt x="663074" y="379761"/>
                </a:lnTo>
                <a:lnTo>
                  <a:pt x="0" y="3797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2357980"/>
            <a:ext cx="15161618" cy="3181986"/>
          </a:xfrm>
          <a:prstGeom prst="rect">
            <a:avLst/>
          </a:prstGeom>
        </p:spPr>
        <p:txBody>
          <a:bodyPr anchor="t" rtlCol="false" tIns="0" lIns="0" bIns="0" rIns="0">
            <a:spAutoFit/>
          </a:bodyPr>
          <a:lstStyle/>
          <a:p>
            <a:pPr algn="l" marL="561336" indent="-280668" lvl="1">
              <a:lnSpc>
                <a:spcPts val="3639"/>
              </a:lnSpc>
              <a:buFont typeface="Arial"/>
              <a:buChar char="•"/>
            </a:pPr>
            <a:r>
              <a:rPr lang="en-US" sz="2599">
                <a:solidFill>
                  <a:srgbClr val="000000"/>
                </a:solidFill>
                <a:latin typeface="Open Sauce"/>
                <a:ea typeface="Open Sauce"/>
                <a:cs typeface="Open Sauce"/>
                <a:sym typeface="Open Sauce"/>
              </a:rPr>
              <a:t>The Hyperledger platform is an open-source blockchain framework hosted through The Linux Foundation.</a:t>
            </a:r>
          </a:p>
          <a:p>
            <a:pPr algn="l">
              <a:lnSpc>
                <a:spcPts val="3639"/>
              </a:lnSpc>
            </a:pPr>
          </a:p>
          <a:p>
            <a:pPr algn="l" marL="561336" indent="-280668" lvl="1">
              <a:lnSpc>
                <a:spcPts val="3639"/>
              </a:lnSpc>
              <a:buFont typeface="Arial"/>
              <a:buChar char="•"/>
            </a:pPr>
            <a:r>
              <a:rPr lang="en-US" sz="2599">
                <a:solidFill>
                  <a:srgbClr val="000000"/>
                </a:solidFill>
                <a:latin typeface="Open Sauce"/>
                <a:ea typeface="Open Sauce"/>
                <a:cs typeface="Open Sauce"/>
                <a:sym typeface="Open Sauce"/>
              </a:rPr>
              <a:t>It is a not unusual, open platform that groups can construct collectively and use</a:t>
            </a:r>
          </a:p>
          <a:p>
            <a:pPr algn="l" marL="561336" indent="-280668" lvl="1">
              <a:lnSpc>
                <a:spcPts val="3639"/>
              </a:lnSpc>
              <a:buFont typeface="Arial"/>
              <a:buChar char="•"/>
            </a:pPr>
            <a:r>
              <a:rPr lang="en-US" sz="2599">
                <a:solidFill>
                  <a:srgbClr val="000000"/>
                </a:solidFill>
                <a:latin typeface="Open Sauce"/>
                <a:ea typeface="Open Sauce"/>
                <a:cs typeface="Open Sauce"/>
                <a:sym typeface="Open Sauce"/>
              </a:rPr>
              <a:t>with self assurance as a shared infrastructure for multi-birthday celebration structures.</a:t>
            </a:r>
          </a:p>
          <a:p>
            <a:pPr algn="l">
              <a:lnSpc>
                <a:spcPts val="3639"/>
              </a:lnSpc>
            </a:pPr>
          </a:p>
          <a:p>
            <a:pPr algn="l" marL="561336" indent="-280668" lvl="1">
              <a:lnSpc>
                <a:spcPts val="3639"/>
              </a:lnSpc>
              <a:buFont typeface="Arial"/>
              <a:buChar char="•"/>
            </a:pPr>
            <a:r>
              <a:rPr lang="en-US" sz="2599">
                <a:solidFill>
                  <a:srgbClr val="000000"/>
                </a:solidFill>
                <a:latin typeface="Open Sauce"/>
                <a:ea typeface="Open Sauce"/>
                <a:cs typeface="Open Sauce"/>
                <a:sym typeface="Open Sauce"/>
              </a:rPr>
              <a:t>For sectors such as: supply chain, health, foreign trade,finance, among others.</a:t>
            </a:r>
          </a:p>
        </p:txBody>
      </p:sp>
      <p:sp>
        <p:nvSpPr>
          <p:cNvPr name="Freeform 4" id="4"/>
          <p:cNvSpPr/>
          <p:nvPr/>
        </p:nvSpPr>
        <p:spPr>
          <a:xfrm flipH="false" flipV="false" rot="0">
            <a:off x="-1776175" y="-2008268"/>
            <a:ext cx="5814884" cy="4964457"/>
          </a:xfrm>
          <a:custGeom>
            <a:avLst/>
            <a:gdLst/>
            <a:ahLst/>
            <a:cxnLst/>
            <a:rect r="r" b="b" t="t" l="l"/>
            <a:pathLst>
              <a:path h="4964457" w="5814884">
                <a:moveTo>
                  <a:pt x="0" y="0"/>
                </a:moveTo>
                <a:lnTo>
                  <a:pt x="5814883" y="0"/>
                </a:lnTo>
                <a:lnTo>
                  <a:pt x="5814883" y="4964457"/>
                </a:lnTo>
                <a:lnTo>
                  <a:pt x="0" y="4964457"/>
                </a:lnTo>
                <a:lnTo>
                  <a:pt x="0" y="0"/>
                </a:lnTo>
                <a:close/>
              </a:path>
            </a:pathLst>
          </a:custGeom>
          <a:blipFill>
            <a:blip r:embed="rId4">
              <a:alphaModFix amt="46000"/>
            </a:blip>
            <a:stretch>
              <a:fillRect l="0" t="0" r="0" b="0"/>
            </a:stretch>
          </a:blipFill>
        </p:spPr>
      </p:sp>
      <p:sp>
        <p:nvSpPr>
          <p:cNvPr name="Freeform 5" id="5"/>
          <p:cNvSpPr/>
          <p:nvPr/>
        </p:nvSpPr>
        <p:spPr>
          <a:xfrm flipH="false" flipV="false" rot="0">
            <a:off x="3149786" y="6104798"/>
            <a:ext cx="11602435" cy="2526940"/>
          </a:xfrm>
          <a:custGeom>
            <a:avLst/>
            <a:gdLst/>
            <a:ahLst/>
            <a:cxnLst/>
            <a:rect r="r" b="b" t="t" l="l"/>
            <a:pathLst>
              <a:path h="2526940" w="11602435">
                <a:moveTo>
                  <a:pt x="0" y="0"/>
                </a:moveTo>
                <a:lnTo>
                  <a:pt x="11602435" y="0"/>
                </a:lnTo>
                <a:lnTo>
                  <a:pt x="11602435" y="2526940"/>
                </a:lnTo>
                <a:lnTo>
                  <a:pt x="0" y="2526940"/>
                </a:lnTo>
                <a:lnTo>
                  <a:pt x="0" y="0"/>
                </a:lnTo>
                <a:close/>
              </a:path>
            </a:pathLst>
          </a:custGeom>
          <a:blipFill>
            <a:blip r:embed="rId5"/>
            <a:stretch>
              <a:fillRect l="0" t="-75926" r="0" b="-79156"/>
            </a:stretch>
          </a:blipFill>
        </p:spPr>
      </p:sp>
      <p:sp>
        <p:nvSpPr>
          <p:cNvPr name="Freeform 6" id="6"/>
          <p:cNvSpPr/>
          <p:nvPr/>
        </p:nvSpPr>
        <p:spPr>
          <a:xfrm flipH="false" flipV="false" rot="0">
            <a:off x="-364939" y="-773182"/>
            <a:ext cx="7315200" cy="3178787"/>
          </a:xfrm>
          <a:custGeom>
            <a:avLst/>
            <a:gdLst/>
            <a:ahLst/>
            <a:cxnLst/>
            <a:rect r="r" b="b" t="t" l="l"/>
            <a:pathLst>
              <a:path h="3178787" w="7315200">
                <a:moveTo>
                  <a:pt x="0" y="0"/>
                </a:moveTo>
                <a:lnTo>
                  <a:pt x="7315200" y="0"/>
                </a:lnTo>
                <a:lnTo>
                  <a:pt x="7315200" y="3178787"/>
                </a:lnTo>
                <a:lnTo>
                  <a:pt x="0" y="31787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4396119" y="-4842639"/>
            <a:ext cx="7783763" cy="8138916"/>
          </a:xfrm>
          <a:custGeom>
            <a:avLst/>
            <a:gdLst/>
            <a:ahLst/>
            <a:cxnLst/>
            <a:rect r="r" b="b" t="t" l="l"/>
            <a:pathLst>
              <a:path h="8138916" w="7783763">
                <a:moveTo>
                  <a:pt x="0" y="0"/>
                </a:moveTo>
                <a:lnTo>
                  <a:pt x="7783762" y="0"/>
                </a:lnTo>
                <a:lnTo>
                  <a:pt x="7783762" y="8138915"/>
                </a:lnTo>
                <a:lnTo>
                  <a:pt x="0" y="81389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1028700" y="1227364"/>
            <a:ext cx="3310235" cy="613409"/>
          </a:xfrm>
          <a:prstGeom prst="rect">
            <a:avLst/>
          </a:prstGeom>
        </p:spPr>
        <p:txBody>
          <a:bodyPr anchor="t" rtlCol="false" tIns="0" lIns="0" bIns="0" rIns="0">
            <a:spAutoFit/>
          </a:bodyPr>
          <a:lstStyle/>
          <a:p>
            <a:pPr algn="ctr">
              <a:lnSpc>
                <a:spcPts val="5040"/>
              </a:lnSpc>
            </a:pPr>
            <a:r>
              <a:rPr lang="en-US" sz="3600" b="true">
                <a:solidFill>
                  <a:srgbClr val="000000"/>
                </a:solidFill>
                <a:latin typeface="Canva Sans Bold"/>
                <a:ea typeface="Canva Sans Bold"/>
                <a:cs typeface="Canva Sans Bold"/>
                <a:sym typeface="Canva Sans Bold"/>
              </a:rPr>
              <a:t>5. Hyperledger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927763" y="9068420"/>
            <a:ext cx="663074" cy="379761"/>
          </a:xfrm>
          <a:custGeom>
            <a:avLst/>
            <a:gdLst/>
            <a:ahLst/>
            <a:cxnLst/>
            <a:rect r="r" b="b" t="t" l="l"/>
            <a:pathLst>
              <a:path h="379761" w="663074">
                <a:moveTo>
                  <a:pt x="0" y="0"/>
                </a:moveTo>
                <a:lnTo>
                  <a:pt x="663074" y="0"/>
                </a:lnTo>
                <a:lnTo>
                  <a:pt x="663074" y="379760"/>
                </a:lnTo>
                <a:lnTo>
                  <a:pt x="0" y="3797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68417" y="4899947"/>
            <a:ext cx="222827" cy="222827"/>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3640"/>
                </a:lnSpc>
              </a:pPr>
            </a:p>
          </p:txBody>
        </p:sp>
      </p:grpSp>
      <p:grpSp>
        <p:nvGrpSpPr>
          <p:cNvPr name="Group 6" id="6"/>
          <p:cNvGrpSpPr/>
          <p:nvPr/>
        </p:nvGrpSpPr>
        <p:grpSpPr>
          <a:xfrm rot="0">
            <a:off x="1168417" y="5716575"/>
            <a:ext cx="222827" cy="22282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3640"/>
                </a:lnSpc>
              </a:pPr>
            </a:p>
          </p:txBody>
        </p:sp>
      </p:grpSp>
      <p:grpSp>
        <p:nvGrpSpPr>
          <p:cNvPr name="Group 9" id="9"/>
          <p:cNvGrpSpPr/>
          <p:nvPr/>
        </p:nvGrpSpPr>
        <p:grpSpPr>
          <a:xfrm rot="0">
            <a:off x="1168417" y="7310061"/>
            <a:ext cx="222827" cy="22282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3640"/>
                </a:lnSpc>
              </a:pPr>
            </a:p>
          </p:txBody>
        </p:sp>
      </p:grpSp>
      <p:grpSp>
        <p:nvGrpSpPr>
          <p:cNvPr name="Group 12" id="12"/>
          <p:cNvGrpSpPr/>
          <p:nvPr/>
        </p:nvGrpSpPr>
        <p:grpSpPr>
          <a:xfrm rot="0">
            <a:off x="1168417" y="8123438"/>
            <a:ext cx="222827" cy="22282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3640"/>
                </a:lnSpc>
              </a:pPr>
            </a:p>
          </p:txBody>
        </p:sp>
      </p:grpSp>
      <p:grpSp>
        <p:nvGrpSpPr>
          <p:cNvPr name="Group 15" id="15"/>
          <p:cNvGrpSpPr/>
          <p:nvPr/>
        </p:nvGrpSpPr>
        <p:grpSpPr>
          <a:xfrm rot="0">
            <a:off x="1168417" y="6439533"/>
            <a:ext cx="222827" cy="222827"/>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3640"/>
                </a:lnSpc>
              </a:pPr>
            </a:p>
          </p:txBody>
        </p:sp>
      </p:grpSp>
      <p:sp>
        <p:nvSpPr>
          <p:cNvPr name="Freeform 18" id="18"/>
          <p:cNvSpPr/>
          <p:nvPr/>
        </p:nvSpPr>
        <p:spPr>
          <a:xfrm flipH="false" flipV="false" rot="0">
            <a:off x="8092848" y="2842662"/>
            <a:ext cx="9548784" cy="9548784"/>
          </a:xfrm>
          <a:custGeom>
            <a:avLst/>
            <a:gdLst/>
            <a:ahLst/>
            <a:cxnLst/>
            <a:rect r="r" b="b" t="t" l="l"/>
            <a:pathLst>
              <a:path h="9548784" w="9548784">
                <a:moveTo>
                  <a:pt x="0" y="0"/>
                </a:moveTo>
                <a:lnTo>
                  <a:pt x="9548784" y="0"/>
                </a:lnTo>
                <a:lnTo>
                  <a:pt x="9548784" y="9548784"/>
                </a:lnTo>
                <a:lnTo>
                  <a:pt x="0" y="9548784"/>
                </a:lnTo>
                <a:lnTo>
                  <a:pt x="0" y="0"/>
                </a:lnTo>
                <a:close/>
              </a:path>
            </a:pathLst>
          </a:custGeom>
          <a:blipFill>
            <a:blip r:embed="rId4"/>
            <a:stretch>
              <a:fillRect l="0" t="0" r="0" b="0"/>
            </a:stretch>
          </a:blipFill>
        </p:spPr>
      </p:sp>
      <p:sp>
        <p:nvSpPr>
          <p:cNvPr name="Freeform 19" id="19"/>
          <p:cNvSpPr/>
          <p:nvPr/>
        </p:nvSpPr>
        <p:spPr>
          <a:xfrm flipH="false" flipV="false" rot="0">
            <a:off x="-351064" y="0"/>
            <a:ext cx="7315200" cy="3178787"/>
          </a:xfrm>
          <a:custGeom>
            <a:avLst/>
            <a:gdLst/>
            <a:ahLst/>
            <a:cxnLst/>
            <a:rect r="r" b="b" t="t" l="l"/>
            <a:pathLst>
              <a:path h="3178787" w="7315200">
                <a:moveTo>
                  <a:pt x="0" y="0"/>
                </a:moveTo>
                <a:lnTo>
                  <a:pt x="7315200" y="0"/>
                </a:lnTo>
                <a:lnTo>
                  <a:pt x="7315200" y="3178787"/>
                </a:lnTo>
                <a:lnTo>
                  <a:pt x="0" y="31787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0" id="20"/>
          <p:cNvSpPr txBox="true"/>
          <p:nvPr/>
        </p:nvSpPr>
        <p:spPr>
          <a:xfrm rot="0">
            <a:off x="877661" y="1223327"/>
            <a:ext cx="14430375" cy="1811020"/>
          </a:xfrm>
          <a:prstGeom prst="rect">
            <a:avLst/>
          </a:prstGeom>
        </p:spPr>
        <p:txBody>
          <a:bodyPr anchor="t" rtlCol="false" tIns="0" lIns="0" bIns="0" rIns="0">
            <a:spAutoFit/>
          </a:bodyPr>
          <a:lstStyle/>
          <a:p>
            <a:pPr algn="l">
              <a:lnSpc>
                <a:spcPts val="7279"/>
              </a:lnSpc>
            </a:pPr>
            <a:r>
              <a:rPr lang="en-US" sz="5199" b="true">
                <a:solidFill>
                  <a:srgbClr val="1F2374"/>
                </a:solidFill>
                <a:latin typeface="Canva Sans Bold"/>
                <a:ea typeface="Canva Sans Bold"/>
                <a:cs typeface="Canva Sans Bold"/>
                <a:sym typeface="Canva Sans Bold"/>
              </a:rPr>
              <a:t>Why Choose </a:t>
            </a:r>
            <a:r>
              <a:rPr lang="en-US" b="true" sz="5199" u="sng">
                <a:solidFill>
                  <a:srgbClr val="1F2374"/>
                </a:solidFill>
                <a:latin typeface="Canva Sans Bold"/>
                <a:ea typeface="Canva Sans Bold"/>
                <a:cs typeface="Canva Sans Bold"/>
                <a:sym typeface="Canva Sans Bold"/>
                <a:hlinkClick r:id="rId7" tooltip="https://www.blockchainx.tech"/>
              </a:rPr>
              <a:t>BlockchainX</a:t>
            </a:r>
            <a:r>
              <a:rPr lang="en-US" sz="5199" b="true">
                <a:solidFill>
                  <a:srgbClr val="1F2374"/>
                </a:solidFill>
                <a:latin typeface="Canva Sans Bold"/>
                <a:ea typeface="Canva Sans Bold"/>
                <a:cs typeface="Canva Sans Bold"/>
                <a:sym typeface="Canva Sans Bold"/>
              </a:rPr>
              <a:t> for Smart Contract Development</a:t>
            </a:r>
          </a:p>
        </p:txBody>
      </p:sp>
      <p:sp>
        <p:nvSpPr>
          <p:cNvPr name="TextBox 21" id="21"/>
          <p:cNvSpPr txBox="true"/>
          <p:nvPr/>
        </p:nvSpPr>
        <p:spPr>
          <a:xfrm rot="0">
            <a:off x="877661" y="3502796"/>
            <a:ext cx="15308036" cy="497388"/>
          </a:xfrm>
          <a:prstGeom prst="rect">
            <a:avLst/>
          </a:prstGeom>
        </p:spPr>
        <p:txBody>
          <a:bodyPr anchor="t" rtlCol="false" tIns="0" lIns="0" bIns="0" rIns="0">
            <a:spAutoFit/>
          </a:bodyPr>
          <a:lstStyle/>
          <a:p>
            <a:pPr algn="l">
              <a:lnSpc>
                <a:spcPts val="4084"/>
              </a:lnSpc>
            </a:pPr>
            <a:r>
              <a:rPr lang="en-US" sz="2917">
                <a:solidFill>
                  <a:srgbClr val="1F2374"/>
                </a:solidFill>
                <a:latin typeface="Open Sauce"/>
                <a:ea typeface="Open Sauce"/>
                <a:cs typeface="Open Sauce"/>
                <a:sym typeface="Open Sauce"/>
              </a:rPr>
              <a:t>Here is a simple outline of why choose BlockchainX for </a:t>
            </a:r>
            <a:r>
              <a:rPr lang="en-US" sz="2917" u="sng">
                <a:solidFill>
                  <a:srgbClr val="1F2374"/>
                </a:solidFill>
                <a:latin typeface="Open Sauce"/>
                <a:ea typeface="Open Sauce"/>
                <a:cs typeface="Open Sauce"/>
                <a:sym typeface="Open Sauce"/>
                <a:hlinkClick r:id="rId8" tooltip="https://www.blockchainx.tech/smart-contract-development/"/>
              </a:rPr>
              <a:t>smart contract development</a:t>
            </a:r>
            <a:r>
              <a:rPr lang="en-US" sz="2917">
                <a:solidFill>
                  <a:srgbClr val="1F2374"/>
                </a:solidFill>
                <a:latin typeface="Open Sauce"/>
                <a:ea typeface="Open Sauce"/>
                <a:cs typeface="Open Sauce"/>
                <a:sym typeface="Open Sauce"/>
              </a:rPr>
              <a:t>:</a:t>
            </a:r>
          </a:p>
        </p:txBody>
      </p:sp>
      <p:sp>
        <p:nvSpPr>
          <p:cNvPr name="TextBox 22" id="22"/>
          <p:cNvSpPr txBox="true"/>
          <p:nvPr/>
        </p:nvSpPr>
        <p:spPr>
          <a:xfrm rot="0">
            <a:off x="1740364" y="4665621"/>
            <a:ext cx="5959971" cy="429260"/>
          </a:xfrm>
          <a:prstGeom prst="rect">
            <a:avLst/>
          </a:prstGeom>
        </p:spPr>
        <p:txBody>
          <a:bodyPr anchor="t" rtlCol="false" tIns="0" lIns="0" bIns="0" rIns="0">
            <a:spAutoFit/>
          </a:bodyPr>
          <a:lstStyle/>
          <a:p>
            <a:pPr algn="ctr">
              <a:lnSpc>
                <a:spcPts val="3640"/>
              </a:lnSpc>
            </a:pPr>
            <a:r>
              <a:rPr lang="en-US" sz="2600">
                <a:solidFill>
                  <a:srgbClr val="1F2374"/>
                </a:solidFill>
                <a:latin typeface="Open Sauce"/>
                <a:ea typeface="Open Sauce"/>
                <a:cs typeface="Open Sauce"/>
                <a:sym typeface="Open Sauce"/>
              </a:rPr>
              <a:t>Expertise in Blockchain Development</a:t>
            </a:r>
          </a:p>
        </p:txBody>
      </p:sp>
      <p:sp>
        <p:nvSpPr>
          <p:cNvPr name="TextBox 23" id="23"/>
          <p:cNvSpPr txBox="true"/>
          <p:nvPr/>
        </p:nvSpPr>
        <p:spPr>
          <a:xfrm rot="0">
            <a:off x="1715584" y="5510142"/>
            <a:ext cx="2857521" cy="429260"/>
          </a:xfrm>
          <a:prstGeom prst="rect">
            <a:avLst/>
          </a:prstGeom>
        </p:spPr>
        <p:txBody>
          <a:bodyPr anchor="t" rtlCol="false" tIns="0" lIns="0" bIns="0" rIns="0">
            <a:spAutoFit/>
          </a:bodyPr>
          <a:lstStyle/>
          <a:p>
            <a:pPr algn="ctr">
              <a:lnSpc>
                <a:spcPts val="3640"/>
              </a:lnSpc>
            </a:pPr>
            <a:r>
              <a:rPr lang="en-US" sz="2600">
                <a:solidFill>
                  <a:srgbClr val="1F2374"/>
                </a:solidFill>
                <a:latin typeface="Open Sauce"/>
                <a:ea typeface="Open Sauce"/>
                <a:cs typeface="Open Sauce"/>
                <a:sym typeface="Open Sauce"/>
              </a:rPr>
              <a:t>Custom Solutions</a:t>
            </a:r>
          </a:p>
        </p:txBody>
      </p:sp>
      <p:sp>
        <p:nvSpPr>
          <p:cNvPr name="TextBox 24" id="24"/>
          <p:cNvSpPr txBox="true"/>
          <p:nvPr/>
        </p:nvSpPr>
        <p:spPr>
          <a:xfrm rot="0">
            <a:off x="1740364" y="6268401"/>
            <a:ext cx="2136640" cy="429260"/>
          </a:xfrm>
          <a:prstGeom prst="rect">
            <a:avLst/>
          </a:prstGeom>
        </p:spPr>
        <p:txBody>
          <a:bodyPr anchor="t" rtlCol="false" tIns="0" lIns="0" bIns="0" rIns="0">
            <a:spAutoFit/>
          </a:bodyPr>
          <a:lstStyle/>
          <a:p>
            <a:pPr algn="ctr">
              <a:lnSpc>
                <a:spcPts val="3640"/>
              </a:lnSpc>
            </a:pPr>
            <a:r>
              <a:rPr lang="en-US" sz="2600">
                <a:solidFill>
                  <a:srgbClr val="1F2374"/>
                </a:solidFill>
                <a:latin typeface="Open Sauce"/>
                <a:ea typeface="Open Sauce"/>
                <a:cs typeface="Open Sauce"/>
                <a:sym typeface="Open Sauce"/>
              </a:rPr>
              <a:t>Security First</a:t>
            </a:r>
          </a:p>
        </p:txBody>
      </p:sp>
      <p:sp>
        <p:nvSpPr>
          <p:cNvPr name="TextBox 25" id="25"/>
          <p:cNvSpPr txBox="true"/>
          <p:nvPr/>
        </p:nvSpPr>
        <p:spPr>
          <a:xfrm rot="0">
            <a:off x="1715584" y="7187794"/>
            <a:ext cx="5984751" cy="429260"/>
          </a:xfrm>
          <a:prstGeom prst="rect">
            <a:avLst/>
          </a:prstGeom>
        </p:spPr>
        <p:txBody>
          <a:bodyPr anchor="t" rtlCol="false" tIns="0" lIns="0" bIns="0" rIns="0">
            <a:spAutoFit/>
          </a:bodyPr>
          <a:lstStyle/>
          <a:p>
            <a:pPr algn="ctr">
              <a:lnSpc>
                <a:spcPts val="3640"/>
              </a:lnSpc>
            </a:pPr>
            <a:r>
              <a:rPr lang="en-US" sz="2600">
                <a:solidFill>
                  <a:srgbClr val="1F2374"/>
                </a:solidFill>
                <a:latin typeface="Open Sauce"/>
                <a:ea typeface="Open Sauce"/>
                <a:cs typeface="Open Sauce"/>
                <a:sym typeface="Open Sauce"/>
              </a:rPr>
              <a:t>Fast and Cost-Efficient Development</a:t>
            </a:r>
          </a:p>
        </p:txBody>
      </p:sp>
      <p:sp>
        <p:nvSpPr>
          <p:cNvPr name="TextBox 26" id="26"/>
          <p:cNvSpPr txBox="true"/>
          <p:nvPr/>
        </p:nvSpPr>
        <p:spPr>
          <a:xfrm rot="0">
            <a:off x="1715584" y="8000681"/>
            <a:ext cx="3844656" cy="429260"/>
          </a:xfrm>
          <a:prstGeom prst="rect">
            <a:avLst/>
          </a:prstGeom>
        </p:spPr>
        <p:txBody>
          <a:bodyPr anchor="t" rtlCol="false" tIns="0" lIns="0" bIns="0" rIns="0">
            <a:spAutoFit/>
          </a:bodyPr>
          <a:lstStyle/>
          <a:p>
            <a:pPr algn="ctr">
              <a:lnSpc>
                <a:spcPts val="3640"/>
              </a:lnSpc>
            </a:pPr>
            <a:r>
              <a:rPr lang="en-US" sz="2600">
                <a:solidFill>
                  <a:srgbClr val="1F2374"/>
                </a:solidFill>
                <a:latin typeface="Open Sauce"/>
                <a:ea typeface="Open Sauce"/>
                <a:cs typeface="Open Sauce"/>
                <a:sym typeface="Open Sauce"/>
              </a:rPr>
              <a:t>Transparency and Trust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53977" y="527163"/>
            <a:ext cx="9404563" cy="940456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5960DC"/>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6247" y="3686394"/>
            <a:ext cx="9047753" cy="3086100"/>
            <a:chOff x="0" y="0"/>
            <a:chExt cx="2382947" cy="812800"/>
          </a:xfrm>
        </p:grpSpPr>
        <p:sp>
          <p:nvSpPr>
            <p:cNvPr name="Freeform 6" id="6"/>
            <p:cNvSpPr/>
            <p:nvPr/>
          </p:nvSpPr>
          <p:spPr>
            <a:xfrm flipH="false" flipV="false" rot="0">
              <a:off x="0" y="0"/>
              <a:ext cx="2382947" cy="812800"/>
            </a:xfrm>
            <a:custGeom>
              <a:avLst/>
              <a:gdLst/>
              <a:ahLst/>
              <a:cxnLst/>
              <a:rect r="r" b="b" t="t" l="l"/>
              <a:pathLst>
                <a:path h="812800" w="2382947">
                  <a:moveTo>
                    <a:pt x="0" y="0"/>
                  </a:moveTo>
                  <a:lnTo>
                    <a:pt x="2382947" y="0"/>
                  </a:lnTo>
                  <a:lnTo>
                    <a:pt x="2382947" y="812800"/>
                  </a:lnTo>
                  <a:lnTo>
                    <a:pt x="0" y="812800"/>
                  </a:lnTo>
                  <a:close/>
                </a:path>
              </a:pathLst>
            </a:custGeom>
            <a:solidFill>
              <a:srgbClr val="1F2374"/>
            </a:solidFill>
          </p:spPr>
        </p:sp>
        <p:sp>
          <p:nvSpPr>
            <p:cNvPr name="TextBox 7" id="7"/>
            <p:cNvSpPr txBox="true"/>
            <p:nvPr/>
          </p:nvSpPr>
          <p:spPr>
            <a:xfrm>
              <a:off x="0" y="-38100"/>
              <a:ext cx="2382947" cy="8509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6888543" y="3686394"/>
            <a:ext cx="9047753" cy="3086100"/>
            <a:chOff x="0" y="0"/>
            <a:chExt cx="2382947" cy="812800"/>
          </a:xfrm>
        </p:grpSpPr>
        <p:sp>
          <p:nvSpPr>
            <p:cNvPr name="Freeform 9" id="9"/>
            <p:cNvSpPr/>
            <p:nvPr/>
          </p:nvSpPr>
          <p:spPr>
            <a:xfrm flipH="false" flipV="false" rot="0">
              <a:off x="0" y="0"/>
              <a:ext cx="2382947" cy="812800"/>
            </a:xfrm>
            <a:custGeom>
              <a:avLst/>
              <a:gdLst/>
              <a:ahLst/>
              <a:cxnLst/>
              <a:rect r="r" b="b" t="t" l="l"/>
              <a:pathLst>
                <a:path h="812800" w="2382947">
                  <a:moveTo>
                    <a:pt x="0" y="0"/>
                  </a:moveTo>
                  <a:lnTo>
                    <a:pt x="2382947" y="0"/>
                  </a:lnTo>
                  <a:lnTo>
                    <a:pt x="2382947" y="812800"/>
                  </a:lnTo>
                  <a:lnTo>
                    <a:pt x="0" y="812800"/>
                  </a:lnTo>
                  <a:close/>
                </a:path>
              </a:pathLst>
            </a:custGeom>
            <a:solidFill>
              <a:srgbClr val="C4459F"/>
            </a:solidFill>
          </p:spPr>
        </p:sp>
        <p:sp>
          <p:nvSpPr>
            <p:cNvPr name="TextBox 10" id="10"/>
            <p:cNvSpPr txBox="true"/>
            <p:nvPr/>
          </p:nvSpPr>
          <p:spPr>
            <a:xfrm>
              <a:off x="0" y="-38100"/>
              <a:ext cx="2382947" cy="850900"/>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0">
            <a:off x="1028700" y="3995708"/>
            <a:ext cx="625060" cy="625060"/>
          </a:xfrm>
          <a:custGeom>
            <a:avLst/>
            <a:gdLst/>
            <a:ahLst/>
            <a:cxnLst/>
            <a:rect r="r" b="b" t="t" l="l"/>
            <a:pathLst>
              <a:path h="625060" w="625060">
                <a:moveTo>
                  <a:pt x="0" y="0"/>
                </a:moveTo>
                <a:lnTo>
                  <a:pt x="625060" y="0"/>
                </a:lnTo>
                <a:lnTo>
                  <a:pt x="625060" y="625061"/>
                </a:lnTo>
                <a:lnTo>
                  <a:pt x="0" y="6250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028700" y="5837249"/>
            <a:ext cx="625060" cy="625060"/>
          </a:xfrm>
          <a:custGeom>
            <a:avLst/>
            <a:gdLst/>
            <a:ahLst/>
            <a:cxnLst/>
            <a:rect r="r" b="b" t="t" l="l"/>
            <a:pathLst>
              <a:path h="625060" w="625060">
                <a:moveTo>
                  <a:pt x="0" y="0"/>
                </a:moveTo>
                <a:lnTo>
                  <a:pt x="625060" y="0"/>
                </a:lnTo>
                <a:lnTo>
                  <a:pt x="625060" y="625061"/>
                </a:lnTo>
                <a:lnTo>
                  <a:pt x="0" y="6250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028700" y="4916914"/>
            <a:ext cx="625060" cy="625060"/>
          </a:xfrm>
          <a:custGeom>
            <a:avLst/>
            <a:gdLst/>
            <a:ahLst/>
            <a:cxnLst/>
            <a:rect r="r" b="b" t="t" l="l"/>
            <a:pathLst>
              <a:path h="625060" w="625060">
                <a:moveTo>
                  <a:pt x="0" y="0"/>
                </a:moveTo>
                <a:lnTo>
                  <a:pt x="625060" y="0"/>
                </a:lnTo>
                <a:lnTo>
                  <a:pt x="625060" y="625060"/>
                </a:lnTo>
                <a:lnTo>
                  <a:pt x="0" y="6250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13607700" y="-514350"/>
            <a:ext cx="9450794" cy="11449207"/>
            <a:chOff x="0" y="0"/>
            <a:chExt cx="2489098" cy="3015429"/>
          </a:xfrm>
        </p:grpSpPr>
        <p:sp>
          <p:nvSpPr>
            <p:cNvPr name="Freeform 15" id="15"/>
            <p:cNvSpPr/>
            <p:nvPr/>
          </p:nvSpPr>
          <p:spPr>
            <a:xfrm flipH="false" flipV="false" rot="0">
              <a:off x="0" y="0"/>
              <a:ext cx="2489098" cy="3015429"/>
            </a:xfrm>
            <a:custGeom>
              <a:avLst/>
              <a:gdLst/>
              <a:ahLst/>
              <a:cxnLst/>
              <a:rect r="r" b="b" t="t" l="l"/>
              <a:pathLst>
                <a:path h="3015429" w="2489098">
                  <a:moveTo>
                    <a:pt x="0" y="0"/>
                  </a:moveTo>
                  <a:lnTo>
                    <a:pt x="2489098" y="0"/>
                  </a:lnTo>
                  <a:lnTo>
                    <a:pt x="2489098" y="3015429"/>
                  </a:lnTo>
                  <a:lnTo>
                    <a:pt x="0" y="3015429"/>
                  </a:lnTo>
                  <a:close/>
                </a:path>
              </a:pathLst>
            </a:custGeom>
            <a:solidFill>
              <a:srgbClr val="C4459F"/>
            </a:solidFill>
          </p:spPr>
        </p:sp>
        <p:sp>
          <p:nvSpPr>
            <p:cNvPr name="TextBox 16" id="16"/>
            <p:cNvSpPr txBox="true"/>
            <p:nvPr/>
          </p:nvSpPr>
          <p:spPr>
            <a:xfrm>
              <a:off x="0" y="-38100"/>
              <a:ext cx="2489098" cy="3053529"/>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704278" y="3558483"/>
            <a:ext cx="6968511" cy="1670961"/>
          </a:xfrm>
          <a:prstGeom prst="rect">
            <a:avLst/>
          </a:prstGeom>
        </p:spPr>
        <p:txBody>
          <a:bodyPr anchor="t" rtlCol="false" tIns="0" lIns="0" bIns="0" rIns="0">
            <a:spAutoFit/>
          </a:bodyPr>
          <a:lstStyle/>
          <a:p>
            <a:pPr algn="l">
              <a:lnSpc>
                <a:spcPts val="12754"/>
              </a:lnSpc>
            </a:pPr>
            <a:r>
              <a:rPr lang="en-US" sz="12147">
                <a:solidFill>
                  <a:srgbClr val="1F2374"/>
                </a:solidFill>
                <a:latin typeface="Anton"/>
                <a:ea typeface="Anton"/>
                <a:cs typeface="Anton"/>
                <a:sym typeface="Anton"/>
              </a:rPr>
              <a:t>THANK</a:t>
            </a:r>
          </a:p>
        </p:txBody>
      </p:sp>
      <p:sp>
        <p:nvSpPr>
          <p:cNvPr name="TextBox 18" id="18"/>
          <p:cNvSpPr txBox="true"/>
          <p:nvPr/>
        </p:nvSpPr>
        <p:spPr>
          <a:xfrm rot="0">
            <a:off x="9704278" y="5218860"/>
            <a:ext cx="6968511" cy="1681108"/>
          </a:xfrm>
          <a:prstGeom prst="rect">
            <a:avLst/>
          </a:prstGeom>
        </p:spPr>
        <p:txBody>
          <a:bodyPr anchor="t" rtlCol="false" tIns="0" lIns="0" bIns="0" rIns="0">
            <a:spAutoFit/>
          </a:bodyPr>
          <a:lstStyle/>
          <a:p>
            <a:pPr algn="l">
              <a:lnSpc>
                <a:spcPts val="12859"/>
              </a:lnSpc>
            </a:pPr>
            <a:r>
              <a:rPr lang="en-US" sz="12247">
                <a:solidFill>
                  <a:srgbClr val="C4459F"/>
                </a:solidFill>
                <a:latin typeface="Anton"/>
                <a:ea typeface="Anton"/>
                <a:cs typeface="Anton"/>
                <a:sym typeface="Anton"/>
              </a:rPr>
              <a:t>YOU!</a:t>
            </a:r>
          </a:p>
        </p:txBody>
      </p:sp>
      <p:sp>
        <p:nvSpPr>
          <p:cNvPr name="TextBox 19" id="19"/>
          <p:cNvSpPr txBox="true"/>
          <p:nvPr/>
        </p:nvSpPr>
        <p:spPr>
          <a:xfrm rot="0">
            <a:off x="2724325" y="4082813"/>
            <a:ext cx="2697639"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7708889555</a:t>
            </a:r>
          </a:p>
        </p:txBody>
      </p:sp>
      <p:sp>
        <p:nvSpPr>
          <p:cNvPr name="TextBox 20" id="20"/>
          <p:cNvSpPr txBox="true"/>
          <p:nvPr/>
        </p:nvSpPr>
        <p:spPr>
          <a:xfrm rot="0">
            <a:off x="2724325" y="4999785"/>
            <a:ext cx="5029652"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https://www.blockchainx.tech/</a:t>
            </a:r>
          </a:p>
        </p:txBody>
      </p:sp>
      <p:sp>
        <p:nvSpPr>
          <p:cNvPr name="TextBox 21" id="21"/>
          <p:cNvSpPr txBox="true"/>
          <p:nvPr/>
        </p:nvSpPr>
        <p:spPr>
          <a:xfrm rot="0">
            <a:off x="2724325" y="5917360"/>
            <a:ext cx="4309805"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DAGP98Pldo8</dc:identifier>
  <dcterms:modified xsi:type="dcterms:W3CDTF">2011-08-01T06:04:30Z</dcterms:modified>
  <cp:revision>1</cp:revision>
  <dc:title>5 Main Platform to Create Smart Contract</dc:title>
</cp:coreProperties>
</file>