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Open Sans Extra Bold" charset="1" panose="020B0906030804020204"/>
      <p:regular r:id="rId13"/>
    </p:embeddedFont>
    <p:embeddedFont>
      <p:font typeface="Poppins Bold" charset="1" panose="00000800000000000000"/>
      <p:regular r:id="rId14"/>
    </p:embeddedFont>
    <p:embeddedFont>
      <p:font typeface="Poppins" charset="1" panose="0000050000000000000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real-estate-tokenization-guide/"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real-estate-tokenization-guide/"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svg" Type="http://schemas.openxmlformats.org/officeDocument/2006/relationships/image"/><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1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6097502" y="5590237"/>
            <a:ext cx="14099416" cy="140994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582317" y="2128360"/>
            <a:ext cx="10477774" cy="5906455"/>
          </a:xfrm>
          <a:prstGeom prst="rect">
            <a:avLst/>
          </a:prstGeom>
        </p:spPr>
        <p:txBody>
          <a:bodyPr anchor="t" rtlCol="false" tIns="0" lIns="0" bIns="0" rIns="0">
            <a:spAutoFit/>
          </a:bodyPr>
          <a:lstStyle/>
          <a:p>
            <a:pPr algn="l">
              <a:lnSpc>
                <a:spcPts val="9382"/>
              </a:lnSpc>
            </a:pPr>
            <a:r>
              <a:rPr lang="en-US" sz="6701">
                <a:solidFill>
                  <a:srgbClr val="7F3A02"/>
                </a:solidFill>
                <a:latin typeface="Open Sans Extra Bold"/>
                <a:ea typeface="Open Sans Extra Bold"/>
                <a:cs typeface="Open Sans Extra Bold"/>
                <a:sym typeface="Open Sans Extra Bold"/>
              </a:rPr>
              <a:t>How Real Estate Tokenization is Changing Property Investment in 2024</a:t>
            </a:r>
          </a:p>
          <a:p>
            <a:pPr algn="l">
              <a:lnSpc>
                <a:spcPts val="9382"/>
              </a:lnSpc>
              <a:spcBef>
                <a:spcPct val="0"/>
              </a:spcBef>
            </a:pPr>
          </a:p>
        </p:txBody>
      </p:sp>
      <p:grpSp>
        <p:nvGrpSpPr>
          <p:cNvPr name="Group 6" id="6"/>
          <p:cNvGrpSpPr/>
          <p:nvPr/>
        </p:nvGrpSpPr>
        <p:grpSpPr>
          <a:xfrm rot="0">
            <a:off x="16420234" y="-1717598"/>
            <a:ext cx="3735531" cy="3735531"/>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747857" y="-643475"/>
            <a:ext cx="1286950" cy="128695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11" id="11"/>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929195" y="8389571"/>
            <a:ext cx="3735531" cy="3735531"/>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5" id="15"/>
          <p:cNvSpPr/>
          <p:nvPr/>
        </p:nvSpPr>
        <p:spPr>
          <a:xfrm flipH="false" flipV="false" rot="0">
            <a:off x="8757394" y="7522582"/>
            <a:ext cx="8779632" cy="1733977"/>
          </a:xfrm>
          <a:custGeom>
            <a:avLst/>
            <a:gdLst/>
            <a:ahLst/>
            <a:cxnLst/>
            <a:rect r="r" b="b" t="t" l="l"/>
            <a:pathLst>
              <a:path h="1733977" w="8779632">
                <a:moveTo>
                  <a:pt x="0" y="0"/>
                </a:moveTo>
                <a:lnTo>
                  <a:pt x="8779632" y="0"/>
                </a:lnTo>
                <a:lnTo>
                  <a:pt x="8779632" y="1733977"/>
                </a:lnTo>
                <a:lnTo>
                  <a:pt x="0" y="1733977"/>
                </a:lnTo>
                <a:lnTo>
                  <a:pt x="0" y="0"/>
                </a:lnTo>
                <a:close/>
              </a:path>
            </a:pathLst>
          </a:custGeom>
          <a:blipFill>
            <a:blip r:embed="rId2"/>
            <a:stretch>
              <a:fillRect l="0" t="0" r="0" b="0"/>
            </a:stretch>
          </a:blipFill>
        </p:spPr>
      </p:sp>
      <p:grpSp>
        <p:nvGrpSpPr>
          <p:cNvPr name="Group 16" id="16"/>
          <p:cNvGrpSpPr>
            <a:grpSpLocks noChangeAspect="true"/>
          </p:cNvGrpSpPr>
          <p:nvPr/>
        </p:nvGrpSpPr>
        <p:grpSpPr>
          <a:xfrm rot="0">
            <a:off x="8573918" y="3143201"/>
            <a:ext cx="9146584" cy="5246370"/>
            <a:chOff x="0" y="0"/>
            <a:chExt cx="7981950" cy="4578350"/>
          </a:xfrm>
        </p:grpSpPr>
        <p:sp>
          <p:nvSpPr>
            <p:cNvPr name="Freeform 17" id="17"/>
            <p:cNvSpPr/>
            <p:nvPr/>
          </p:nvSpPr>
          <p:spPr>
            <a:xfrm flipH="false" flipV="false" rot="0">
              <a:off x="765810" y="21590"/>
              <a:ext cx="6451600" cy="4326890"/>
            </a:xfrm>
            <a:custGeom>
              <a:avLst/>
              <a:gdLst/>
              <a:ahLst/>
              <a:cxnLst/>
              <a:rect r="r" b="b" t="t" l="l"/>
              <a:pathLst>
                <a:path h="4326890" w="645160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242424"/>
            </a:solidFill>
          </p:spPr>
        </p:sp>
        <p:sp>
          <p:nvSpPr>
            <p:cNvPr name="Freeform 18" id="18"/>
            <p:cNvSpPr/>
            <p:nvPr/>
          </p:nvSpPr>
          <p:spPr>
            <a:xfrm flipH="false" flipV="false" rot="0">
              <a:off x="0" y="0"/>
              <a:ext cx="7981950" cy="4542790"/>
            </a:xfrm>
            <a:custGeom>
              <a:avLst/>
              <a:gdLst/>
              <a:ahLst/>
              <a:cxnLst/>
              <a:rect r="r" b="b" t="t" l="l"/>
              <a:pathLst>
                <a:path h="4542790" w="798195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sp>
        <p:sp>
          <p:nvSpPr>
            <p:cNvPr name="Freeform 19" id="19"/>
            <p:cNvSpPr/>
            <p:nvPr/>
          </p:nvSpPr>
          <p:spPr>
            <a:xfrm flipH="false" flipV="false" rot="0">
              <a:off x="3460750" y="4349750"/>
              <a:ext cx="1059180" cy="96520"/>
            </a:xfrm>
            <a:custGeom>
              <a:avLst/>
              <a:gdLst/>
              <a:ahLst/>
              <a:cxnLst/>
              <a:rect r="r" b="b" t="t" l="l"/>
              <a:pathLst>
                <a:path h="96520" w="105918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sp>
        <p:sp>
          <p:nvSpPr>
            <p:cNvPr name="Freeform 20" id="20"/>
            <p:cNvSpPr/>
            <p:nvPr/>
          </p:nvSpPr>
          <p:spPr>
            <a:xfrm flipH="false" flipV="false" rot="0">
              <a:off x="163830" y="4542790"/>
              <a:ext cx="7654290" cy="35560"/>
            </a:xfrm>
            <a:custGeom>
              <a:avLst/>
              <a:gdLst/>
              <a:ahLst/>
              <a:cxnLst/>
              <a:rect r="r" b="b" t="t" l="l"/>
              <a:pathLst>
                <a:path h="35560" w="765429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sp>
        <p:sp>
          <p:nvSpPr>
            <p:cNvPr name="Freeform 21" id="21"/>
            <p:cNvSpPr/>
            <p:nvPr/>
          </p:nvSpPr>
          <p:spPr>
            <a:xfrm flipH="false" flipV="false" rot="0">
              <a:off x="962660" y="276860"/>
              <a:ext cx="6055360" cy="3789680"/>
            </a:xfrm>
            <a:custGeom>
              <a:avLst/>
              <a:gdLst/>
              <a:ahLst/>
              <a:cxnLst/>
              <a:rect r="r" b="b" t="t" l="l"/>
              <a:pathLst>
                <a:path h="3789680" w="6055360">
                  <a:moveTo>
                    <a:pt x="0" y="0"/>
                  </a:moveTo>
                  <a:lnTo>
                    <a:pt x="6055360" y="0"/>
                  </a:lnTo>
                  <a:lnTo>
                    <a:pt x="6055360" y="3789680"/>
                  </a:lnTo>
                  <a:lnTo>
                    <a:pt x="0" y="3789680"/>
                  </a:lnTo>
                  <a:close/>
                </a:path>
              </a:pathLst>
            </a:custGeom>
            <a:blipFill>
              <a:blip r:embed="rId3"/>
              <a:stretch>
                <a:fillRect l="0" t="-9844" r="0" b="-9844"/>
              </a:stretch>
            </a:blipFill>
          </p:spPr>
        </p:sp>
      </p:grpSp>
      <p:sp>
        <p:nvSpPr>
          <p:cNvPr name="Freeform 22" id="22"/>
          <p:cNvSpPr/>
          <p:nvPr/>
        </p:nvSpPr>
        <p:spPr>
          <a:xfrm flipH="false" flipV="false" rot="0">
            <a:off x="11060091" y="643475"/>
            <a:ext cx="4135887" cy="1314867"/>
          </a:xfrm>
          <a:custGeom>
            <a:avLst/>
            <a:gdLst/>
            <a:ahLst/>
            <a:cxnLst/>
            <a:rect r="r" b="b" t="t" l="l"/>
            <a:pathLst>
              <a:path h="1314867" w="4135887">
                <a:moveTo>
                  <a:pt x="0" y="0"/>
                </a:moveTo>
                <a:lnTo>
                  <a:pt x="4135887" y="0"/>
                </a:lnTo>
                <a:lnTo>
                  <a:pt x="4135887" y="1314867"/>
                </a:lnTo>
                <a:lnTo>
                  <a:pt x="0" y="1314867"/>
                </a:lnTo>
                <a:lnTo>
                  <a:pt x="0" y="0"/>
                </a:lnTo>
                <a:close/>
              </a:path>
            </a:pathLst>
          </a:custGeom>
          <a:blipFill>
            <a:blip r:embed="rId4"/>
            <a:stretch>
              <a:fillRect l="0" t="0" r="0" b="0"/>
            </a:stretch>
          </a:blipFill>
        </p:spPr>
      </p:sp>
      <p:sp>
        <p:nvSpPr>
          <p:cNvPr name="TextBox 23" id="23"/>
          <p:cNvSpPr txBox="true"/>
          <p:nvPr/>
        </p:nvSpPr>
        <p:spPr>
          <a:xfrm rot="0">
            <a:off x="2034806" y="9327380"/>
            <a:ext cx="7366063" cy="501556"/>
          </a:xfrm>
          <a:prstGeom prst="rect">
            <a:avLst/>
          </a:prstGeom>
        </p:spPr>
        <p:txBody>
          <a:bodyPr anchor="t" rtlCol="false" tIns="0" lIns="0" bIns="0" rIns="0">
            <a:spAutoFit/>
          </a:bodyPr>
          <a:lstStyle/>
          <a:p>
            <a:pPr algn="l">
              <a:lnSpc>
                <a:spcPts val="3855"/>
              </a:lnSpc>
              <a:spcBef>
                <a:spcPct val="0"/>
              </a:spcBef>
            </a:pPr>
            <a:r>
              <a:rPr lang="en-US" b="true" sz="2753" spc="-55">
                <a:solidFill>
                  <a:srgbClr val="051D40"/>
                </a:solidFill>
                <a:latin typeface="Poppins Bold"/>
                <a:ea typeface="Poppins Bold"/>
                <a:cs typeface="Poppins Bold"/>
                <a:sym typeface="Poppi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188217" y="9258300"/>
            <a:ext cx="18476217" cy="1028700"/>
            <a:chOff x="0" y="0"/>
            <a:chExt cx="4866164" cy="270933"/>
          </a:xfrm>
        </p:grpSpPr>
        <p:sp>
          <p:nvSpPr>
            <p:cNvPr name="Freeform 3" id="3"/>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4" id="4"/>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2681457" y="1383428"/>
            <a:ext cx="12925086" cy="6667744"/>
            <a:chOff x="0" y="0"/>
            <a:chExt cx="3404138" cy="1756114"/>
          </a:xfrm>
        </p:grpSpPr>
        <p:sp>
          <p:nvSpPr>
            <p:cNvPr name="Freeform 6" id="6"/>
            <p:cNvSpPr/>
            <p:nvPr/>
          </p:nvSpPr>
          <p:spPr>
            <a:xfrm flipH="false" flipV="false" rot="0">
              <a:off x="0" y="0"/>
              <a:ext cx="3404138" cy="1756114"/>
            </a:xfrm>
            <a:custGeom>
              <a:avLst/>
              <a:gdLst/>
              <a:ahLst/>
              <a:cxnLst/>
              <a:rect r="r" b="b" t="t" l="l"/>
              <a:pathLst>
                <a:path h="1756114" w="3404138">
                  <a:moveTo>
                    <a:pt x="0" y="0"/>
                  </a:moveTo>
                  <a:lnTo>
                    <a:pt x="3404138" y="0"/>
                  </a:lnTo>
                  <a:lnTo>
                    <a:pt x="3404138" y="1756114"/>
                  </a:lnTo>
                  <a:lnTo>
                    <a:pt x="0" y="1756114"/>
                  </a:lnTo>
                  <a:close/>
                </a:path>
              </a:pathLst>
            </a:custGeom>
            <a:solidFill>
              <a:srgbClr val="145DA0"/>
            </a:solidFill>
            <a:ln cap="sq">
              <a:noFill/>
              <a:prstDash val="solid"/>
              <a:miter/>
            </a:ln>
          </p:spPr>
        </p:sp>
        <p:sp>
          <p:nvSpPr>
            <p:cNvPr name="TextBox 7" id="7"/>
            <p:cNvSpPr txBox="true"/>
            <p:nvPr/>
          </p:nvSpPr>
          <p:spPr>
            <a:xfrm>
              <a:off x="0" y="-38100"/>
              <a:ext cx="3404138" cy="1794214"/>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6175730" y="1626472"/>
            <a:ext cx="5748323" cy="992039"/>
          </a:xfrm>
          <a:prstGeom prst="rect">
            <a:avLst/>
          </a:prstGeom>
        </p:spPr>
        <p:txBody>
          <a:bodyPr anchor="t" rtlCol="false" tIns="0" lIns="0" bIns="0" rIns="0">
            <a:spAutoFit/>
          </a:bodyPr>
          <a:lstStyle/>
          <a:p>
            <a:pPr algn="ctr" marL="0" indent="0" lvl="0">
              <a:lnSpc>
                <a:spcPts val="8195"/>
              </a:lnSpc>
              <a:spcBef>
                <a:spcPct val="0"/>
              </a:spcBef>
            </a:pPr>
            <a:r>
              <a:rPr lang="en-US" sz="5854">
                <a:solidFill>
                  <a:srgbClr val="C1FF72"/>
                </a:solidFill>
                <a:latin typeface="Open Sans Extra Bold"/>
                <a:ea typeface="Open Sans Extra Bold"/>
                <a:cs typeface="Open Sans Extra Bold"/>
                <a:sym typeface="Open Sans Extra Bold"/>
              </a:rPr>
              <a:t>Introduction</a:t>
            </a:r>
          </a:p>
        </p:txBody>
      </p:sp>
      <p:sp>
        <p:nvSpPr>
          <p:cNvPr name="TextBox 9" id="9"/>
          <p:cNvSpPr txBox="true"/>
          <p:nvPr/>
        </p:nvSpPr>
        <p:spPr>
          <a:xfrm rot="0">
            <a:off x="3017391" y="2961685"/>
            <a:ext cx="12253219" cy="5238750"/>
          </a:xfrm>
          <a:prstGeom prst="rect">
            <a:avLst/>
          </a:prstGeom>
        </p:spPr>
        <p:txBody>
          <a:bodyPr anchor="t" rtlCol="false" tIns="0" lIns="0" bIns="0" rIns="0">
            <a:spAutoFit/>
          </a:bodyPr>
          <a:lstStyle/>
          <a:p>
            <a:pPr algn="ctr">
              <a:lnSpc>
                <a:spcPts val="4199"/>
              </a:lnSpc>
            </a:pPr>
            <a:r>
              <a:rPr lang="en-US" sz="2999" spc="-59">
                <a:solidFill>
                  <a:srgbClr val="FDFDFD"/>
                </a:solidFill>
                <a:latin typeface="Poppins"/>
                <a:ea typeface="Poppins"/>
                <a:cs typeface="Poppins"/>
                <a:sym typeface="Poppins"/>
              </a:rPr>
              <a:t>Real estate tokenization will completely change the way properties are invested into by 2024. This is a cutting-edge mechanism that converts physical property assets into digitized tokens on a blockchain thus enabling potential buyers to acquire and sell partial ownership of real estate. In this way, it is knocking down conventional constraints in order to create an open, transparent as well as efficient way of investing in this field. In this blog will see </a:t>
            </a:r>
            <a:r>
              <a:rPr lang="en-US" b="true" sz="2999" spc="-59" u="sng">
                <a:solidFill>
                  <a:srgbClr val="DFB500"/>
                </a:solidFill>
                <a:latin typeface="Poppins Bold"/>
                <a:ea typeface="Poppins Bold"/>
                <a:cs typeface="Poppins Bold"/>
                <a:sym typeface="Poppins Bold"/>
                <a:hlinkClick r:id="rId2" tooltip="https://www.blockchainx.tech/real-estate-tokenization-guide/"/>
              </a:rPr>
              <a:t>the guide for real estate tokenization</a:t>
            </a:r>
            <a:r>
              <a:rPr lang="en-US" sz="2999" spc="-59">
                <a:solidFill>
                  <a:srgbClr val="FDFDFD"/>
                </a:solidFill>
                <a:latin typeface="Poppins"/>
                <a:ea typeface="Poppins"/>
                <a:cs typeface="Poppins"/>
                <a:sym typeface="Poppins"/>
              </a:rPr>
              <a:t> is changing property investment in 2024.</a:t>
            </a:r>
          </a:p>
          <a:p>
            <a:pPr algn="ctr">
              <a:lnSpc>
                <a:spcPts val="4199"/>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188217" y="9258300"/>
            <a:ext cx="18476217" cy="1028700"/>
            <a:chOff x="0" y="0"/>
            <a:chExt cx="4866164" cy="270933"/>
          </a:xfrm>
        </p:grpSpPr>
        <p:sp>
          <p:nvSpPr>
            <p:cNvPr name="Freeform 3" id="3"/>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4" id="4"/>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2681457" y="1383428"/>
            <a:ext cx="12925086" cy="6667744"/>
            <a:chOff x="0" y="0"/>
            <a:chExt cx="3404138" cy="1756114"/>
          </a:xfrm>
        </p:grpSpPr>
        <p:sp>
          <p:nvSpPr>
            <p:cNvPr name="Freeform 6" id="6"/>
            <p:cNvSpPr/>
            <p:nvPr/>
          </p:nvSpPr>
          <p:spPr>
            <a:xfrm flipH="false" flipV="false" rot="0">
              <a:off x="0" y="0"/>
              <a:ext cx="3404138" cy="1756114"/>
            </a:xfrm>
            <a:custGeom>
              <a:avLst/>
              <a:gdLst/>
              <a:ahLst/>
              <a:cxnLst/>
              <a:rect r="r" b="b" t="t" l="l"/>
              <a:pathLst>
                <a:path h="1756114" w="3404138">
                  <a:moveTo>
                    <a:pt x="0" y="0"/>
                  </a:moveTo>
                  <a:lnTo>
                    <a:pt x="3404138" y="0"/>
                  </a:lnTo>
                  <a:lnTo>
                    <a:pt x="3404138" y="1756114"/>
                  </a:lnTo>
                  <a:lnTo>
                    <a:pt x="0" y="1756114"/>
                  </a:lnTo>
                  <a:close/>
                </a:path>
              </a:pathLst>
            </a:custGeom>
            <a:solidFill>
              <a:srgbClr val="145DA0"/>
            </a:solidFill>
            <a:ln cap="sq">
              <a:noFill/>
              <a:prstDash val="solid"/>
              <a:miter/>
            </a:ln>
          </p:spPr>
        </p:sp>
        <p:sp>
          <p:nvSpPr>
            <p:cNvPr name="TextBox 7" id="7"/>
            <p:cNvSpPr txBox="true"/>
            <p:nvPr/>
          </p:nvSpPr>
          <p:spPr>
            <a:xfrm>
              <a:off x="0" y="-38100"/>
              <a:ext cx="3404138" cy="1794214"/>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2206845" y="1691594"/>
            <a:ext cx="13874310" cy="2863858"/>
          </a:xfrm>
          <a:prstGeom prst="rect">
            <a:avLst/>
          </a:prstGeom>
        </p:spPr>
        <p:txBody>
          <a:bodyPr anchor="t" rtlCol="false" tIns="0" lIns="0" bIns="0" rIns="0">
            <a:spAutoFit/>
          </a:bodyPr>
          <a:lstStyle/>
          <a:p>
            <a:pPr algn="ctr">
              <a:lnSpc>
                <a:spcPts val="7668"/>
              </a:lnSpc>
            </a:pPr>
            <a:r>
              <a:rPr lang="en-US" sz="5477">
                <a:solidFill>
                  <a:srgbClr val="C1FF72"/>
                </a:solidFill>
                <a:latin typeface="Open Sans Extra Bold"/>
                <a:ea typeface="Open Sans Extra Bold"/>
                <a:cs typeface="Open Sans Extra Bold"/>
                <a:sym typeface="Open Sans Extra Bold"/>
              </a:rPr>
              <a:t>More Access to Real Estate for Investors</a:t>
            </a:r>
          </a:p>
          <a:p>
            <a:pPr algn="ctr" marL="0" indent="0" lvl="0">
              <a:lnSpc>
                <a:spcPts val="7668"/>
              </a:lnSpc>
              <a:spcBef>
                <a:spcPct val="0"/>
              </a:spcBef>
            </a:pPr>
          </a:p>
        </p:txBody>
      </p:sp>
      <p:sp>
        <p:nvSpPr>
          <p:cNvPr name="TextBox 9" id="9"/>
          <p:cNvSpPr txBox="true"/>
          <p:nvPr/>
        </p:nvSpPr>
        <p:spPr>
          <a:xfrm rot="0">
            <a:off x="3017391" y="4025869"/>
            <a:ext cx="12253219" cy="3667125"/>
          </a:xfrm>
          <a:prstGeom prst="rect">
            <a:avLst/>
          </a:prstGeom>
        </p:spPr>
        <p:txBody>
          <a:bodyPr anchor="t" rtlCol="false" tIns="0" lIns="0" bIns="0" rIns="0">
            <a:spAutoFit/>
          </a:bodyPr>
          <a:lstStyle/>
          <a:p>
            <a:pPr algn="ctr">
              <a:lnSpc>
                <a:spcPts val="4199"/>
              </a:lnSpc>
              <a:spcBef>
                <a:spcPct val="0"/>
              </a:spcBef>
            </a:pPr>
            <a:r>
              <a:rPr lang="en-US" sz="2999" spc="-59">
                <a:solidFill>
                  <a:srgbClr val="FDFDFD"/>
                </a:solidFill>
                <a:latin typeface="Poppins"/>
                <a:ea typeface="Poppins"/>
                <a:cs typeface="Poppins"/>
                <a:sym typeface="Poppins"/>
              </a:rPr>
              <a:t>One of its greatest impacts is property investment democratization encouraged through tokenization. Formerly, people required large amounts of money to invest in real estates but now online platforms allow them invest even little amounts at lower costs making it possible for fractional ownership of expensive items like office buildings and high-end flats or even full-fledged portfolios with several properties under one roof.</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188217" y="9258300"/>
            <a:ext cx="18476217" cy="1028700"/>
            <a:chOff x="0" y="0"/>
            <a:chExt cx="4866164" cy="270933"/>
          </a:xfrm>
        </p:grpSpPr>
        <p:sp>
          <p:nvSpPr>
            <p:cNvPr name="Freeform 3" id="3"/>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4" id="4"/>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2681457" y="1383428"/>
            <a:ext cx="12925086" cy="6667744"/>
            <a:chOff x="0" y="0"/>
            <a:chExt cx="3404138" cy="1756114"/>
          </a:xfrm>
        </p:grpSpPr>
        <p:sp>
          <p:nvSpPr>
            <p:cNvPr name="Freeform 6" id="6"/>
            <p:cNvSpPr/>
            <p:nvPr/>
          </p:nvSpPr>
          <p:spPr>
            <a:xfrm flipH="false" flipV="false" rot="0">
              <a:off x="0" y="0"/>
              <a:ext cx="3404138" cy="1756114"/>
            </a:xfrm>
            <a:custGeom>
              <a:avLst/>
              <a:gdLst/>
              <a:ahLst/>
              <a:cxnLst/>
              <a:rect r="r" b="b" t="t" l="l"/>
              <a:pathLst>
                <a:path h="1756114" w="3404138">
                  <a:moveTo>
                    <a:pt x="0" y="0"/>
                  </a:moveTo>
                  <a:lnTo>
                    <a:pt x="3404138" y="0"/>
                  </a:lnTo>
                  <a:lnTo>
                    <a:pt x="3404138" y="1756114"/>
                  </a:lnTo>
                  <a:lnTo>
                    <a:pt x="0" y="1756114"/>
                  </a:lnTo>
                  <a:close/>
                </a:path>
              </a:pathLst>
            </a:custGeom>
            <a:solidFill>
              <a:srgbClr val="145DA0"/>
            </a:solidFill>
            <a:ln cap="sq">
              <a:noFill/>
              <a:prstDash val="solid"/>
              <a:miter/>
            </a:ln>
          </p:spPr>
        </p:sp>
        <p:sp>
          <p:nvSpPr>
            <p:cNvPr name="TextBox 7" id="7"/>
            <p:cNvSpPr txBox="true"/>
            <p:nvPr/>
          </p:nvSpPr>
          <p:spPr>
            <a:xfrm>
              <a:off x="0" y="-38100"/>
              <a:ext cx="3404138" cy="1794214"/>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2206845" y="1691594"/>
            <a:ext cx="13874310" cy="2863858"/>
          </a:xfrm>
          <a:prstGeom prst="rect">
            <a:avLst/>
          </a:prstGeom>
        </p:spPr>
        <p:txBody>
          <a:bodyPr anchor="t" rtlCol="false" tIns="0" lIns="0" bIns="0" rIns="0">
            <a:spAutoFit/>
          </a:bodyPr>
          <a:lstStyle/>
          <a:p>
            <a:pPr algn="ctr">
              <a:lnSpc>
                <a:spcPts val="7668"/>
              </a:lnSpc>
            </a:pPr>
            <a:r>
              <a:rPr lang="en-US" sz="5477">
                <a:solidFill>
                  <a:srgbClr val="C1FF72"/>
                </a:solidFill>
                <a:latin typeface="Open Sans Extra Bold"/>
                <a:ea typeface="Open Sans Extra Bold"/>
                <a:cs typeface="Open Sans Extra Bold"/>
                <a:sym typeface="Open Sans Extra Bold"/>
              </a:rPr>
              <a:t>Enhanced Clarity as well as Safeguarding</a:t>
            </a:r>
          </a:p>
          <a:p>
            <a:pPr algn="ctr" marL="0" indent="0" lvl="0">
              <a:lnSpc>
                <a:spcPts val="7668"/>
              </a:lnSpc>
              <a:spcBef>
                <a:spcPct val="0"/>
              </a:spcBef>
            </a:pPr>
          </a:p>
        </p:txBody>
      </p:sp>
      <p:sp>
        <p:nvSpPr>
          <p:cNvPr name="TextBox 9" id="9"/>
          <p:cNvSpPr txBox="true"/>
          <p:nvPr/>
        </p:nvSpPr>
        <p:spPr>
          <a:xfrm rot="0">
            <a:off x="2514276" y="3823171"/>
            <a:ext cx="13092267" cy="4472305"/>
          </a:xfrm>
          <a:prstGeom prst="rect">
            <a:avLst/>
          </a:prstGeom>
        </p:spPr>
        <p:txBody>
          <a:bodyPr anchor="t" rtlCol="false" tIns="0" lIns="0" bIns="0" rIns="0">
            <a:spAutoFit/>
          </a:bodyPr>
          <a:lstStyle/>
          <a:p>
            <a:pPr algn="ctr">
              <a:lnSpc>
                <a:spcPts val="3920"/>
              </a:lnSpc>
            </a:pPr>
            <a:r>
              <a:rPr lang="en-US" sz="2800" spc="-56">
                <a:solidFill>
                  <a:srgbClr val="FDFDFD"/>
                </a:solidFill>
                <a:latin typeface="Poppins"/>
                <a:ea typeface="Poppins"/>
                <a:cs typeface="Poppins"/>
                <a:sym typeface="Poppins"/>
              </a:rPr>
              <a:t>Within the background of tokenized realty it is the blockchain technologies which lead in offering more safety and transparent transactions. Each transaction is documented in an unchangeable register that tracks ownership transfer events hence giving a clear and verifiable ownership history. Thus, it reduces chances for fraud and makes due diligence much easier and less costly for investors. As well, smart contracts work to automate and uphold conditions under which property exchanges occur thus limiting reliance on middlemen while minimizing transaction costs.</a:t>
            </a:r>
          </a:p>
          <a:p>
            <a:pPr algn="ctr">
              <a:lnSpc>
                <a:spcPts val="39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188217" y="9258300"/>
            <a:ext cx="18476217" cy="1028700"/>
            <a:chOff x="0" y="0"/>
            <a:chExt cx="4866164" cy="270933"/>
          </a:xfrm>
        </p:grpSpPr>
        <p:sp>
          <p:nvSpPr>
            <p:cNvPr name="Freeform 3" id="3"/>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4" id="4"/>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2681457" y="1383428"/>
            <a:ext cx="12925086" cy="6667744"/>
            <a:chOff x="0" y="0"/>
            <a:chExt cx="3404138" cy="1756114"/>
          </a:xfrm>
        </p:grpSpPr>
        <p:sp>
          <p:nvSpPr>
            <p:cNvPr name="Freeform 6" id="6"/>
            <p:cNvSpPr/>
            <p:nvPr/>
          </p:nvSpPr>
          <p:spPr>
            <a:xfrm flipH="false" flipV="false" rot="0">
              <a:off x="0" y="0"/>
              <a:ext cx="3404138" cy="1756114"/>
            </a:xfrm>
            <a:custGeom>
              <a:avLst/>
              <a:gdLst/>
              <a:ahLst/>
              <a:cxnLst/>
              <a:rect r="r" b="b" t="t" l="l"/>
              <a:pathLst>
                <a:path h="1756114" w="3404138">
                  <a:moveTo>
                    <a:pt x="0" y="0"/>
                  </a:moveTo>
                  <a:lnTo>
                    <a:pt x="3404138" y="0"/>
                  </a:lnTo>
                  <a:lnTo>
                    <a:pt x="3404138" y="1756114"/>
                  </a:lnTo>
                  <a:lnTo>
                    <a:pt x="0" y="1756114"/>
                  </a:lnTo>
                  <a:close/>
                </a:path>
              </a:pathLst>
            </a:custGeom>
            <a:solidFill>
              <a:srgbClr val="145DA0"/>
            </a:solidFill>
            <a:ln cap="sq">
              <a:noFill/>
              <a:prstDash val="solid"/>
              <a:miter/>
            </a:ln>
          </p:spPr>
        </p:sp>
        <p:sp>
          <p:nvSpPr>
            <p:cNvPr name="TextBox 7" id="7"/>
            <p:cNvSpPr txBox="true"/>
            <p:nvPr/>
          </p:nvSpPr>
          <p:spPr>
            <a:xfrm>
              <a:off x="0" y="-38100"/>
              <a:ext cx="3404138" cy="1794214"/>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2206845" y="1691594"/>
            <a:ext cx="13874310" cy="2863858"/>
          </a:xfrm>
          <a:prstGeom prst="rect">
            <a:avLst/>
          </a:prstGeom>
        </p:spPr>
        <p:txBody>
          <a:bodyPr anchor="t" rtlCol="false" tIns="0" lIns="0" bIns="0" rIns="0">
            <a:spAutoFit/>
          </a:bodyPr>
          <a:lstStyle/>
          <a:p>
            <a:pPr algn="ctr">
              <a:lnSpc>
                <a:spcPts val="7668"/>
              </a:lnSpc>
            </a:pPr>
            <a:r>
              <a:rPr lang="en-US" sz="5477">
                <a:solidFill>
                  <a:srgbClr val="C1FF72"/>
                </a:solidFill>
                <a:latin typeface="Open Sans Extra Bold"/>
                <a:ea typeface="Open Sans Extra Bold"/>
                <a:cs typeface="Open Sans Extra Bold"/>
                <a:sym typeface="Open Sans Extra Bold"/>
              </a:rPr>
              <a:t>Global Reach as well as Differentiation</a:t>
            </a:r>
          </a:p>
          <a:p>
            <a:pPr algn="ctr" marL="0" indent="0" lvl="0">
              <a:lnSpc>
                <a:spcPts val="7668"/>
              </a:lnSpc>
              <a:spcBef>
                <a:spcPct val="0"/>
              </a:spcBef>
            </a:pPr>
          </a:p>
        </p:txBody>
      </p:sp>
      <p:sp>
        <p:nvSpPr>
          <p:cNvPr name="TextBox 9" id="9"/>
          <p:cNvSpPr txBox="true"/>
          <p:nvPr/>
        </p:nvSpPr>
        <p:spPr>
          <a:xfrm rot="0">
            <a:off x="2769729" y="3681667"/>
            <a:ext cx="12748543" cy="4800600"/>
          </a:xfrm>
          <a:prstGeom prst="rect">
            <a:avLst/>
          </a:prstGeom>
        </p:spPr>
        <p:txBody>
          <a:bodyPr anchor="t" rtlCol="false" tIns="0" lIns="0" bIns="0" rIns="0">
            <a:spAutoFit/>
          </a:bodyPr>
          <a:lstStyle/>
          <a:p>
            <a:pPr algn="ctr">
              <a:lnSpc>
                <a:spcPts val="4199"/>
              </a:lnSpc>
            </a:pPr>
            <a:r>
              <a:rPr lang="en-US" sz="2999" spc="-59">
                <a:solidFill>
                  <a:srgbClr val="FDFDFD"/>
                </a:solidFill>
                <a:latin typeface="Poppins"/>
                <a:ea typeface="Poppins"/>
                <a:cs typeface="Poppins"/>
                <a:sym typeface="Poppins"/>
              </a:rPr>
              <a:t>By using blockchain technology, tokenizing real estate is helping investors achieve diverse investments across nations. They can now buy fractional shares from different properties located all over the world thereby spreading risks across various asset classes such as commercial or residential buildings. Such worldwide access expands new horizons not just for shareholders but also for property creators thereby leading to tighter linkages between growth rates of construction sectors worldwide.</a:t>
            </a:r>
          </a:p>
          <a:p>
            <a:pPr algn="ctr">
              <a:lnSpc>
                <a:spcPts val="4199"/>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188217" y="9258300"/>
            <a:ext cx="18476217" cy="1028700"/>
            <a:chOff x="0" y="0"/>
            <a:chExt cx="4866164" cy="270933"/>
          </a:xfrm>
        </p:grpSpPr>
        <p:sp>
          <p:nvSpPr>
            <p:cNvPr name="Freeform 3" id="3"/>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4" id="4"/>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2681457" y="1383428"/>
            <a:ext cx="12925086" cy="6667744"/>
            <a:chOff x="0" y="0"/>
            <a:chExt cx="3404138" cy="1756114"/>
          </a:xfrm>
        </p:grpSpPr>
        <p:sp>
          <p:nvSpPr>
            <p:cNvPr name="Freeform 6" id="6"/>
            <p:cNvSpPr/>
            <p:nvPr/>
          </p:nvSpPr>
          <p:spPr>
            <a:xfrm flipH="false" flipV="false" rot="0">
              <a:off x="0" y="0"/>
              <a:ext cx="3404138" cy="1756114"/>
            </a:xfrm>
            <a:custGeom>
              <a:avLst/>
              <a:gdLst/>
              <a:ahLst/>
              <a:cxnLst/>
              <a:rect r="r" b="b" t="t" l="l"/>
              <a:pathLst>
                <a:path h="1756114" w="3404138">
                  <a:moveTo>
                    <a:pt x="0" y="0"/>
                  </a:moveTo>
                  <a:lnTo>
                    <a:pt x="3404138" y="0"/>
                  </a:lnTo>
                  <a:lnTo>
                    <a:pt x="3404138" y="1756114"/>
                  </a:lnTo>
                  <a:lnTo>
                    <a:pt x="0" y="1756114"/>
                  </a:lnTo>
                  <a:close/>
                </a:path>
              </a:pathLst>
            </a:custGeom>
            <a:solidFill>
              <a:srgbClr val="145DA0"/>
            </a:solidFill>
            <a:ln cap="sq">
              <a:noFill/>
              <a:prstDash val="solid"/>
              <a:miter/>
            </a:ln>
          </p:spPr>
        </p:sp>
        <p:sp>
          <p:nvSpPr>
            <p:cNvPr name="TextBox 7" id="7"/>
            <p:cNvSpPr txBox="true"/>
            <p:nvPr/>
          </p:nvSpPr>
          <p:spPr>
            <a:xfrm>
              <a:off x="0" y="-38100"/>
              <a:ext cx="3404138" cy="1794214"/>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921421" y="1786188"/>
            <a:ext cx="13874310" cy="925372"/>
          </a:xfrm>
          <a:prstGeom prst="rect">
            <a:avLst/>
          </a:prstGeom>
        </p:spPr>
        <p:txBody>
          <a:bodyPr anchor="t" rtlCol="false" tIns="0" lIns="0" bIns="0" rIns="0">
            <a:spAutoFit/>
          </a:bodyPr>
          <a:lstStyle/>
          <a:p>
            <a:pPr algn="ctr" marL="0" indent="0" lvl="0">
              <a:lnSpc>
                <a:spcPts val="7668"/>
              </a:lnSpc>
              <a:spcBef>
                <a:spcPct val="0"/>
              </a:spcBef>
            </a:pPr>
            <a:r>
              <a:rPr lang="en-US" sz="5477">
                <a:solidFill>
                  <a:srgbClr val="C1FF72"/>
                </a:solidFill>
                <a:latin typeface="Open Sans Extra Bold"/>
                <a:ea typeface="Open Sans Extra Bold"/>
                <a:cs typeface="Open Sans Extra Bold"/>
                <a:sym typeface="Open Sans Extra Bold"/>
              </a:rPr>
              <a:t>Conclusion</a:t>
            </a:r>
          </a:p>
        </p:txBody>
      </p:sp>
      <p:sp>
        <p:nvSpPr>
          <p:cNvPr name="TextBox 9" id="9"/>
          <p:cNvSpPr txBox="true"/>
          <p:nvPr/>
        </p:nvSpPr>
        <p:spPr>
          <a:xfrm rot="0">
            <a:off x="3278172" y="3250572"/>
            <a:ext cx="11731656" cy="4800600"/>
          </a:xfrm>
          <a:prstGeom prst="rect">
            <a:avLst/>
          </a:prstGeom>
        </p:spPr>
        <p:txBody>
          <a:bodyPr anchor="t" rtlCol="false" tIns="0" lIns="0" bIns="0" rIns="0">
            <a:spAutoFit/>
          </a:bodyPr>
          <a:lstStyle/>
          <a:p>
            <a:pPr algn="ctr">
              <a:lnSpc>
                <a:spcPts val="4199"/>
              </a:lnSpc>
            </a:pPr>
            <a:r>
              <a:rPr lang="en-US" sz="2999" spc="-59">
                <a:solidFill>
                  <a:srgbClr val="FDFDFD"/>
                </a:solidFill>
                <a:latin typeface="Poppins"/>
                <a:ea typeface="Poppins"/>
                <a:cs typeface="Poppins"/>
                <a:sym typeface="Poppins"/>
              </a:rPr>
              <a:t>Real estate tokenization will change how people invest in properties in 2024 through enhanced accessibility and liquidity improvements together with improved clarity and global diversification opportunities.In this we have seen </a:t>
            </a:r>
            <a:r>
              <a:rPr lang="en-US" b="true" sz="2999" spc="-59" u="sng">
                <a:solidFill>
                  <a:srgbClr val="DFB500"/>
                </a:solidFill>
                <a:latin typeface="Poppins Bold"/>
                <a:ea typeface="Poppins Bold"/>
                <a:cs typeface="Poppins Bold"/>
                <a:sym typeface="Poppins Bold"/>
                <a:hlinkClick r:id="rId2" tooltip="https://www.blockchainx.tech/real-estate-tokenization-guide/"/>
              </a:rPr>
              <a:t>a guide for real estate tokenization</a:t>
            </a:r>
            <a:r>
              <a:rPr lang="en-US" sz="2999" spc="-59">
                <a:solidFill>
                  <a:srgbClr val="FDFDFD"/>
                </a:solidFill>
                <a:latin typeface="Poppins"/>
                <a:ea typeface="Poppins"/>
                <a:cs typeface="Poppins"/>
                <a:sym typeface="Poppins"/>
              </a:rPr>
              <a:t> , as this trend would gain more strength, it is possible to transform what happens next in real estate thus the need for investors from every scale to consider different options.</a:t>
            </a:r>
          </a:p>
          <a:p>
            <a:pPr algn="ctr">
              <a:lnSpc>
                <a:spcPts val="4199"/>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2818366" y="4807681"/>
            <a:ext cx="2706695" cy="2696122"/>
            <a:chOff x="0" y="0"/>
            <a:chExt cx="6502400" cy="6477000"/>
          </a:xfrm>
        </p:grpSpPr>
        <p:sp>
          <p:nvSpPr>
            <p:cNvPr name="Freeform 3" id="3"/>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2"/>
              <a:stretch>
                <a:fillRect l="223" t="0" r="223" b="0"/>
              </a:stretch>
            </a:blipFill>
          </p:spPr>
        </p:sp>
        <p:sp>
          <p:nvSpPr>
            <p:cNvPr name="Freeform 4" id="4"/>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145DA0"/>
            </a:solidFill>
          </p:spPr>
        </p:sp>
      </p:grpSp>
      <p:sp>
        <p:nvSpPr>
          <p:cNvPr name="Freeform 5" id="5"/>
          <p:cNvSpPr/>
          <p:nvPr/>
        </p:nvSpPr>
        <p:spPr>
          <a:xfrm flipH="false" flipV="false" rot="0">
            <a:off x="5637372" y="4807681"/>
            <a:ext cx="536522" cy="536522"/>
          </a:xfrm>
          <a:custGeom>
            <a:avLst/>
            <a:gdLst/>
            <a:ahLst/>
            <a:cxnLst/>
            <a:rect r="r" b="b" t="t" l="l"/>
            <a:pathLst>
              <a:path h="536522" w="536522">
                <a:moveTo>
                  <a:pt x="0" y="0"/>
                </a:moveTo>
                <a:lnTo>
                  <a:pt x="536522" y="0"/>
                </a:lnTo>
                <a:lnTo>
                  <a:pt x="536522" y="536521"/>
                </a:lnTo>
                <a:lnTo>
                  <a:pt x="0" y="53652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5670462" y="5969753"/>
            <a:ext cx="503432" cy="503432"/>
          </a:xfrm>
          <a:custGeom>
            <a:avLst/>
            <a:gdLst/>
            <a:ahLst/>
            <a:cxnLst/>
            <a:rect r="r" b="b" t="t" l="l"/>
            <a:pathLst>
              <a:path h="503432" w="503432">
                <a:moveTo>
                  <a:pt x="0" y="0"/>
                </a:moveTo>
                <a:lnTo>
                  <a:pt x="503432" y="0"/>
                </a:lnTo>
                <a:lnTo>
                  <a:pt x="503432" y="503432"/>
                </a:lnTo>
                <a:lnTo>
                  <a:pt x="0" y="5034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7" id="7"/>
          <p:cNvGrpSpPr/>
          <p:nvPr/>
        </p:nvGrpSpPr>
        <p:grpSpPr>
          <a:xfrm rot="0">
            <a:off x="0" y="0"/>
            <a:ext cx="5889088" cy="756959"/>
            <a:chOff x="0" y="0"/>
            <a:chExt cx="1551036" cy="199364"/>
          </a:xfrm>
        </p:grpSpPr>
        <p:sp>
          <p:nvSpPr>
            <p:cNvPr name="Freeform 8" id="8"/>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5B98BA"/>
            </a:solidFill>
            <a:ln cap="sq">
              <a:noFill/>
              <a:prstDash val="solid"/>
              <a:miter/>
            </a:ln>
          </p:spPr>
        </p:sp>
        <p:sp>
          <p:nvSpPr>
            <p:cNvPr name="TextBox 9" id="9"/>
            <p:cNvSpPr txBox="true"/>
            <p:nvPr/>
          </p:nvSpPr>
          <p:spPr>
            <a:xfrm>
              <a:off x="0" y="-38100"/>
              <a:ext cx="1551036" cy="237464"/>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2398912" y="9530041"/>
            <a:ext cx="5889088" cy="756959"/>
            <a:chOff x="0" y="0"/>
            <a:chExt cx="1551036" cy="199364"/>
          </a:xfrm>
        </p:grpSpPr>
        <p:sp>
          <p:nvSpPr>
            <p:cNvPr name="Freeform 11" id="11"/>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5B98BA"/>
            </a:solidFill>
            <a:ln cap="sq">
              <a:noFill/>
              <a:prstDash val="solid"/>
              <a:miter/>
            </a:ln>
          </p:spPr>
        </p:sp>
        <p:sp>
          <p:nvSpPr>
            <p:cNvPr name="TextBox 12" id="12"/>
            <p:cNvSpPr txBox="true"/>
            <p:nvPr/>
          </p:nvSpPr>
          <p:spPr>
            <a:xfrm>
              <a:off x="0" y="-38100"/>
              <a:ext cx="1551036" cy="237464"/>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4696322" y="4256816"/>
            <a:ext cx="9392643" cy="9529477"/>
          </a:xfrm>
          <a:custGeom>
            <a:avLst/>
            <a:gdLst/>
            <a:ahLst/>
            <a:cxnLst/>
            <a:rect r="r" b="b" t="t" l="l"/>
            <a:pathLst>
              <a:path h="9529477" w="9392643">
                <a:moveTo>
                  <a:pt x="0" y="0"/>
                </a:moveTo>
                <a:lnTo>
                  <a:pt x="9392644" y="0"/>
                </a:lnTo>
                <a:lnTo>
                  <a:pt x="9392644" y="9529477"/>
                </a:lnTo>
                <a:lnTo>
                  <a:pt x="0" y="9529477"/>
                </a:lnTo>
                <a:lnTo>
                  <a:pt x="0" y="0"/>
                </a:lnTo>
                <a:close/>
              </a:path>
            </a:pathLst>
          </a:custGeom>
          <a:blipFill>
            <a:blip r:embed="rId7">
              <a:alphaModFix amt="20999"/>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10597057">
            <a:off x="14292968" y="-1861923"/>
            <a:ext cx="7990064" cy="8106465"/>
          </a:xfrm>
          <a:custGeom>
            <a:avLst/>
            <a:gdLst/>
            <a:ahLst/>
            <a:cxnLst/>
            <a:rect r="r" b="b" t="t" l="l"/>
            <a:pathLst>
              <a:path h="8106465" w="7990064">
                <a:moveTo>
                  <a:pt x="0" y="0"/>
                </a:moveTo>
                <a:lnTo>
                  <a:pt x="7990064" y="0"/>
                </a:lnTo>
                <a:lnTo>
                  <a:pt x="7990064" y="8106465"/>
                </a:lnTo>
                <a:lnTo>
                  <a:pt x="0" y="8106465"/>
                </a:lnTo>
                <a:lnTo>
                  <a:pt x="0" y="0"/>
                </a:lnTo>
                <a:close/>
              </a:path>
            </a:pathLst>
          </a:custGeom>
          <a:blipFill>
            <a:blip r:embed="rId7">
              <a:alphaModFix amt="20999"/>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5688823" y="7101835"/>
            <a:ext cx="433620" cy="473197"/>
          </a:xfrm>
          <a:custGeom>
            <a:avLst/>
            <a:gdLst/>
            <a:ahLst/>
            <a:cxnLst/>
            <a:rect r="r" b="b" t="t" l="l"/>
            <a:pathLst>
              <a:path h="473197" w="433620">
                <a:moveTo>
                  <a:pt x="0" y="0"/>
                </a:moveTo>
                <a:lnTo>
                  <a:pt x="433620" y="0"/>
                </a:lnTo>
                <a:lnTo>
                  <a:pt x="433620" y="473197"/>
                </a:lnTo>
                <a:lnTo>
                  <a:pt x="0" y="47319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2818366" y="2485326"/>
            <a:ext cx="8819592" cy="1771491"/>
          </a:xfrm>
          <a:prstGeom prst="rect">
            <a:avLst/>
          </a:prstGeom>
        </p:spPr>
        <p:txBody>
          <a:bodyPr anchor="t" rtlCol="false" tIns="0" lIns="0" bIns="0" rIns="0">
            <a:spAutoFit/>
          </a:bodyPr>
          <a:lstStyle/>
          <a:p>
            <a:pPr algn="l" marL="0" indent="0" lvl="0">
              <a:lnSpc>
                <a:spcPts val="14510"/>
              </a:lnSpc>
              <a:spcBef>
                <a:spcPct val="0"/>
              </a:spcBef>
            </a:pPr>
            <a:r>
              <a:rPr lang="en-US" sz="10364">
                <a:solidFill>
                  <a:srgbClr val="0CC0DF"/>
                </a:solidFill>
                <a:latin typeface="Open Sans Extra Bold"/>
                <a:ea typeface="Open Sans Extra Bold"/>
                <a:cs typeface="Open Sans Extra Bold"/>
                <a:sym typeface="Open Sans Extra Bold"/>
              </a:rPr>
              <a:t>THANK YOU!</a:t>
            </a:r>
          </a:p>
        </p:txBody>
      </p:sp>
      <p:sp>
        <p:nvSpPr>
          <p:cNvPr name="TextBox 17" id="17"/>
          <p:cNvSpPr txBox="true"/>
          <p:nvPr/>
        </p:nvSpPr>
        <p:spPr>
          <a:xfrm rot="0">
            <a:off x="6675463" y="5903078"/>
            <a:ext cx="4541344" cy="388379"/>
          </a:xfrm>
          <a:prstGeom prst="rect">
            <a:avLst/>
          </a:prstGeom>
        </p:spPr>
        <p:txBody>
          <a:bodyPr anchor="t" rtlCol="false" tIns="0" lIns="0" bIns="0" rIns="0">
            <a:spAutoFit/>
          </a:bodyPr>
          <a:lstStyle/>
          <a:p>
            <a:pPr algn="l" marL="0" indent="0" lvl="1">
              <a:lnSpc>
                <a:spcPts val="3038"/>
              </a:lnSpc>
              <a:spcBef>
                <a:spcPct val="0"/>
              </a:spcBef>
            </a:pPr>
            <a:r>
              <a:rPr lang="en-US" b="true" sz="2170" spc="-43">
                <a:solidFill>
                  <a:srgbClr val="FF3131"/>
                </a:solidFill>
                <a:latin typeface="Poppins Bold"/>
                <a:ea typeface="Poppins Bold"/>
                <a:cs typeface="Poppins Bold"/>
                <a:sym typeface="Poppins Bold"/>
              </a:rPr>
              <a:t>www.blockchainx.tech</a:t>
            </a:r>
          </a:p>
        </p:txBody>
      </p:sp>
      <p:sp>
        <p:nvSpPr>
          <p:cNvPr name="TextBox 18" id="18"/>
          <p:cNvSpPr txBox="true"/>
          <p:nvPr/>
        </p:nvSpPr>
        <p:spPr>
          <a:xfrm rot="0">
            <a:off x="6675463" y="4763674"/>
            <a:ext cx="4922902" cy="447324"/>
          </a:xfrm>
          <a:prstGeom prst="rect">
            <a:avLst/>
          </a:prstGeom>
        </p:spPr>
        <p:txBody>
          <a:bodyPr anchor="t" rtlCol="false" tIns="0" lIns="0" bIns="0" rIns="0">
            <a:spAutoFit/>
          </a:bodyPr>
          <a:lstStyle/>
          <a:p>
            <a:pPr algn="l" marL="0" indent="0" lvl="1">
              <a:lnSpc>
                <a:spcPts val="3505"/>
              </a:lnSpc>
              <a:spcBef>
                <a:spcPct val="0"/>
              </a:spcBef>
            </a:pPr>
            <a:r>
              <a:rPr lang="en-US" b="true" sz="2503" spc="-50">
                <a:solidFill>
                  <a:srgbClr val="FF3131"/>
                </a:solidFill>
                <a:latin typeface="Poppins Bold"/>
                <a:ea typeface="Poppins Bold"/>
                <a:cs typeface="Poppins Bold"/>
                <a:sym typeface="Poppins Bold"/>
              </a:rPr>
              <a:t>+91 7708889555</a:t>
            </a:r>
          </a:p>
        </p:txBody>
      </p:sp>
      <p:sp>
        <p:nvSpPr>
          <p:cNvPr name="TextBox 19" id="19"/>
          <p:cNvSpPr txBox="true"/>
          <p:nvPr/>
        </p:nvSpPr>
        <p:spPr>
          <a:xfrm rot="0">
            <a:off x="6675463" y="7186653"/>
            <a:ext cx="4541344" cy="388379"/>
          </a:xfrm>
          <a:prstGeom prst="rect">
            <a:avLst/>
          </a:prstGeom>
        </p:spPr>
        <p:txBody>
          <a:bodyPr anchor="t" rtlCol="false" tIns="0" lIns="0" bIns="0" rIns="0">
            <a:spAutoFit/>
          </a:bodyPr>
          <a:lstStyle/>
          <a:p>
            <a:pPr algn="l" marL="0" indent="0" lvl="1">
              <a:lnSpc>
                <a:spcPts val="3038"/>
              </a:lnSpc>
              <a:spcBef>
                <a:spcPct val="0"/>
              </a:spcBef>
            </a:pPr>
            <a:r>
              <a:rPr lang="en-US" b="true" sz="2170" spc="-43">
                <a:solidFill>
                  <a:srgbClr val="FF3131"/>
                </a:solidFill>
                <a:latin typeface="Poppins Bold"/>
                <a:ea typeface="Poppins Bold"/>
                <a:cs typeface="Poppins Bold"/>
                <a:sym typeface="Poppins Bold"/>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DAGPxTdmRzo</dc:identifier>
  <dcterms:modified xsi:type="dcterms:W3CDTF">2011-08-01T06:04:30Z</dcterms:modified>
  <cp:revision>1</cp:revision>
  <dc:title>How Real Estate Tokenization is Changing Property Investment in 2024</dc:title>
</cp:coreProperties>
</file>