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B65E4797-4DCC-4576-B166-33B98C6AD224}" type="datetimeFigureOut">
              <a:rPr lang="en-IN" smtClean="0"/>
              <a:t>05-09-2024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9250F80-9CAE-4575-BF39-80159231E29E}" type="slidenum">
              <a:rPr lang="en-IN" smtClean="0"/>
              <a:t>‹#›</a:t>
            </a:fld>
            <a:endParaRPr lang="en-IN"/>
          </a:p>
        </p:txBody>
      </p:sp>
    </p:spTree>
    <p:extLst>
      <p:ext uri="{BB962C8B-B14F-4D97-AF65-F5344CB8AC3E}">
        <p14:creationId xmlns:p14="http://schemas.microsoft.com/office/powerpoint/2010/main" val="2426702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65E4797-4DCC-4576-B166-33B98C6AD224}" type="datetimeFigureOut">
              <a:rPr lang="en-IN" smtClean="0"/>
              <a:t>05-09-2024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9250F80-9CAE-4575-BF39-80159231E29E}" type="slidenum">
              <a:rPr lang="en-IN" smtClean="0"/>
              <a:t>‹#›</a:t>
            </a:fld>
            <a:endParaRPr lang="en-IN"/>
          </a:p>
        </p:txBody>
      </p:sp>
    </p:spTree>
    <p:extLst>
      <p:ext uri="{BB962C8B-B14F-4D97-AF65-F5344CB8AC3E}">
        <p14:creationId xmlns:p14="http://schemas.microsoft.com/office/powerpoint/2010/main" val="2951779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5E4797-4DCC-4576-B166-33B98C6AD224}" type="datetimeFigureOut">
              <a:rPr lang="en-IN" smtClean="0"/>
              <a:t>05-09-2024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9250F80-9CAE-4575-BF39-80159231E29E}" type="slidenum">
              <a:rPr lang="en-IN" smtClean="0"/>
              <a:t>‹#›</a:t>
            </a:fld>
            <a:endParaRPr lang="en-IN"/>
          </a:p>
        </p:txBody>
      </p:sp>
    </p:spTree>
    <p:extLst>
      <p:ext uri="{BB962C8B-B14F-4D97-AF65-F5344CB8AC3E}">
        <p14:creationId xmlns:p14="http://schemas.microsoft.com/office/powerpoint/2010/main" val="2471071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B65E4797-4DCC-4576-B166-33B98C6AD224}" type="datetimeFigureOut">
              <a:rPr lang="en-IN" smtClean="0"/>
              <a:t>05-09-2024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9250F80-9CAE-4575-BF39-80159231E29E}" type="slidenum">
              <a:rPr lang="en-IN" smtClean="0"/>
              <a:t>‹#›</a:t>
            </a:fld>
            <a:endParaRPr lang="en-IN"/>
          </a:p>
        </p:txBody>
      </p:sp>
    </p:spTree>
    <p:extLst>
      <p:ext uri="{BB962C8B-B14F-4D97-AF65-F5344CB8AC3E}">
        <p14:creationId xmlns:p14="http://schemas.microsoft.com/office/powerpoint/2010/main" val="2667153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B65E4797-4DCC-4576-B166-33B98C6AD224}" type="datetimeFigureOut">
              <a:rPr lang="en-IN" smtClean="0"/>
              <a:t>05-09-2024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9250F80-9CAE-4575-BF39-80159231E29E}" type="slidenum">
              <a:rPr lang="en-IN" smtClean="0"/>
              <a:t>‹#›</a:t>
            </a:fld>
            <a:endParaRPr lang="en-IN"/>
          </a:p>
        </p:txBody>
      </p:sp>
    </p:spTree>
    <p:extLst>
      <p:ext uri="{BB962C8B-B14F-4D97-AF65-F5344CB8AC3E}">
        <p14:creationId xmlns:p14="http://schemas.microsoft.com/office/powerpoint/2010/main" val="1187806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B65E4797-4DCC-4576-B166-33B98C6AD224}" type="datetimeFigureOut">
              <a:rPr lang="en-IN" smtClean="0"/>
              <a:t>05-09-2024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9250F80-9CAE-4575-BF39-80159231E29E}" type="slidenum">
              <a:rPr lang="en-IN" smtClean="0"/>
              <a:t>‹#›</a:t>
            </a:fld>
            <a:endParaRPr lang="en-IN"/>
          </a:p>
        </p:txBody>
      </p:sp>
    </p:spTree>
    <p:extLst>
      <p:ext uri="{BB962C8B-B14F-4D97-AF65-F5344CB8AC3E}">
        <p14:creationId xmlns:p14="http://schemas.microsoft.com/office/powerpoint/2010/main" val="1459063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5E4797-4DCC-4576-B166-33B98C6AD224}" type="datetimeFigureOut">
              <a:rPr lang="en-IN" smtClean="0"/>
              <a:t>05-09-2024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9250F80-9CAE-4575-BF39-80159231E29E}" type="slidenum">
              <a:rPr lang="en-IN" smtClean="0"/>
              <a:t>‹#›</a:t>
            </a:fld>
            <a:endParaRPr lang="en-IN"/>
          </a:p>
        </p:txBody>
      </p:sp>
    </p:spTree>
    <p:extLst>
      <p:ext uri="{BB962C8B-B14F-4D97-AF65-F5344CB8AC3E}">
        <p14:creationId xmlns:p14="http://schemas.microsoft.com/office/powerpoint/2010/main" val="1041734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5E4797-4DCC-4576-B166-33B98C6AD224}" type="datetimeFigureOut">
              <a:rPr lang="en-IN" smtClean="0"/>
              <a:t>05-09-2024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9250F80-9CAE-4575-BF39-80159231E29E}" type="slidenum">
              <a:rPr lang="en-IN" smtClean="0"/>
              <a:t>‹#›</a:t>
            </a:fld>
            <a:endParaRPr lang="en-IN"/>
          </a:p>
        </p:txBody>
      </p:sp>
    </p:spTree>
    <p:extLst>
      <p:ext uri="{BB962C8B-B14F-4D97-AF65-F5344CB8AC3E}">
        <p14:creationId xmlns:p14="http://schemas.microsoft.com/office/powerpoint/2010/main" val="1982566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5E4797-4DCC-4576-B166-33B98C6AD224}" type="datetimeFigureOut">
              <a:rPr lang="en-IN" smtClean="0"/>
              <a:t>05-09-2024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9250F80-9CAE-4575-BF39-80159231E29E}" type="slidenum">
              <a:rPr lang="en-IN" smtClean="0"/>
              <a:t>‹#›</a:t>
            </a:fld>
            <a:endParaRPr lang="en-IN"/>
          </a:p>
        </p:txBody>
      </p:sp>
    </p:spTree>
    <p:extLst>
      <p:ext uri="{BB962C8B-B14F-4D97-AF65-F5344CB8AC3E}">
        <p14:creationId xmlns:p14="http://schemas.microsoft.com/office/powerpoint/2010/main" val="690237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65E4797-4DCC-4576-B166-33B98C6AD224}" type="datetimeFigureOut">
              <a:rPr lang="en-IN" smtClean="0"/>
              <a:t>05-09-2024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9250F80-9CAE-4575-BF39-80159231E29E}" type="slidenum">
              <a:rPr lang="en-IN" smtClean="0"/>
              <a:t>‹#›</a:t>
            </a:fld>
            <a:endParaRPr lang="en-IN"/>
          </a:p>
        </p:txBody>
      </p:sp>
    </p:spTree>
    <p:extLst>
      <p:ext uri="{BB962C8B-B14F-4D97-AF65-F5344CB8AC3E}">
        <p14:creationId xmlns:p14="http://schemas.microsoft.com/office/powerpoint/2010/main" val="3092237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65E4797-4DCC-4576-B166-33B98C6AD224}" type="datetimeFigureOut">
              <a:rPr lang="en-IN" smtClean="0"/>
              <a:t>05-09-2024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9250F80-9CAE-4575-BF39-80159231E29E}" type="slidenum">
              <a:rPr lang="en-IN" smtClean="0"/>
              <a:t>‹#›</a:t>
            </a:fld>
            <a:endParaRPr lang="en-IN"/>
          </a:p>
        </p:txBody>
      </p:sp>
    </p:spTree>
    <p:extLst>
      <p:ext uri="{BB962C8B-B14F-4D97-AF65-F5344CB8AC3E}">
        <p14:creationId xmlns:p14="http://schemas.microsoft.com/office/powerpoint/2010/main" val="4171787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5000">
              <a:schemeClr val="accent1">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5E4797-4DCC-4576-B166-33B98C6AD224}" type="datetimeFigureOut">
              <a:rPr lang="en-IN" smtClean="0"/>
              <a:t>05-09-2024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250F80-9CAE-4575-BF39-80159231E29E}" type="slidenum">
              <a:rPr lang="en-IN" smtClean="0"/>
              <a:t>‹#›</a:t>
            </a:fld>
            <a:endParaRPr lang="en-IN"/>
          </a:p>
        </p:txBody>
      </p:sp>
    </p:spTree>
    <p:extLst>
      <p:ext uri="{BB962C8B-B14F-4D97-AF65-F5344CB8AC3E}">
        <p14:creationId xmlns:p14="http://schemas.microsoft.com/office/powerpoint/2010/main" val="25157624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paysquare.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paysquare.com/payroll-outsourcin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paysquare.com/payroll-outsourcin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paysquare.com/international-payroll/"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paysquare.com/payroll-outsourcin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tel:+912066073200" TargetMode="External"/><Relationship Id="rId2" Type="http://schemas.openxmlformats.org/officeDocument/2006/relationships/hyperlink" Target="https://firstpolicy.com/" TargetMode="External"/><Relationship Id="rId1" Type="http://schemas.openxmlformats.org/officeDocument/2006/relationships/slideLayout" Target="../slideLayouts/slideLayout2.xml"/><Relationship Id="rId4" Type="http://schemas.openxmlformats.org/officeDocument/2006/relationships/hyperlink" Target="mailto:office@firstpolicy.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71749" y="117566"/>
            <a:ext cx="9144000" cy="1672046"/>
          </a:xfrm>
        </p:spPr>
        <p:txBody>
          <a:bodyPr>
            <a:normAutofit/>
          </a:bodyPr>
          <a:lstStyle/>
          <a:p>
            <a:r>
              <a:rPr lang="en-US" sz="3600" b="1" dirty="0"/>
              <a:t>"How Payroll Outsourcing and International Payroll Services Drive Global HR Success"</a:t>
            </a:r>
            <a:endParaRPr lang="en-IN" sz="3600" dirty="0"/>
          </a:p>
        </p:txBody>
      </p:sp>
      <p:sp>
        <p:nvSpPr>
          <p:cNvPr id="3" name="Subtitle 2"/>
          <p:cNvSpPr>
            <a:spLocks noGrp="1"/>
          </p:cNvSpPr>
          <p:nvPr>
            <p:ph type="subTitle" idx="1"/>
          </p:nvPr>
        </p:nvSpPr>
        <p:spPr>
          <a:xfrm>
            <a:off x="1328057" y="5326178"/>
            <a:ext cx="9144000" cy="1655762"/>
          </a:xfrm>
        </p:spPr>
        <p:txBody>
          <a:bodyPr/>
          <a:lstStyle/>
          <a:p>
            <a:r>
              <a:rPr lang="en-GB" sz="3200" b="1" dirty="0">
                <a:solidFill>
                  <a:schemeClr val="tx1">
                    <a:lumMod val="95000"/>
                    <a:lumOff val="5000"/>
                  </a:schemeClr>
                </a:solidFill>
                <a:hlinkClick r:id="rId2">
                  <a:extLst>
                    <a:ext uri="{A12FA001-AC4F-418D-AE19-62706E023703}">
                      <ahyp:hlinkClr xmlns="" xmlns:ahyp="http://schemas.microsoft.com/office/drawing/2018/hyperlinkcolor" xmlns:lc="http://schemas.openxmlformats.org/drawingml/2006/lockedCanvas" val="tx"/>
                    </a:ext>
                  </a:extLst>
                </a:hlinkClick>
              </a:rPr>
              <a:t>https://paysquare.com/</a:t>
            </a:r>
            <a:endParaRPr lang="en-GB" sz="3200" b="1" dirty="0">
              <a:solidFill>
                <a:schemeClr val="tx1">
                  <a:lumMod val="95000"/>
                  <a:lumOff val="5000"/>
                </a:schemeClr>
              </a:solidFill>
            </a:endParaRPr>
          </a:p>
          <a:p>
            <a:endParaRPr lang="en-IN" dirty="0"/>
          </a:p>
        </p:txBody>
      </p:sp>
      <p:pic>
        <p:nvPicPr>
          <p:cNvPr id="5" name="Picture 4">
            <a:extLst>
              <a:ext uri="{FF2B5EF4-FFF2-40B4-BE49-F238E27FC236}">
                <a16:creationId xmlns:a16="http://schemas.microsoft.com/office/drawing/2014/main" id="{E6104C81-35AF-CCA9-30A7-B7496CF7AD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3364" y="2245085"/>
            <a:ext cx="4555425" cy="2586870"/>
          </a:xfrm>
          <a:prstGeom prst="rect">
            <a:avLst/>
          </a:prstGeom>
        </p:spPr>
      </p:pic>
    </p:spTree>
    <p:extLst>
      <p:ext uri="{BB962C8B-B14F-4D97-AF65-F5344CB8AC3E}">
        <p14:creationId xmlns:p14="http://schemas.microsoft.com/office/powerpoint/2010/main" val="1543682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1891" y="663031"/>
            <a:ext cx="10515600" cy="4351338"/>
          </a:xfrm>
        </p:spPr>
        <p:txBody>
          <a:bodyPr>
            <a:normAutofit/>
          </a:bodyPr>
          <a:lstStyle/>
          <a:p>
            <a:r>
              <a:rPr lang="en-US" sz="2000" dirty="0" smtClean="0"/>
              <a:t>Due </a:t>
            </a:r>
            <a:r>
              <a:rPr lang="en-US" sz="2000" dirty="0"/>
              <a:t>to the dynamic nature of the business setting, it is apparent that more organizations are hiring the services of the payroll outsourcing companies to cater for their necessities as well as ensure compliance with various needs. The above approach is very valuable for the organizations that function in different countries since the management of payroll may turn into a major challenge. This is how outsourcing of payroll and international payroll solutions support the global human resource management success. </a:t>
            </a:r>
            <a:endParaRPr lang="en-US" sz="2000" b="0" dirty="0" smtClean="0">
              <a:effectLst/>
            </a:endParaRPr>
          </a:p>
          <a:p>
            <a:pPr marL="0" indent="0">
              <a:buNone/>
            </a:pPr>
            <a:r>
              <a:rPr lang="en-US" dirty="0" smtClean="0"/>
              <a:t/>
            </a:r>
            <a:br>
              <a:rPr lang="en-US" dirty="0" smtClean="0"/>
            </a:br>
            <a:endParaRPr lang="en-IN" dirty="0"/>
          </a:p>
        </p:txBody>
      </p:sp>
    </p:spTree>
    <p:extLst>
      <p:ext uri="{BB962C8B-B14F-4D97-AF65-F5344CB8AC3E}">
        <p14:creationId xmlns:p14="http://schemas.microsoft.com/office/powerpoint/2010/main" val="3598375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1891" y="663031"/>
            <a:ext cx="10515600" cy="4351338"/>
          </a:xfrm>
        </p:spPr>
        <p:txBody>
          <a:bodyPr>
            <a:normAutofit fontScale="25000" lnSpcReduction="20000"/>
          </a:bodyPr>
          <a:lstStyle/>
          <a:p>
            <a:r>
              <a:rPr lang="en-US" sz="8000" dirty="0"/>
              <a:t>Simplifying Complex Payroll Processes </a:t>
            </a:r>
            <a:endParaRPr lang="en-US" sz="8000" b="0" dirty="0" smtClean="0">
              <a:effectLst/>
            </a:endParaRPr>
          </a:p>
          <a:p>
            <a:pPr marL="0" indent="0">
              <a:buNone/>
            </a:pPr>
            <a:r>
              <a:rPr lang="en-US" sz="8000" dirty="0"/>
              <a:t> </a:t>
            </a:r>
            <a:r>
              <a:rPr lang="en-US" sz="8000" dirty="0" smtClean="0"/>
              <a:t>Employment </a:t>
            </a:r>
            <a:r>
              <a:rPr lang="en-US" sz="8000" dirty="0"/>
              <a:t>in different countries has many legal and fiscal factors that have to be worked through when dealing with payrolls. Even the above stated complexity of process is one which is minimized to a great extent when there are contracts between companies and the third party payroll companies in India or other nations. Some of these payroll outsourcing firms in India are adept at managing complex payroll processes given the legal requirements on the process. Such knowledge assists corporations to exclude penalties and, at the same time, simplify the process of payroll management. </a:t>
            </a:r>
            <a:endParaRPr lang="en-US" sz="8000" b="0" dirty="0" smtClean="0">
              <a:effectLst/>
            </a:endParaRPr>
          </a:p>
          <a:p>
            <a:pPr marL="0" indent="0">
              <a:buNone/>
            </a:pPr>
            <a:endParaRPr lang="en-US" sz="8000" b="0" dirty="0" smtClean="0">
              <a:effectLst/>
            </a:endParaRPr>
          </a:p>
          <a:p>
            <a:pPr marL="0" indent="0">
              <a:buNone/>
            </a:pPr>
            <a:r>
              <a:rPr lang="en-US" sz="8000" b="1" u="sng" dirty="0">
                <a:hlinkClick r:id="rId2"/>
              </a:rPr>
              <a:t>Payroll processing outsourcing</a:t>
            </a:r>
            <a:r>
              <a:rPr lang="en-US" sz="8000" dirty="0"/>
              <a:t> does not only ease these steps, yet it does so while improving precision. That is why the use of the latest software in payroll management means that companies can eliminate the chances of mathematical errors in the calculation and payment. This eliminates possibilities of errors that may be associated with manual handling of the records thus enhancing efficiency</a:t>
            </a:r>
            <a:r>
              <a:rPr lang="en-US" sz="9600" dirty="0"/>
              <a:t>. </a:t>
            </a:r>
            <a:endParaRPr lang="en-US" sz="9600" b="0" dirty="0" smtClean="0">
              <a:effectLst/>
            </a:endParaRPr>
          </a:p>
          <a:p>
            <a:pPr marL="0" indent="0">
              <a:buNone/>
            </a:pPr>
            <a:r>
              <a:rPr lang="en-US" sz="2400" dirty="0" smtClean="0"/>
              <a:t/>
            </a:r>
            <a:br>
              <a:rPr lang="en-US" sz="2400" dirty="0" smtClean="0"/>
            </a:br>
            <a:endParaRPr lang="en-US" sz="2400" b="0" dirty="0" smtClean="0">
              <a:effectLst/>
            </a:endParaRPr>
          </a:p>
          <a:p>
            <a:pPr marL="0" indent="0">
              <a:buNone/>
            </a:pPr>
            <a:r>
              <a:rPr lang="en-US" dirty="0" smtClean="0"/>
              <a:t/>
            </a:r>
            <a:br>
              <a:rPr lang="en-US" dirty="0" smtClean="0"/>
            </a:br>
            <a:endParaRPr lang="en-IN" dirty="0"/>
          </a:p>
        </p:txBody>
      </p:sp>
    </p:spTree>
    <p:extLst>
      <p:ext uri="{BB962C8B-B14F-4D97-AF65-F5344CB8AC3E}">
        <p14:creationId xmlns:p14="http://schemas.microsoft.com/office/powerpoint/2010/main" val="3236324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1891" y="663031"/>
            <a:ext cx="10515600" cy="4351338"/>
          </a:xfrm>
        </p:spPr>
        <p:txBody>
          <a:bodyPr>
            <a:normAutofit fontScale="70000" lnSpcReduction="20000"/>
          </a:bodyPr>
          <a:lstStyle/>
          <a:p>
            <a:r>
              <a:rPr lang="en-US" b="1" dirty="0" smtClean="0"/>
              <a:t>Cost </a:t>
            </a:r>
            <a:r>
              <a:rPr lang="en-US" b="1" dirty="0"/>
              <a:t>Efficiency and Focus on Core Activities</a:t>
            </a:r>
            <a:endParaRPr lang="en-US" b="0" dirty="0" smtClean="0">
              <a:effectLst/>
            </a:endParaRPr>
          </a:p>
          <a:p>
            <a:pPr marL="0" indent="0">
              <a:buNone/>
            </a:pPr>
            <a:r>
              <a:rPr lang="en-US" dirty="0"/>
              <a:t>  There are many advantages associated with outsourcing the services of payroll and one of them is the cost. Having an in-house payroll team also involves significant cost which includes paying the team members, training the team and procuring software. This is because many companies engage third party payroll providers for their overhead costs, hence freeing up considerable resources for more central operations. This shift frees up the organizations’ human resources for strategic work rather than spending a lot of time on payroll processing. </a:t>
            </a:r>
            <a:endParaRPr lang="en-US" b="0" dirty="0" smtClean="0">
              <a:effectLst/>
            </a:endParaRPr>
          </a:p>
          <a:p>
            <a:pPr marL="0" indent="0">
              <a:buNone/>
            </a:pPr>
            <a:r>
              <a:rPr lang="en-US" b="0" dirty="0" smtClean="0">
                <a:effectLst/>
              </a:rPr>
              <a:t/>
            </a:r>
            <a:br>
              <a:rPr lang="en-US" b="0" dirty="0" smtClean="0">
                <a:effectLst/>
              </a:rPr>
            </a:br>
            <a:r>
              <a:rPr lang="en-US" dirty="0"/>
              <a:t>Further, by using </a:t>
            </a:r>
            <a:r>
              <a:rPr lang="en-US" b="1" u="sng" dirty="0">
                <a:hlinkClick r:id="rId2"/>
              </a:rPr>
              <a:t>third party payroll services in India</a:t>
            </a:r>
            <a:r>
              <a:rPr lang="en-US" dirty="0"/>
              <a:t> there is flexibility in the services in the sense that they can be customized depending on the size of the business. This flexibility is especially beneficial for the organizations which have variable numbers of employees in their payroll or organizations that are expanding at a fast rate. Outsourcing means that one has access to experts in different fields across the world with little or no investment in facilities.</a:t>
            </a:r>
            <a:endParaRPr lang="en-US" b="0" dirty="0" smtClean="0">
              <a:effectLst/>
            </a:endParaRPr>
          </a:p>
          <a:p>
            <a:pPr marL="0" indent="0">
              <a:buNone/>
            </a:pPr>
            <a:r>
              <a:rPr lang="en-US" b="0" dirty="0" smtClean="0">
                <a:effectLst/>
              </a:rPr>
              <a:t/>
            </a:r>
            <a:br>
              <a:rPr lang="en-US" b="0" dirty="0" smtClean="0">
                <a:effectLst/>
              </a:rPr>
            </a:br>
            <a:endParaRPr lang="en-IN" dirty="0"/>
          </a:p>
        </p:txBody>
      </p:sp>
    </p:spTree>
    <p:extLst>
      <p:ext uri="{BB962C8B-B14F-4D97-AF65-F5344CB8AC3E}">
        <p14:creationId xmlns:p14="http://schemas.microsoft.com/office/powerpoint/2010/main" val="30907649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1891" y="663031"/>
            <a:ext cx="10515600" cy="4351338"/>
          </a:xfrm>
        </p:spPr>
        <p:txBody>
          <a:bodyPr>
            <a:normAutofit fontScale="92500" lnSpcReduction="10000"/>
          </a:bodyPr>
          <a:lstStyle/>
          <a:p>
            <a:r>
              <a:rPr lang="en-US" sz="2200" b="1" dirty="0"/>
              <a:t>Enhancing Compliance and Risk Management</a:t>
            </a:r>
            <a:endParaRPr lang="en-US" sz="2200" b="1" dirty="0" smtClean="0">
              <a:effectLst/>
            </a:endParaRPr>
          </a:p>
          <a:p>
            <a:pPr marL="0" indent="0">
              <a:buNone/>
            </a:pPr>
            <a:r>
              <a:rPr lang="en-US" sz="2200" dirty="0"/>
              <a:t> </a:t>
            </a:r>
            <a:r>
              <a:rPr lang="en-US" sz="2200" dirty="0" smtClean="0"/>
              <a:t>As </a:t>
            </a:r>
            <a:r>
              <a:rPr lang="en-US" sz="2200" dirty="0"/>
              <a:t>for the global payroll process, companies are to navigate numerous compliance issues, which may be extremely challenging if the company does not have expertise in this area. Outsourcing is specifically, most payroll outsourcing firms in India and other regions understand the legal requirements as related to taxes, working conditions, company policies, and other regulations among others. This helps to minimize cases of non-adherence to relevant laws together with legal consequences that may arise there from. </a:t>
            </a:r>
            <a:endParaRPr lang="en-US" sz="2200" b="0" dirty="0" smtClean="0">
              <a:effectLst/>
            </a:endParaRPr>
          </a:p>
          <a:p>
            <a:pPr marL="0" indent="0">
              <a:buNone/>
            </a:pPr>
            <a:r>
              <a:rPr lang="en-US" sz="2200" b="0" dirty="0" smtClean="0">
                <a:effectLst/>
              </a:rPr>
              <a:t/>
            </a:r>
            <a:br>
              <a:rPr lang="en-US" sz="2200" b="0" dirty="0" smtClean="0">
                <a:effectLst/>
              </a:rPr>
            </a:br>
            <a:r>
              <a:rPr lang="en-US" sz="2200" dirty="0"/>
              <a:t>Another advantage of engaging </a:t>
            </a:r>
            <a:r>
              <a:rPr lang="en-US" sz="2200" b="1" u="sng" dirty="0">
                <a:hlinkClick r:id="rId2"/>
              </a:rPr>
              <a:t>international payroll services</a:t>
            </a:r>
            <a:r>
              <a:rPr lang="en-US" sz="2200" dirty="0"/>
              <a:t> is the fact that such firms also have a wealth of knowledge and plan on changes and or developments in regulation that may be an issue of concern to such organizations. This way, the penalties on noncompliance are prevented and the payroll processes are steered to be in compliance with the current legal frameworks. </a:t>
            </a:r>
            <a:endParaRPr lang="en-US" sz="2200" b="0" dirty="0" smtClean="0">
              <a:effectLst/>
            </a:endParaRPr>
          </a:p>
          <a:p>
            <a:pPr marL="0" indent="0">
              <a:buNone/>
            </a:pPr>
            <a:r>
              <a:rPr lang="en-US" dirty="0" smtClean="0"/>
              <a:t/>
            </a:r>
            <a:br>
              <a:rPr lang="en-US" dirty="0" smtClean="0"/>
            </a:br>
            <a:endParaRPr lang="en-IN" dirty="0"/>
          </a:p>
        </p:txBody>
      </p:sp>
    </p:spTree>
    <p:extLst>
      <p:ext uri="{BB962C8B-B14F-4D97-AF65-F5344CB8AC3E}">
        <p14:creationId xmlns:p14="http://schemas.microsoft.com/office/powerpoint/2010/main" val="14130419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1891" y="663031"/>
            <a:ext cx="10515600" cy="4351338"/>
          </a:xfrm>
        </p:spPr>
        <p:txBody>
          <a:bodyPr>
            <a:normAutofit fontScale="92500"/>
          </a:bodyPr>
          <a:lstStyle/>
          <a:p>
            <a:r>
              <a:rPr lang="en-US" sz="2200" b="1" dirty="0"/>
              <a:t>Management of technology in environment for higher efficiency </a:t>
            </a:r>
            <a:r>
              <a:rPr lang="en-US" sz="2200" dirty="0"/>
              <a:t> </a:t>
            </a:r>
            <a:endParaRPr lang="en-US" sz="2200" b="0" dirty="0" smtClean="0">
              <a:effectLst/>
            </a:endParaRPr>
          </a:p>
          <a:p>
            <a:pPr marL="0" indent="0">
              <a:buNone/>
            </a:pPr>
            <a:r>
              <a:rPr lang="en-US" sz="2200" b="1" u="sng" dirty="0">
                <a:hlinkClick r:id="rId2"/>
              </a:rPr>
              <a:t>Payroll management systems</a:t>
            </a:r>
            <a:r>
              <a:rPr lang="en-US" sz="2200" dirty="0"/>
              <a:t> have a vital role to increase the operation efficiency of the organization’s payroll functions. Such systems may include tax computation, benefits management, and archiving of employees’ records among others. Using these technological tools, the third party payroll service providers can be more precise, and ensure payroll is processed early enough hence making employees satisfied and trusting the payroll service providers. </a:t>
            </a:r>
            <a:endParaRPr lang="en-US" sz="2200" b="0" dirty="0" smtClean="0">
              <a:effectLst/>
            </a:endParaRPr>
          </a:p>
          <a:p>
            <a:pPr marL="0" indent="0">
              <a:buNone/>
            </a:pPr>
            <a:r>
              <a:rPr lang="en-US" sz="2200" b="0" dirty="0" smtClean="0">
                <a:effectLst/>
              </a:rPr>
              <a:t/>
            </a:r>
            <a:br>
              <a:rPr lang="en-US" sz="2200" b="0" dirty="0" smtClean="0">
                <a:effectLst/>
              </a:rPr>
            </a:br>
            <a:r>
              <a:rPr lang="en-US" sz="2200" dirty="0"/>
              <a:t>Also, technology allows more effective reporting and analysis performance. Some of the benefits include getting to know the payroll costs, trends of employee remunerations and other important parameters that can inform decision making. It increases the efficiency of HS strategy and contributes to global HS successful functioning. </a:t>
            </a:r>
            <a:endParaRPr lang="en-US" sz="2200" b="0" dirty="0" smtClean="0">
              <a:effectLst/>
            </a:endParaRPr>
          </a:p>
          <a:p>
            <a:pPr marL="0" indent="0">
              <a:buNone/>
            </a:pPr>
            <a:r>
              <a:rPr lang="en-US" dirty="0" smtClean="0"/>
              <a:t/>
            </a:r>
            <a:br>
              <a:rPr lang="en-US" dirty="0" smtClean="0"/>
            </a:br>
            <a:endParaRPr lang="en-IN" dirty="0"/>
          </a:p>
        </p:txBody>
      </p:sp>
    </p:spTree>
    <p:extLst>
      <p:ext uri="{BB962C8B-B14F-4D97-AF65-F5344CB8AC3E}">
        <p14:creationId xmlns:p14="http://schemas.microsoft.com/office/powerpoint/2010/main" val="4193286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1891" y="663031"/>
            <a:ext cx="10515600" cy="4351338"/>
          </a:xfrm>
        </p:spPr>
        <p:txBody>
          <a:bodyPr>
            <a:normAutofit/>
          </a:bodyPr>
          <a:lstStyle/>
          <a:p>
            <a:r>
              <a:rPr lang="en-US" sz="2000" b="1" dirty="0" smtClean="0"/>
              <a:t>Building </a:t>
            </a:r>
            <a:r>
              <a:rPr lang="en-US" sz="2000" b="1" dirty="0"/>
              <a:t>Stronger Employee Relationships </a:t>
            </a:r>
            <a:endParaRPr lang="en-US" sz="2000" b="0" dirty="0" smtClean="0">
              <a:effectLst/>
            </a:endParaRPr>
          </a:p>
          <a:p>
            <a:pPr marL="0" indent="0">
              <a:buNone/>
            </a:pPr>
            <a:r>
              <a:rPr lang="en-US" sz="2000" dirty="0" smtClean="0"/>
              <a:t>Payroll </a:t>
            </a:r>
            <a:r>
              <a:rPr lang="en-US" sz="2000" dirty="0"/>
              <a:t>processing has far reaching consequences in that it determines employee satisfaction. Department 9 Comprehensive Management Checklist Payroll Increase motivation payroll has been always associated with increase in motivation of employees studies shown that employees who are paid on time money and paid accurately are motivated to work. Because of outsourcing of payroll services, employers want to be certain that employees get their wages on time each time. It is more so when it comes to issues of trust that are central to the relationship between the employees and the organization. </a:t>
            </a:r>
            <a:endParaRPr lang="en-US" sz="2000" b="0" dirty="0" smtClean="0">
              <a:effectLst/>
            </a:endParaRPr>
          </a:p>
          <a:p>
            <a:pPr marL="0" indent="0">
              <a:buNone/>
            </a:pPr>
            <a:r>
              <a:rPr lang="en-US" dirty="0" smtClean="0"/>
              <a:t/>
            </a:r>
            <a:br>
              <a:rPr lang="en-US" dirty="0" smtClean="0"/>
            </a:br>
            <a:endParaRPr lang="en-IN" dirty="0"/>
          </a:p>
        </p:txBody>
      </p:sp>
    </p:spTree>
    <p:extLst>
      <p:ext uri="{BB962C8B-B14F-4D97-AF65-F5344CB8AC3E}">
        <p14:creationId xmlns:p14="http://schemas.microsoft.com/office/powerpoint/2010/main" val="3639255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1891" y="663031"/>
            <a:ext cx="10515600" cy="4351338"/>
          </a:xfrm>
        </p:spPr>
        <p:txBody>
          <a:bodyPr>
            <a:normAutofit/>
          </a:bodyPr>
          <a:lstStyle/>
          <a:p>
            <a:r>
              <a:rPr lang="en-US" sz="2000" dirty="0"/>
              <a:t>Thus, payroll outsourcing and international payroll services are critical for launching global human resources management efficiency. Third party payroll companies in India have the knowledge of integration of Payroll software and incorporating the latest computerized Payroll methods in any organization and outsourcing models of operations would help the corporate organizations to achieve the objectives and goals set in the development of complex Payroll processes that are cost effective and efficient. As the companies increase their global network, employing sound payroll outsourcing companies in India and third party payroll services will remain the key to optimum Human Resource management.</a:t>
            </a:r>
            <a:endParaRPr lang="en-US" sz="2000" b="0" dirty="0" smtClean="0">
              <a:effectLst/>
            </a:endParaRPr>
          </a:p>
          <a:p>
            <a:pPr marL="0" indent="0">
              <a:buNone/>
            </a:pPr>
            <a:r>
              <a:rPr lang="en-US" b="0" dirty="0" smtClean="0">
                <a:effectLst/>
              </a:rPr>
              <a:t/>
            </a:r>
            <a:br>
              <a:rPr lang="en-US" b="0" dirty="0" smtClean="0">
                <a:effectLst/>
              </a:rPr>
            </a:br>
            <a:endParaRPr lang="en-IN" dirty="0"/>
          </a:p>
        </p:txBody>
      </p:sp>
    </p:spTree>
    <p:extLst>
      <p:ext uri="{BB962C8B-B14F-4D97-AF65-F5344CB8AC3E}">
        <p14:creationId xmlns:p14="http://schemas.microsoft.com/office/powerpoint/2010/main" val="2900146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1891" y="663031"/>
            <a:ext cx="10515600" cy="4351338"/>
          </a:xfrm>
        </p:spPr>
        <p:txBody>
          <a:bodyPr>
            <a:normAutofit fontScale="70000" lnSpcReduction="20000"/>
          </a:bodyPr>
          <a:lstStyle/>
          <a:p>
            <a:r>
              <a:rPr lang="en-US" dirty="0">
                <a:solidFill>
                  <a:srgbClr val="242424"/>
                </a:solidFill>
                <a:latin typeface="DM Sans" pitchFamily="2" charset="0"/>
              </a:rPr>
              <a:t>Contact us</a:t>
            </a:r>
          </a:p>
          <a:p>
            <a:pPr marL="0" indent="0">
              <a:buNone/>
            </a:pPr>
            <a:r>
              <a:rPr lang="en-US" dirty="0">
                <a:latin typeface="Inter"/>
              </a:rPr>
              <a:t>First Policy is more than insurance broking; we’re trusted advisors working with you to develop world-class risk management programs.</a:t>
            </a:r>
            <a:r>
              <a:rPr lang="en-US" dirty="0">
                <a:solidFill>
                  <a:srgbClr val="242424"/>
                </a:solidFill>
                <a:latin typeface="DM Sans" pitchFamily="2" charset="0"/>
              </a:rPr>
              <a:t> </a:t>
            </a:r>
          </a:p>
          <a:p>
            <a:pPr marL="0" indent="0">
              <a:buNone/>
            </a:pPr>
            <a:r>
              <a:rPr lang="en-US" dirty="0">
                <a:solidFill>
                  <a:srgbClr val="242424"/>
                </a:solidFill>
                <a:latin typeface="DM Sans" pitchFamily="2" charset="0"/>
                <a:hlinkClick r:id="rId2"/>
              </a:rPr>
              <a:t>https://firstpolicy.com/</a:t>
            </a:r>
            <a:endParaRPr lang="en-US" dirty="0">
              <a:solidFill>
                <a:srgbClr val="242424"/>
              </a:solidFill>
              <a:latin typeface="DM Sans" pitchFamily="2" charset="0"/>
            </a:endParaRPr>
          </a:p>
          <a:p>
            <a:pPr marL="0" indent="0">
              <a:buNone/>
            </a:pPr>
            <a:endParaRPr lang="en-US" dirty="0">
              <a:solidFill>
                <a:srgbClr val="242424"/>
              </a:solidFill>
              <a:latin typeface="DM Sans" pitchFamily="2" charset="0"/>
            </a:endParaRPr>
          </a:p>
          <a:p>
            <a:pPr marL="0" indent="0">
              <a:buNone/>
            </a:pPr>
            <a:r>
              <a:rPr lang="en-US" dirty="0">
                <a:solidFill>
                  <a:srgbClr val="171717"/>
                </a:solidFill>
                <a:latin typeface="DM Sans" pitchFamily="2" charset="0"/>
              </a:rPr>
              <a:t>7, </a:t>
            </a:r>
            <a:r>
              <a:rPr lang="en-US" dirty="0" err="1">
                <a:solidFill>
                  <a:srgbClr val="171717"/>
                </a:solidFill>
                <a:latin typeface="DM Sans" pitchFamily="2" charset="0"/>
              </a:rPr>
              <a:t>Soormani</a:t>
            </a:r>
            <a:r>
              <a:rPr lang="en-US" dirty="0">
                <a:solidFill>
                  <a:srgbClr val="171717"/>
                </a:solidFill>
                <a:latin typeface="DM Sans" pitchFamily="2" charset="0"/>
              </a:rPr>
              <a:t> 163, Opp. </a:t>
            </a:r>
            <a:r>
              <a:rPr lang="en-US" dirty="0" err="1">
                <a:solidFill>
                  <a:srgbClr val="171717"/>
                </a:solidFill>
                <a:latin typeface="DM Sans" pitchFamily="2" charset="0"/>
              </a:rPr>
              <a:t>Dav</a:t>
            </a:r>
            <a:r>
              <a:rPr lang="en-US" dirty="0">
                <a:solidFill>
                  <a:srgbClr val="171717"/>
                </a:solidFill>
                <a:latin typeface="DM Sans" pitchFamily="2" charset="0"/>
              </a:rPr>
              <a:t> School,</a:t>
            </a:r>
            <a:br>
              <a:rPr lang="en-US" dirty="0">
                <a:solidFill>
                  <a:srgbClr val="171717"/>
                </a:solidFill>
                <a:latin typeface="DM Sans" pitchFamily="2" charset="0"/>
              </a:rPr>
            </a:br>
            <a:r>
              <a:rPr lang="en-US" dirty="0">
                <a:solidFill>
                  <a:srgbClr val="171717"/>
                </a:solidFill>
                <a:latin typeface="DM Sans" pitchFamily="2" charset="0"/>
              </a:rPr>
              <a:t>D.P. Road, </a:t>
            </a:r>
            <a:r>
              <a:rPr lang="en-US" dirty="0" err="1">
                <a:solidFill>
                  <a:srgbClr val="171717"/>
                </a:solidFill>
                <a:latin typeface="DM Sans" pitchFamily="2" charset="0"/>
              </a:rPr>
              <a:t>Aundh</a:t>
            </a:r>
            <a:r>
              <a:rPr lang="en-US" dirty="0">
                <a:solidFill>
                  <a:srgbClr val="171717"/>
                </a:solidFill>
                <a:latin typeface="DM Sans" pitchFamily="2" charset="0"/>
              </a:rPr>
              <a:t>,</a:t>
            </a:r>
            <a:br>
              <a:rPr lang="en-US" dirty="0">
                <a:solidFill>
                  <a:srgbClr val="171717"/>
                </a:solidFill>
                <a:latin typeface="DM Sans" pitchFamily="2" charset="0"/>
              </a:rPr>
            </a:br>
            <a:r>
              <a:rPr lang="en-US" dirty="0">
                <a:solidFill>
                  <a:srgbClr val="171717"/>
                </a:solidFill>
                <a:latin typeface="DM Sans" pitchFamily="2" charset="0"/>
              </a:rPr>
              <a:t>Pune – 411007</a:t>
            </a:r>
          </a:p>
          <a:p>
            <a:pPr marL="0" indent="0">
              <a:buNone/>
            </a:pPr>
            <a:endParaRPr lang="en-US" dirty="0">
              <a:solidFill>
                <a:srgbClr val="0A0A0A"/>
              </a:solidFill>
              <a:latin typeface="Roboto" panose="02000000000000000000" pitchFamily="2" charset="0"/>
            </a:endParaRPr>
          </a:p>
          <a:p>
            <a:pPr marL="0" indent="0">
              <a:buNone/>
            </a:pPr>
            <a:r>
              <a:rPr lang="en-US" b="1" dirty="0">
                <a:latin typeface="DM Sans" pitchFamily="2" charset="0"/>
              </a:rPr>
              <a:t>Phone</a:t>
            </a:r>
            <a:r>
              <a:rPr lang="en-US" b="1" dirty="0">
                <a:solidFill>
                  <a:srgbClr val="467886"/>
                </a:solidFill>
                <a:latin typeface="DM Sans" pitchFamily="2" charset="0"/>
              </a:rPr>
              <a:t> </a:t>
            </a:r>
            <a:r>
              <a:rPr lang="en-US" b="1" dirty="0">
                <a:latin typeface="DM Sans" pitchFamily="2" charset="0"/>
              </a:rPr>
              <a:t>: </a:t>
            </a:r>
            <a:r>
              <a:rPr lang="en-IN" dirty="0">
                <a:latin typeface="DM Sans" pitchFamily="2" charset="0"/>
                <a:hlinkClick r:id="rId3">
                  <a:extLst>
                    <a:ext uri="{A12FA001-AC4F-418D-AE19-62706E023703}">
                      <ahyp:hlinkClr xmlns:lc="http://schemas.openxmlformats.org/drawingml/2006/lockedCanvas" xmlns="" xmlns:ahyp="http://schemas.microsoft.com/office/drawing/2018/hyperlinkcolor" val="tx"/>
                    </a:ext>
                  </a:extLst>
                </a:hlinkClick>
              </a:rPr>
              <a:t>+91-20-66073200</a:t>
            </a:r>
            <a:endParaRPr lang="en-IN" dirty="0">
              <a:latin typeface="DM Sans" pitchFamily="2" charset="0"/>
            </a:endParaRPr>
          </a:p>
          <a:p>
            <a:pPr marL="0" indent="0">
              <a:buNone/>
            </a:pPr>
            <a:r>
              <a:rPr lang="en-US" b="1" dirty="0">
                <a:latin typeface="DM Sans" pitchFamily="2" charset="0"/>
              </a:rPr>
              <a:t>Email:  </a:t>
            </a:r>
            <a:r>
              <a:rPr lang="en-IN" dirty="0">
                <a:latin typeface="DM Sans" pitchFamily="2" charset="0"/>
                <a:hlinkClick r:id="rId4">
                  <a:extLst>
                    <a:ext uri="{A12FA001-AC4F-418D-AE19-62706E023703}">
                      <ahyp:hlinkClr xmlns:lc="http://schemas.openxmlformats.org/drawingml/2006/lockedCanvas" xmlns="" xmlns:ahyp="http://schemas.microsoft.com/office/drawing/2018/hyperlinkcolor" val="tx"/>
                    </a:ext>
                  </a:extLst>
                </a:hlinkClick>
              </a:rPr>
              <a:t>office@firstpolicy.com</a:t>
            </a:r>
            <a:endParaRPr lang="en-US" b="1" dirty="0">
              <a:latin typeface="DM Sans" pitchFamily="2" charset="0"/>
            </a:endParaRPr>
          </a:p>
          <a:p>
            <a:pPr marL="0" indent="0">
              <a:buNone/>
            </a:pPr>
            <a:endParaRPr lang="en-US" b="0" dirty="0" smtClean="0">
              <a:effectLst/>
            </a:endParaRPr>
          </a:p>
          <a:p>
            <a:pPr marL="0" indent="0">
              <a:buNone/>
            </a:pPr>
            <a:r>
              <a:rPr lang="en-US" b="0" dirty="0" smtClean="0">
                <a:effectLst/>
              </a:rPr>
              <a:t/>
            </a:r>
            <a:br>
              <a:rPr lang="en-US" b="0" dirty="0" smtClean="0">
                <a:effectLst/>
              </a:rPr>
            </a:br>
            <a:endParaRPr lang="en-IN" dirty="0"/>
          </a:p>
        </p:txBody>
      </p:sp>
    </p:spTree>
    <p:extLst>
      <p:ext uri="{BB962C8B-B14F-4D97-AF65-F5344CB8AC3E}">
        <p14:creationId xmlns:p14="http://schemas.microsoft.com/office/powerpoint/2010/main" val="4063060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268</Words>
  <Application>Microsoft Office PowerPoint</Application>
  <PresentationFormat>Widescreen</PresentationFormat>
  <Paragraphs>37</Paragraphs>
  <Slides>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Calibri</vt:lpstr>
      <vt:lpstr>Calibri Light</vt:lpstr>
      <vt:lpstr>DM Sans</vt:lpstr>
      <vt:lpstr>Inter</vt:lpstr>
      <vt:lpstr>Roboto</vt:lpstr>
      <vt:lpstr>Office Theme</vt:lpstr>
      <vt:lpstr>"How Payroll Outsourcing and International Payroll Services Drive Global HR Success"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Payroll Outsourcing and International Payroll Services Drive Global HR Success"</dc:title>
  <dc:creator>Admin</dc:creator>
  <cp:lastModifiedBy>Admin</cp:lastModifiedBy>
  <cp:revision>3</cp:revision>
  <dcterms:created xsi:type="dcterms:W3CDTF">2024-09-03T08:42:45Z</dcterms:created>
  <dcterms:modified xsi:type="dcterms:W3CDTF">2024-09-05T05:21:37Z</dcterms:modified>
</cp:coreProperties>
</file>