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AC Compacta" charset="1" panose="00000000000000000000"/>
      <p:regular r:id="rId13"/>
    </p:embeddedFont>
    <p:embeddedFont>
      <p:font typeface="TT Mussels" charset="1" panose="02000506030000020004"/>
      <p:regular r:id="rId14"/>
    </p:embeddedFont>
    <p:embeddedFont>
      <p:font typeface="TT Mussels Bold" charset="1" panose="02000803030000020004"/>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https://www.blockchainx.tech/erc20-token-development/"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https://www.blockchainx.tech"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0000" r="0" b="-10000"/>
            </a:stretch>
          </a:blipFill>
        </p:spPr>
      </p:sp>
      <p:sp>
        <p:nvSpPr>
          <p:cNvPr name="TextBox 3" id="3"/>
          <p:cNvSpPr txBox="true"/>
          <p:nvPr/>
        </p:nvSpPr>
        <p:spPr>
          <a:xfrm rot="0">
            <a:off x="1659785" y="3770106"/>
            <a:ext cx="4913468" cy="1088154"/>
          </a:xfrm>
          <a:prstGeom prst="rect">
            <a:avLst/>
          </a:prstGeom>
        </p:spPr>
        <p:txBody>
          <a:bodyPr anchor="t" rtlCol="false" tIns="0" lIns="0" bIns="0" rIns="0">
            <a:spAutoFit/>
          </a:bodyPr>
          <a:lstStyle/>
          <a:p>
            <a:pPr algn="ctr" marL="0" indent="0" lvl="0">
              <a:lnSpc>
                <a:spcPts val="7950"/>
              </a:lnSpc>
            </a:pPr>
            <a:r>
              <a:rPr lang="en-US" sz="8641" spc="-181">
                <a:solidFill>
                  <a:srgbClr val="D40C0C"/>
                </a:solidFill>
                <a:latin typeface="AC Compacta"/>
                <a:ea typeface="AC Compacta"/>
                <a:cs typeface="AC Compacta"/>
                <a:sym typeface="AC Compacta"/>
              </a:rPr>
              <a:t>UNDERSTANDING</a:t>
            </a:r>
          </a:p>
        </p:txBody>
      </p:sp>
      <p:sp>
        <p:nvSpPr>
          <p:cNvPr name="TextBox 4" id="4"/>
          <p:cNvSpPr txBox="true"/>
          <p:nvPr/>
        </p:nvSpPr>
        <p:spPr>
          <a:xfrm rot="0">
            <a:off x="2140027" y="5201160"/>
            <a:ext cx="3952983" cy="1220963"/>
          </a:xfrm>
          <a:prstGeom prst="rect">
            <a:avLst/>
          </a:prstGeom>
        </p:spPr>
        <p:txBody>
          <a:bodyPr anchor="t" rtlCol="false" tIns="0" lIns="0" bIns="0" rIns="0">
            <a:spAutoFit/>
          </a:bodyPr>
          <a:lstStyle/>
          <a:p>
            <a:pPr algn="ctr" marL="0" indent="0" lvl="0">
              <a:lnSpc>
                <a:spcPts val="8924"/>
              </a:lnSpc>
            </a:pPr>
            <a:r>
              <a:rPr lang="en-US" sz="9700" spc="-203">
                <a:solidFill>
                  <a:srgbClr val="9C9B9A"/>
                </a:solidFill>
                <a:latin typeface="AC Compacta"/>
                <a:ea typeface="AC Compacta"/>
                <a:cs typeface="AC Compacta"/>
                <a:sym typeface="AC Compacta"/>
              </a:rPr>
              <a:t>ERC20</a:t>
            </a:r>
          </a:p>
        </p:txBody>
      </p:sp>
      <p:sp>
        <p:nvSpPr>
          <p:cNvPr name="TextBox 5" id="5"/>
          <p:cNvSpPr txBox="true"/>
          <p:nvPr/>
        </p:nvSpPr>
        <p:spPr>
          <a:xfrm rot="0">
            <a:off x="1028700" y="6654337"/>
            <a:ext cx="6175637" cy="428625"/>
          </a:xfrm>
          <a:prstGeom prst="rect">
            <a:avLst/>
          </a:prstGeom>
        </p:spPr>
        <p:txBody>
          <a:bodyPr anchor="t" rtlCol="false" tIns="0" lIns="0" bIns="0" rIns="0">
            <a:spAutoFit/>
          </a:bodyPr>
          <a:lstStyle/>
          <a:p>
            <a:pPr algn="ctr" marL="0" indent="0" lvl="0">
              <a:lnSpc>
                <a:spcPts val="3240"/>
              </a:lnSpc>
            </a:pPr>
            <a:r>
              <a:rPr lang="en-US" sz="2700" spc="27">
                <a:solidFill>
                  <a:srgbClr val="FFFFFF">
                    <a:alpha val="81961"/>
                  </a:srgbClr>
                </a:solidFill>
                <a:latin typeface="TT Mussels"/>
                <a:ea typeface="TT Mussels"/>
                <a:cs typeface="TT Mussels"/>
                <a:sym typeface="TT Mussels"/>
              </a:rPr>
              <a:t>KEY FEATURES AND BENEFITS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272727"/>
        </a:solidFill>
      </p:bgPr>
    </p:bg>
    <p:spTree>
      <p:nvGrpSpPr>
        <p:cNvPr id="1" name=""/>
        <p:cNvGrpSpPr/>
        <p:nvPr/>
      </p:nvGrpSpPr>
      <p:grpSpPr>
        <a:xfrm>
          <a:off x="0" y="0"/>
          <a:ext cx="0" cy="0"/>
          <a:chOff x="0" y="0"/>
          <a:chExt cx="0" cy="0"/>
        </a:xfrm>
      </p:grpSpPr>
      <p:grpSp>
        <p:nvGrpSpPr>
          <p:cNvPr name="Group 2" id="2"/>
          <p:cNvGrpSpPr/>
          <p:nvPr/>
        </p:nvGrpSpPr>
        <p:grpSpPr>
          <a:xfrm rot="0">
            <a:off x="1788732" y="1106154"/>
            <a:ext cx="5954272" cy="8074692"/>
            <a:chOff x="0" y="0"/>
            <a:chExt cx="7939029" cy="10766257"/>
          </a:xfrm>
        </p:grpSpPr>
        <p:pic>
          <p:nvPicPr>
            <p:cNvPr name="Picture 3" id="3"/>
            <p:cNvPicPr>
              <a:picLocks noChangeAspect="true"/>
            </p:cNvPicPr>
            <p:nvPr/>
          </p:nvPicPr>
          <p:blipFill>
            <a:blip r:embed="rId2"/>
            <a:srcRect l="29294" t="0" r="29294" b="0"/>
            <a:stretch>
              <a:fillRect/>
            </a:stretch>
          </p:blipFill>
          <p:spPr>
            <a:xfrm flipH="false" flipV="false">
              <a:off x="0" y="0"/>
              <a:ext cx="7939029" cy="10766257"/>
            </a:xfrm>
            <a:prstGeom prst="rect">
              <a:avLst/>
            </a:prstGeom>
          </p:spPr>
        </p:pic>
      </p:grpSp>
      <p:sp>
        <p:nvSpPr>
          <p:cNvPr name="TextBox 4" id="4"/>
          <p:cNvSpPr txBox="true"/>
          <p:nvPr/>
        </p:nvSpPr>
        <p:spPr>
          <a:xfrm rot="0">
            <a:off x="8851796" y="2482215"/>
            <a:ext cx="7595994" cy="5227320"/>
          </a:xfrm>
          <a:prstGeom prst="rect">
            <a:avLst/>
          </a:prstGeom>
        </p:spPr>
        <p:txBody>
          <a:bodyPr anchor="t" rtlCol="false" tIns="0" lIns="0" bIns="0" rIns="0">
            <a:spAutoFit/>
          </a:bodyPr>
          <a:lstStyle/>
          <a:p>
            <a:pPr algn="l">
              <a:lnSpc>
                <a:spcPts val="4199"/>
              </a:lnSpc>
            </a:pPr>
            <a:r>
              <a:rPr lang="en-US" sz="2799" spc="27">
                <a:solidFill>
                  <a:srgbClr val="FFFFFF">
                    <a:alpha val="81961"/>
                  </a:srgbClr>
                </a:solidFill>
                <a:latin typeface="TT Mussels"/>
                <a:ea typeface="TT Mussels"/>
                <a:cs typeface="TT Mussels"/>
                <a:sym typeface="TT Mussels"/>
              </a:rPr>
              <a:t>Explaining the world of cryptocurrency may be difficult, but knowing a few of the components can make it so much easier. Now that we know what the Ethereum blockchain network is, it is equally important to also understand that one of the vital features of it is known as the ERC20 token standard. This post will describe what ERC20 tokens are, why they matter, and their main features.</a:t>
            </a:r>
          </a:p>
          <a:p>
            <a:pPr algn="l" marL="0" indent="0" lvl="0">
              <a:lnSpc>
                <a:spcPts val="4199"/>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8D8D8"/>
        </a:solidFill>
      </p:bgPr>
    </p:bg>
    <p:spTree>
      <p:nvGrpSpPr>
        <p:cNvPr id="1" name=""/>
        <p:cNvGrpSpPr/>
        <p:nvPr/>
      </p:nvGrpSpPr>
      <p:grpSpPr>
        <a:xfrm>
          <a:off x="0" y="0"/>
          <a:ext cx="0" cy="0"/>
          <a:chOff x="0" y="0"/>
          <a:chExt cx="0" cy="0"/>
        </a:xfrm>
      </p:grpSpPr>
      <p:grpSp>
        <p:nvGrpSpPr>
          <p:cNvPr name="Group 2" id="2"/>
          <p:cNvGrpSpPr/>
          <p:nvPr/>
        </p:nvGrpSpPr>
        <p:grpSpPr>
          <a:xfrm rot="0">
            <a:off x="11656807" y="-216065"/>
            <a:ext cx="6791855" cy="10719130"/>
            <a:chOff x="0" y="0"/>
            <a:chExt cx="9055806" cy="14292173"/>
          </a:xfrm>
        </p:grpSpPr>
        <p:pic>
          <p:nvPicPr>
            <p:cNvPr name="Picture 3" id="3"/>
            <p:cNvPicPr>
              <a:picLocks noChangeAspect="true"/>
            </p:cNvPicPr>
            <p:nvPr/>
          </p:nvPicPr>
          <p:blipFill>
            <a:blip r:embed="rId2"/>
            <a:srcRect l="24927" t="0" r="24927" b="0"/>
            <a:stretch>
              <a:fillRect/>
            </a:stretch>
          </p:blipFill>
          <p:spPr>
            <a:xfrm flipH="false" flipV="false">
              <a:off x="0" y="0"/>
              <a:ext cx="9055806" cy="14292173"/>
            </a:xfrm>
            <a:prstGeom prst="rect">
              <a:avLst/>
            </a:prstGeom>
          </p:spPr>
        </p:pic>
      </p:grpSp>
      <p:sp>
        <p:nvSpPr>
          <p:cNvPr name="TextBox 4" id="4"/>
          <p:cNvSpPr txBox="true"/>
          <p:nvPr/>
        </p:nvSpPr>
        <p:spPr>
          <a:xfrm rot="0">
            <a:off x="1028700" y="1493579"/>
            <a:ext cx="9898581" cy="1512570"/>
          </a:xfrm>
          <a:prstGeom prst="rect">
            <a:avLst/>
          </a:prstGeom>
        </p:spPr>
        <p:txBody>
          <a:bodyPr anchor="t" rtlCol="false" tIns="0" lIns="0" bIns="0" rIns="0">
            <a:spAutoFit/>
          </a:bodyPr>
          <a:lstStyle/>
          <a:p>
            <a:pPr algn="l" marL="0" indent="0" lvl="0">
              <a:lnSpc>
                <a:spcPts val="11040"/>
              </a:lnSpc>
              <a:spcBef>
                <a:spcPct val="0"/>
              </a:spcBef>
            </a:pPr>
            <a:r>
              <a:rPr lang="en-US" sz="12000" spc="-252">
                <a:solidFill>
                  <a:srgbClr val="D40C0C"/>
                </a:solidFill>
                <a:latin typeface="AC Compacta"/>
                <a:ea typeface="AC Compacta"/>
                <a:cs typeface="AC Compacta"/>
                <a:sym typeface="AC Compacta"/>
              </a:rPr>
              <a:t>WHAT IS ERC20?</a:t>
            </a:r>
          </a:p>
        </p:txBody>
      </p:sp>
      <p:sp>
        <p:nvSpPr>
          <p:cNvPr name="TextBox 5" id="5"/>
          <p:cNvSpPr txBox="true"/>
          <p:nvPr/>
        </p:nvSpPr>
        <p:spPr>
          <a:xfrm rot="0">
            <a:off x="1239584" y="3739194"/>
            <a:ext cx="9476813" cy="4179570"/>
          </a:xfrm>
          <a:prstGeom prst="rect">
            <a:avLst/>
          </a:prstGeom>
        </p:spPr>
        <p:txBody>
          <a:bodyPr anchor="t" rtlCol="false" tIns="0" lIns="0" bIns="0" rIns="0">
            <a:spAutoFit/>
          </a:bodyPr>
          <a:lstStyle/>
          <a:p>
            <a:pPr algn="l">
              <a:lnSpc>
                <a:spcPts val="4199"/>
              </a:lnSpc>
            </a:pPr>
            <a:r>
              <a:rPr lang="en-US" sz="2799" spc="27">
                <a:solidFill>
                  <a:srgbClr val="000000">
                    <a:alpha val="81961"/>
                  </a:srgbClr>
                </a:solidFill>
                <a:latin typeface="TT Mussels"/>
                <a:ea typeface="TT Mussels"/>
                <a:cs typeface="TT Mussels"/>
                <a:sym typeface="TT Mussels"/>
              </a:rPr>
              <a:t>ERC20 is a set of rules which let individuals bring tokens on the Ethereum blockchain. It may well be described as a sort of guide, It allows everybody to develop their own ERC20 tokens. Such tokens can be employed for many endeavors: acting as the representations of digital money; or as incentives for specific actions; or as depictions of various physical assets, including working art or real estate.</a:t>
            </a:r>
          </a:p>
          <a:p>
            <a:pPr algn="l" marL="0" indent="0" lvl="0">
              <a:lnSpc>
                <a:spcPts val="4199"/>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91919"/>
        </a:solidFill>
      </p:bgPr>
    </p:bg>
    <p:spTree>
      <p:nvGrpSpPr>
        <p:cNvPr id="1" name=""/>
        <p:cNvGrpSpPr/>
        <p:nvPr/>
      </p:nvGrpSpPr>
      <p:grpSpPr>
        <a:xfrm>
          <a:off x="0" y="0"/>
          <a:ext cx="0" cy="0"/>
          <a:chOff x="0" y="0"/>
          <a:chExt cx="0" cy="0"/>
        </a:xfrm>
      </p:grpSpPr>
      <p:grpSp>
        <p:nvGrpSpPr>
          <p:cNvPr name="Group 2" id="2"/>
          <p:cNvGrpSpPr/>
          <p:nvPr/>
        </p:nvGrpSpPr>
        <p:grpSpPr>
          <a:xfrm rot="0">
            <a:off x="-533400" y="-514350"/>
            <a:ext cx="3419475" cy="11201400"/>
            <a:chOff x="0" y="0"/>
            <a:chExt cx="900602" cy="2950163"/>
          </a:xfrm>
        </p:grpSpPr>
        <p:sp>
          <p:nvSpPr>
            <p:cNvPr name="Freeform 3" id="3"/>
            <p:cNvSpPr/>
            <p:nvPr/>
          </p:nvSpPr>
          <p:spPr>
            <a:xfrm flipH="false" flipV="false" rot="0">
              <a:off x="0" y="0"/>
              <a:ext cx="900602" cy="2950163"/>
            </a:xfrm>
            <a:custGeom>
              <a:avLst/>
              <a:gdLst/>
              <a:ahLst/>
              <a:cxnLst/>
              <a:rect r="r" b="b" t="t" l="l"/>
              <a:pathLst>
                <a:path h="2950163" w="900602">
                  <a:moveTo>
                    <a:pt x="0" y="0"/>
                  </a:moveTo>
                  <a:lnTo>
                    <a:pt x="900602" y="0"/>
                  </a:lnTo>
                  <a:lnTo>
                    <a:pt x="900602" y="2950163"/>
                  </a:lnTo>
                  <a:lnTo>
                    <a:pt x="0" y="2950163"/>
                  </a:lnTo>
                  <a:close/>
                </a:path>
              </a:pathLst>
            </a:custGeom>
            <a:solidFill>
              <a:srgbClr val="D8D8D8"/>
            </a:solidFill>
          </p:spPr>
        </p:sp>
        <p:sp>
          <p:nvSpPr>
            <p:cNvPr name="TextBox 4" id="4"/>
            <p:cNvSpPr txBox="true"/>
            <p:nvPr/>
          </p:nvSpPr>
          <p:spPr>
            <a:xfrm>
              <a:off x="0" y="-57150"/>
              <a:ext cx="900602" cy="3007313"/>
            </a:xfrm>
            <a:prstGeom prst="rect">
              <a:avLst/>
            </a:prstGeom>
          </p:spPr>
          <p:txBody>
            <a:bodyPr anchor="ctr" rtlCol="false" tIns="50800" lIns="50800" bIns="50800" rIns="50800"/>
            <a:lstStyle/>
            <a:p>
              <a:pPr algn="ctr">
                <a:lnSpc>
                  <a:spcPts val="3109"/>
                </a:lnSpc>
              </a:pPr>
            </a:p>
          </p:txBody>
        </p:sp>
      </p:grpSp>
      <p:grpSp>
        <p:nvGrpSpPr>
          <p:cNvPr name="Group 5" id="5"/>
          <p:cNvGrpSpPr/>
          <p:nvPr/>
        </p:nvGrpSpPr>
        <p:grpSpPr>
          <a:xfrm rot="0">
            <a:off x="3310944" y="1340613"/>
            <a:ext cx="3559994" cy="7701354"/>
            <a:chOff x="0" y="0"/>
            <a:chExt cx="3790950" cy="8200982"/>
          </a:xfrm>
        </p:grpSpPr>
        <p:sp>
          <p:nvSpPr>
            <p:cNvPr name="Freeform 6" id="6"/>
            <p:cNvSpPr/>
            <p:nvPr/>
          </p:nvSpPr>
          <p:spPr>
            <a:xfrm flipH="false" flipV="false" rot="0">
              <a:off x="158750" y="233035"/>
              <a:ext cx="3473450" cy="7734911"/>
            </a:xfrm>
            <a:custGeom>
              <a:avLst/>
              <a:gdLst/>
              <a:ahLst/>
              <a:cxnLst/>
              <a:rect r="r" b="b" t="t" l="l"/>
              <a:pathLst>
                <a:path h="7734911" w="3473450">
                  <a:moveTo>
                    <a:pt x="0" y="0"/>
                  </a:moveTo>
                  <a:lnTo>
                    <a:pt x="3473450" y="0"/>
                  </a:lnTo>
                  <a:lnTo>
                    <a:pt x="3473450" y="7734911"/>
                  </a:lnTo>
                  <a:lnTo>
                    <a:pt x="0" y="7734911"/>
                  </a:lnTo>
                  <a:close/>
                </a:path>
              </a:pathLst>
            </a:custGeom>
            <a:blipFill>
              <a:blip r:embed="rId2"/>
              <a:stretch>
                <a:fillRect l="-157933" t="-3012" r="-163070" b="-3399"/>
              </a:stretch>
            </a:blipFill>
          </p:spPr>
        </p:sp>
      </p:grpSp>
      <p:sp>
        <p:nvSpPr>
          <p:cNvPr name="TextBox 7" id="7"/>
          <p:cNvSpPr txBox="true"/>
          <p:nvPr/>
        </p:nvSpPr>
        <p:spPr>
          <a:xfrm rot="5400000">
            <a:off x="-3287359" y="4406266"/>
            <a:ext cx="9253734" cy="1512570"/>
          </a:xfrm>
          <a:prstGeom prst="rect">
            <a:avLst/>
          </a:prstGeom>
        </p:spPr>
        <p:txBody>
          <a:bodyPr anchor="t" rtlCol="false" tIns="0" lIns="0" bIns="0" rIns="0">
            <a:spAutoFit/>
          </a:bodyPr>
          <a:lstStyle/>
          <a:p>
            <a:pPr algn="ctr" marL="0" indent="0" lvl="0">
              <a:lnSpc>
                <a:spcPts val="11040"/>
              </a:lnSpc>
              <a:spcBef>
                <a:spcPct val="0"/>
              </a:spcBef>
            </a:pPr>
            <a:r>
              <a:rPr lang="en-US" sz="12000" spc="-252">
                <a:solidFill>
                  <a:srgbClr val="D40C0C"/>
                </a:solidFill>
                <a:latin typeface="AC Compacta"/>
                <a:ea typeface="AC Compacta"/>
                <a:cs typeface="AC Compacta"/>
                <a:sym typeface="AC Compacta"/>
              </a:rPr>
              <a:t>KEY FEATURES</a:t>
            </a:r>
          </a:p>
        </p:txBody>
      </p:sp>
      <p:sp>
        <p:nvSpPr>
          <p:cNvPr name="TextBox 8" id="8"/>
          <p:cNvSpPr txBox="true"/>
          <p:nvPr/>
        </p:nvSpPr>
        <p:spPr>
          <a:xfrm rot="0">
            <a:off x="7295807" y="3226248"/>
            <a:ext cx="9963493" cy="1480185"/>
          </a:xfrm>
          <a:prstGeom prst="rect">
            <a:avLst/>
          </a:prstGeom>
        </p:spPr>
        <p:txBody>
          <a:bodyPr anchor="t" rtlCol="false" tIns="0" lIns="0" bIns="0" rIns="0">
            <a:spAutoFit/>
          </a:bodyPr>
          <a:lstStyle/>
          <a:p>
            <a:pPr algn="l" marL="0" indent="0" lvl="0">
              <a:lnSpc>
                <a:spcPts val="2940"/>
              </a:lnSpc>
              <a:spcBef>
                <a:spcPct val="0"/>
              </a:spcBef>
            </a:pPr>
            <a:r>
              <a:rPr lang="en-US" b="true" sz="2100">
                <a:solidFill>
                  <a:srgbClr val="FFFFFF"/>
                </a:solidFill>
                <a:latin typeface="TT Mussels Bold"/>
                <a:ea typeface="TT Mussels Bold"/>
                <a:cs typeface="TT Mussels Bold"/>
                <a:sym typeface="TT Mussels Bold"/>
              </a:rPr>
              <a:t>Interoperability</a:t>
            </a:r>
            <a:r>
              <a:rPr lang="en-US" b="true" sz="2100" u="none">
                <a:solidFill>
                  <a:srgbClr val="FFFFFF"/>
                </a:solidFill>
                <a:latin typeface="TT Mussels Bold"/>
                <a:ea typeface="TT Mussels Bold"/>
                <a:cs typeface="TT Mussels Bold"/>
                <a:sym typeface="TT Mussels Bold"/>
              </a:rPr>
              <a:t> </a:t>
            </a:r>
            <a:r>
              <a:rPr lang="en-US" sz="2100" u="none">
                <a:solidFill>
                  <a:srgbClr val="FFFFFF"/>
                </a:solidFill>
                <a:latin typeface="TT Mussels"/>
                <a:ea typeface="TT Mussels"/>
                <a:cs typeface="TT Mussels"/>
                <a:sym typeface="TT Mussels"/>
              </a:rPr>
              <a:t>- Due to such standardization, all ERC20 tokens are compatible with other Ethereum-based services because of the set of guidelines. This means that should you </a:t>
            </a:r>
            <a:r>
              <a:rPr lang="en-US" b="true" sz="2100" u="sng">
                <a:solidFill>
                  <a:srgbClr val="FFFFFF"/>
                </a:solidFill>
                <a:latin typeface="TT Mussels Bold"/>
                <a:ea typeface="TT Mussels Bold"/>
                <a:cs typeface="TT Mussels Bold"/>
                <a:sym typeface="TT Mussels Bold"/>
                <a:hlinkClick r:id="rId3" tooltip="https://www.blockchainx.tech/erc20-token-development/"/>
              </a:rPr>
              <a:t>create an ERC20 token</a:t>
            </a:r>
            <a:r>
              <a:rPr lang="en-US" sz="2100" u="none">
                <a:solidFill>
                  <a:srgbClr val="FFFFFF"/>
                </a:solidFill>
                <a:latin typeface="TT Mussels"/>
                <a:ea typeface="TT Mussels"/>
                <a:cs typeface="TT Mussels"/>
                <a:sym typeface="TT Mussels"/>
              </a:rPr>
              <a:t>, then it can be used on many other platforms without doing anything. </a:t>
            </a:r>
          </a:p>
        </p:txBody>
      </p:sp>
      <p:sp>
        <p:nvSpPr>
          <p:cNvPr name="TextBox 9" id="9"/>
          <p:cNvSpPr txBox="true"/>
          <p:nvPr/>
        </p:nvSpPr>
        <p:spPr>
          <a:xfrm rot="0">
            <a:off x="7295807" y="1292988"/>
            <a:ext cx="9963493" cy="1851660"/>
          </a:xfrm>
          <a:prstGeom prst="rect">
            <a:avLst/>
          </a:prstGeom>
        </p:spPr>
        <p:txBody>
          <a:bodyPr anchor="t" rtlCol="false" tIns="0" lIns="0" bIns="0" rIns="0">
            <a:spAutoFit/>
          </a:bodyPr>
          <a:lstStyle/>
          <a:p>
            <a:pPr algn="l">
              <a:lnSpc>
                <a:spcPts val="2940"/>
              </a:lnSpc>
              <a:spcBef>
                <a:spcPct val="0"/>
              </a:spcBef>
            </a:pPr>
            <a:r>
              <a:rPr lang="en-US" b="true" sz="2100">
                <a:solidFill>
                  <a:srgbClr val="FFFFFF"/>
                </a:solidFill>
                <a:latin typeface="TT Mussels Bold"/>
                <a:ea typeface="TT Mussels Bold"/>
                <a:cs typeface="TT Mussels Bold"/>
                <a:sym typeface="TT Mussels Bold"/>
              </a:rPr>
              <a:t>Standardization</a:t>
            </a:r>
            <a:r>
              <a:rPr lang="en-US" sz="2100">
                <a:solidFill>
                  <a:srgbClr val="FFFFFF"/>
                </a:solidFill>
                <a:latin typeface="TT Mussels"/>
                <a:ea typeface="TT Mussels"/>
                <a:cs typeface="TT Mussels"/>
                <a:sym typeface="TT Mussels"/>
              </a:rPr>
              <a:t> - All Ethereum Request for Comment 20 (ERC20) tokens are built in accordance with certain guidelines that ensure that they all function in the same manner. It also makes it possible for developers to build tokens that can be integrated with other platforms such as a wallet or an exchange without requiring any customization. </a:t>
            </a:r>
          </a:p>
          <a:p>
            <a:pPr algn="l">
              <a:lnSpc>
                <a:spcPts val="2940"/>
              </a:lnSpc>
              <a:spcBef>
                <a:spcPct val="0"/>
              </a:spcBef>
            </a:pPr>
          </a:p>
        </p:txBody>
      </p:sp>
      <p:sp>
        <p:nvSpPr>
          <p:cNvPr name="TextBox 10" id="10"/>
          <p:cNvSpPr txBox="true"/>
          <p:nvPr/>
        </p:nvSpPr>
        <p:spPr>
          <a:xfrm rot="0">
            <a:off x="7295807" y="5197608"/>
            <a:ext cx="9963493" cy="1480185"/>
          </a:xfrm>
          <a:prstGeom prst="rect">
            <a:avLst/>
          </a:prstGeom>
        </p:spPr>
        <p:txBody>
          <a:bodyPr anchor="t" rtlCol="false" tIns="0" lIns="0" bIns="0" rIns="0">
            <a:spAutoFit/>
          </a:bodyPr>
          <a:lstStyle/>
          <a:p>
            <a:pPr algn="l" marL="0" indent="0" lvl="0">
              <a:lnSpc>
                <a:spcPts val="2940"/>
              </a:lnSpc>
              <a:spcBef>
                <a:spcPct val="0"/>
              </a:spcBef>
            </a:pPr>
            <a:r>
              <a:rPr lang="en-US" b="true" sz="2100">
                <a:solidFill>
                  <a:srgbClr val="FFFFFF"/>
                </a:solidFill>
                <a:latin typeface="TT Mussels Bold"/>
                <a:ea typeface="TT Mussels Bold"/>
                <a:cs typeface="TT Mussels Bold"/>
                <a:sym typeface="TT Mussels Bold"/>
              </a:rPr>
              <a:t>Smart Contracts</a:t>
            </a:r>
            <a:r>
              <a:rPr lang="en-US" sz="2100" u="none">
                <a:solidFill>
                  <a:srgbClr val="FFFFFF"/>
                </a:solidFill>
                <a:latin typeface="TT Mussels"/>
                <a:ea typeface="TT Mussels"/>
                <a:cs typeface="TT Mussels"/>
                <a:sym typeface="TT Mussels"/>
              </a:rPr>
              <a:t> - ERC20 tokens are based on smart contracts which can be explained as the digital agreements that perform specific actions should specific conditions are met. For instance, a smart contract can be designed to transfer tokens from one individual to another when some amount has been paid. </a:t>
            </a:r>
          </a:p>
        </p:txBody>
      </p:sp>
      <p:sp>
        <p:nvSpPr>
          <p:cNvPr name="TextBox 11" id="11"/>
          <p:cNvSpPr txBox="true"/>
          <p:nvPr/>
        </p:nvSpPr>
        <p:spPr>
          <a:xfrm rot="0">
            <a:off x="7295807" y="7190306"/>
            <a:ext cx="9963493" cy="1851660"/>
          </a:xfrm>
          <a:prstGeom prst="rect">
            <a:avLst/>
          </a:prstGeom>
        </p:spPr>
        <p:txBody>
          <a:bodyPr anchor="t" rtlCol="false" tIns="0" lIns="0" bIns="0" rIns="0">
            <a:spAutoFit/>
          </a:bodyPr>
          <a:lstStyle/>
          <a:p>
            <a:pPr algn="l" marL="0" indent="0" lvl="0">
              <a:lnSpc>
                <a:spcPts val="2940"/>
              </a:lnSpc>
              <a:spcBef>
                <a:spcPct val="0"/>
              </a:spcBef>
            </a:pPr>
            <a:r>
              <a:rPr lang="en-US" b="true" sz="2100">
                <a:solidFill>
                  <a:srgbClr val="FFFFFF"/>
                </a:solidFill>
                <a:latin typeface="TT Mussels Bold"/>
                <a:ea typeface="TT Mussels Bold"/>
                <a:cs typeface="TT Mussels Bold"/>
                <a:sym typeface="TT Mussels Bold"/>
              </a:rPr>
              <a:t>Customizability</a:t>
            </a:r>
            <a:r>
              <a:rPr lang="en-US" sz="2100" u="none">
                <a:solidFill>
                  <a:srgbClr val="FFFFFF"/>
                </a:solidFill>
                <a:latin typeface="TT Mussels"/>
                <a:ea typeface="TT Mussels"/>
                <a:cs typeface="TT Mussels"/>
                <a:sym typeface="TT Mussels"/>
              </a:rPr>
              <a:t> - ERC20 itself has certain protocols which have to be adhered in a basic way, while the tokens can be somewhat implemented in a unique manner. The record also holds some attributes that developers can build into the tokens such that they possess certain characteristics like a maximum number of tokens that can be generated to the token that has special rules of usage.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91919"/>
        </a:solidFill>
      </p:bgPr>
    </p:bg>
    <p:spTree>
      <p:nvGrpSpPr>
        <p:cNvPr id="1" name=""/>
        <p:cNvGrpSpPr/>
        <p:nvPr/>
      </p:nvGrpSpPr>
      <p:grpSpPr>
        <a:xfrm>
          <a:off x="0" y="0"/>
          <a:ext cx="0" cy="0"/>
          <a:chOff x="0" y="0"/>
          <a:chExt cx="0" cy="0"/>
        </a:xfrm>
      </p:grpSpPr>
      <p:grpSp>
        <p:nvGrpSpPr>
          <p:cNvPr name="Group 2" id="2"/>
          <p:cNvGrpSpPr/>
          <p:nvPr/>
        </p:nvGrpSpPr>
        <p:grpSpPr>
          <a:xfrm rot="0">
            <a:off x="-533400" y="-514350"/>
            <a:ext cx="3419475" cy="11201400"/>
            <a:chOff x="0" y="0"/>
            <a:chExt cx="900602" cy="2950163"/>
          </a:xfrm>
        </p:grpSpPr>
        <p:sp>
          <p:nvSpPr>
            <p:cNvPr name="Freeform 3" id="3"/>
            <p:cNvSpPr/>
            <p:nvPr/>
          </p:nvSpPr>
          <p:spPr>
            <a:xfrm flipH="false" flipV="false" rot="0">
              <a:off x="0" y="0"/>
              <a:ext cx="900602" cy="2950163"/>
            </a:xfrm>
            <a:custGeom>
              <a:avLst/>
              <a:gdLst/>
              <a:ahLst/>
              <a:cxnLst/>
              <a:rect r="r" b="b" t="t" l="l"/>
              <a:pathLst>
                <a:path h="2950163" w="900602">
                  <a:moveTo>
                    <a:pt x="0" y="0"/>
                  </a:moveTo>
                  <a:lnTo>
                    <a:pt x="900602" y="0"/>
                  </a:lnTo>
                  <a:lnTo>
                    <a:pt x="900602" y="2950163"/>
                  </a:lnTo>
                  <a:lnTo>
                    <a:pt x="0" y="2950163"/>
                  </a:lnTo>
                  <a:close/>
                </a:path>
              </a:pathLst>
            </a:custGeom>
            <a:solidFill>
              <a:srgbClr val="D8D8D8"/>
            </a:solidFill>
          </p:spPr>
        </p:sp>
        <p:sp>
          <p:nvSpPr>
            <p:cNvPr name="TextBox 4" id="4"/>
            <p:cNvSpPr txBox="true"/>
            <p:nvPr/>
          </p:nvSpPr>
          <p:spPr>
            <a:xfrm>
              <a:off x="0" y="-57150"/>
              <a:ext cx="900602" cy="3007313"/>
            </a:xfrm>
            <a:prstGeom prst="rect">
              <a:avLst/>
            </a:prstGeom>
          </p:spPr>
          <p:txBody>
            <a:bodyPr anchor="ctr" rtlCol="false" tIns="50800" lIns="50800" bIns="50800" rIns="50800"/>
            <a:lstStyle/>
            <a:p>
              <a:pPr algn="ctr">
                <a:lnSpc>
                  <a:spcPts val="3109"/>
                </a:lnSpc>
              </a:pPr>
            </a:p>
          </p:txBody>
        </p:sp>
      </p:grpSp>
      <p:grpSp>
        <p:nvGrpSpPr>
          <p:cNvPr name="Group 5" id="5"/>
          <p:cNvGrpSpPr/>
          <p:nvPr/>
        </p:nvGrpSpPr>
        <p:grpSpPr>
          <a:xfrm rot="0">
            <a:off x="3310944" y="1340613"/>
            <a:ext cx="3559994" cy="7701354"/>
            <a:chOff x="0" y="0"/>
            <a:chExt cx="3790950" cy="8200982"/>
          </a:xfrm>
        </p:grpSpPr>
        <p:sp>
          <p:nvSpPr>
            <p:cNvPr name="Freeform 6" id="6"/>
            <p:cNvSpPr/>
            <p:nvPr/>
          </p:nvSpPr>
          <p:spPr>
            <a:xfrm flipH="false" flipV="false" rot="0">
              <a:off x="158750" y="233035"/>
              <a:ext cx="3473450" cy="7734911"/>
            </a:xfrm>
            <a:custGeom>
              <a:avLst/>
              <a:gdLst/>
              <a:ahLst/>
              <a:cxnLst/>
              <a:rect r="r" b="b" t="t" l="l"/>
              <a:pathLst>
                <a:path h="7734911" w="3473450">
                  <a:moveTo>
                    <a:pt x="0" y="0"/>
                  </a:moveTo>
                  <a:lnTo>
                    <a:pt x="3473450" y="0"/>
                  </a:lnTo>
                  <a:lnTo>
                    <a:pt x="3473450" y="7734911"/>
                  </a:lnTo>
                  <a:lnTo>
                    <a:pt x="0" y="7734911"/>
                  </a:lnTo>
                  <a:close/>
                </a:path>
              </a:pathLst>
            </a:custGeom>
            <a:blipFill>
              <a:blip r:embed="rId2"/>
              <a:stretch>
                <a:fillRect l="-195194" t="0" r="-195194" b="0"/>
              </a:stretch>
            </a:blipFill>
          </p:spPr>
        </p:sp>
      </p:grpSp>
      <p:sp>
        <p:nvSpPr>
          <p:cNvPr name="TextBox 7" id="7"/>
          <p:cNvSpPr txBox="true"/>
          <p:nvPr/>
        </p:nvSpPr>
        <p:spPr>
          <a:xfrm rot="5400000">
            <a:off x="-3287359" y="4406266"/>
            <a:ext cx="9253734" cy="1512570"/>
          </a:xfrm>
          <a:prstGeom prst="rect">
            <a:avLst/>
          </a:prstGeom>
        </p:spPr>
        <p:txBody>
          <a:bodyPr anchor="t" rtlCol="false" tIns="0" lIns="0" bIns="0" rIns="0">
            <a:spAutoFit/>
          </a:bodyPr>
          <a:lstStyle/>
          <a:p>
            <a:pPr algn="ctr" marL="0" indent="0" lvl="0">
              <a:lnSpc>
                <a:spcPts val="11040"/>
              </a:lnSpc>
              <a:spcBef>
                <a:spcPct val="0"/>
              </a:spcBef>
            </a:pPr>
            <a:r>
              <a:rPr lang="en-US" sz="12000" spc="-252">
                <a:solidFill>
                  <a:srgbClr val="D40C0C"/>
                </a:solidFill>
                <a:latin typeface="AC Compacta"/>
                <a:ea typeface="AC Compacta"/>
                <a:cs typeface="AC Compacta"/>
                <a:sym typeface="AC Compacta"/>
              </a:rPr>
              <a:t>BENEFITS</a:t>
            </a:r>
          </a:p>
        </p:txBody>
      </p:sp>
      <p:sp>
        <p:nvSpPr>
          <p:cNvPr name="TextBox 8" id="8"/>
          <p:cNvSpPr txBox="true"/>
          <p:nvPr/>
        </p:nvSpPr>
        <p:spPr>
          <a:xfrm rot="0">
            <a:off x="7295807" y="3746515"/>
            <a:ext cx="9963493" cy="1480185"/>
          </a:xfrm>
          <a:prstGeom prst="rect">
            <a:avLst/>
          </a:prstGeom>
        </p:spPr>
        <p:txBody>
          <a:bodyPr anchor="t" rtlCol="false" tIns="0" lIns="0" bIns="0" rIns="0">
            <a:spAutoFit/>
          </a:bodyPr>
          <a:lstStyle/>
          <a:p>
            <a:pPr algn="l">
              <a:lnSpc>
                <a:spcPts val="2940"/>
              </a:lnSpc>
              <a:spcBef>
                <a:spcPct val="0"/>
              </a:spcBef>
            </a:pPr>
            <a:r>
              <a:rPr lang="en-US" b="true" sz="2100">
                <a:solidFill>
                  <a:srgbClr val="FFFFFF"/>
                </a:solidFill>
                <a:latin typeface="TT Mussels Bold"/>
                <a:ea typeface="TT Mussels Bold"/>
                <a:cs typeface="TT Mussels Bold"/>
                <a:sym typeface="TT Mussels Bold"/>
              </a:rPr>
              <a:t>Liquidity</a:t>
            </a:r>
            <a:r>
              <a:rPr lang="en-US" b="true" sz="2100" u="none">
                <a:solidFill>
                  <a:srgbClr val="FFFFFF"/>
                </a:solidFill>
                <a:latin typeface="TT Mussels Bold"/>
                <a:ea typeface="TT Mussels Bold"/>
                <a:cs typeface="TT Mussels Bold"/>
                <a:sym typeface="TT Mussels Bold"/>
              </a:rPr>
              <a:t> </a:t>
            </a:r>
            <a:r>
              <a:rPr lang="en-US" sz="2100" u="none">
                <a:solidFill>
                  <a:srgbClr val="FFFFFF"/>
                </a:solidFill>
                <a:latin typeface="TT Mussels"/>
                <a:ea typeface="TT Mussels"/>
                <a:cs typeface="TT Mussels"/>
                <a:sym typeface="TT Mussels"/>
              </a:rPr>
              <a:t>- Because ERC20 tokens are so widely used, they are easy to buy, sell, or trade on various exchanges. This liquidity makes it simple for p</a:t>
            </a:r>
            <a:r>
              <a:rPr lang="en-US" sz="2100" u="none">
                <a:solidFill>
                  <a:srgbClr val="FFFFFF"/>
                </a:solidFill>
                <a:latin typeface="TT Mussels"/>
                <a:ea typeface="TT Mussels"/>
                <a:cs typeface="TT Mussels"/>
                <a:sym typeface="TT Mussels"/>
              </a:rPr>
              <a:t>e</a:t>
            </a:r>
            <a:r>
              <a:rPr lang="en-US" sz="2100">
                <a:solidFill>
                  <a:srgbClr val="FFFFFF"/>
                </a:solidFill>
                <a:latin typeface="TT Mussels"/>
                <a:ea typeface="TT Mussels"/>
                <a:cs typeface="TT Mussels"/>
                <a:sym typeface="TT Mussels"/>
              </a:rPr>
              <a:t>opl</a:t>
            </a:r>
            <a:r>
              <a:rPr lang="en-US" sz="2100" u="none">
                <a:solidFill>
                  <a:srgbClr val="FFFFFF"/>
                </a:solidFill>
                <a:latin typeface="TT Mussels"/>
                <a:ea typeface="TT Mussels"/>
                <a:cs typeface="TT Mussels"/>
                <a:sym typeface="TT Mussels"/>
              </a:rPr>
              <a:t>e </a:t>
            </a:r>
            <a:r>
              <a:rPr lang="en-US" sz="2100">
                <a:solidFill>
                  <a:srgbClr val="FFFFFF"/>
                </a:solidFill>
                <a:latin typeface="TT Mussels"/>
                <a:ea typeface="TT Mussels"/>
                <a:cs typeface="TT Mussels"/>
                <a:sym typeface="TT Mussels"/>
              </a:rPr>
              <a:t>to</a:t>
            </a:r>
            <a:r>
              <a:rPr lang="en-US" sz="2100" u="none">
                <a:solidFill>
                  <a:srgbClr val="FFFFFF"/>
                </a:solidFill>
                <a:latin typeface="TT Mussels"/>
                <a:ea typeface="TT Mussels"/>
                <a:cs typeface="TT Mussels"/>
                <a:sym typeface="TT Mussels"/>
              </a:rPr>
              <a:t> </a:t>
            </a:r>
            <a:r>
              <a:rPr lang="en-US" sz="2100">
                <a:solidFill>
                  <a:srgbClr val="FFFFFF"/>
                </a:solidFill>
                <a:latin typeface="TT Mussels"/>
                <a:ea typeface="TT Mussels"/>
                <a:cs typeface="TT Mussels"/>
                <a:sym typeface="TT Mussels"/>
              </a:rPr>
              <a:t>m</a:t>
            </a:r>
            <a:r>
              <a:rPr lang="en-US" sz="2100" u="none">
                <a:solidFill>
                  <a:srgbClr val="FFFFFF"/>
                </a:solidFill>
                <a:latin typeface="TT Mussels"/>
                <a:ea typeface="TT Mussels"/>
                <a:cs typeface="TT Mussels"/>
                <a:sym typeface="TT Mussels"/>
              </a:rPr>
              <a:t>o</a:t>
            </a:r>
            <a:r>
              <a:rPr lang="en-US" sz="2100">
                <a:solidFill>
                  <a:srgbClr val="FFFFFF"/>
                </a:solidFill>
                <a:latin typeface="TT Mussels"/>
                <a:ea typeface="TT Mussels"/>
                <a:cs typeface="TT Mussels"/>
                <a:sym typeface="TT Mussels"/>
              </a:rPr>
              <a:t>v</a:t>
            </a:r>
            <a:r>
              <a:rPr lang="en-US" sz="2100" u="none">
                <a:solidFill>
                  <a:srgbClr val="FFFFFF"/>
                </a:solidFill>
                <a:latin typeface="TT Mussels"/>
                <a:ea typeface="TT Mussels"/>
                <a:cs typeface="TT Mussels"/>
                <a:sym typeface="TT Mussels"/>
              </a:rPr>
              <a:t>e</a:t>
            </a:r>
            <a:r>
              <a:rPr lang="en-US" sz="2100" u="none">
                <a:solidFill>
                  <a:srgbClr val="FFFFFF"/>
                </a:solidFill>
                <a:latin typeface="TT Mussels"/>
                <a:ea typeface="TT Mussels"/>
                <a:cs typeface="TT Mussels"/>
                <a:sym typeface="TT Mussels"/>
              </a:rPr>
              <a:t> their tokens around or exchange them for other cryptocurrencies.</a:t>
            </a:r>
          </a:p>
          <a:p>
            <a:pPr algn="l" marL="0" indent="0" lvl="0">
              <a:lnSpc>
                <a:spcPts val="2940"/>
              </a:lnSpc>
              <a:spcBef>
                <a:spcPct val="0"/>
              </a:spcBef>
            </a:pPr>
          </a:p>
        </p:txBody>
      </p:sp>
      <p:sp>
        <p:nvSpPr>
          <p:cNvPr name="TextBox 9" id="9"/>
          <p:cNvSpPr txBox="true"/>
          <p:nvPr/>
        </p:nvSpPr>
        <p:spPr>
          <a:xfrm rot="0">
            <a:off x="7295807" y="1813255"/>
            <a:ext cx="9963493" cy="1480185"/>
          </a:xfrm>
          <a:prstGeom prst="rect">
            <a:avLst/>
          </a:prstGeom>
        </p:spPr>
        <p:txBody>
          <a:bodyPr anchor="t" rtlCol="false" tIns="0" lIns="0" bIns="0" rIns="0">
            <a:spAutoFit/>
          </a:bodyPr>
          <a:lstStyle/>
          <a:p>
            <a:pPr algn="l">
              <a:lnSpc>
                <a:spcPts val="2940"/>
              </a:lnSpc>
              <a:spcBef>
                <a:spcPct val="0"/>
              </a:spcBef>
            </a:pPr>
            <a:r>
              <a:rPr lang="en-US" b="true" sz="2100">
                <a:solidFill>
                  <a:srgbClr val="FFFFFF"/>
                </a:solidFill>
                <a:latin typeface="TT Mussels Bold"/>
                <a:ea typeface="TT Mussels Bold"/>
                <a:cs typeface="TT Mussels Bold"/>
                <a:sym typeface="TT Mussels Bold"/>
              </a:rPr>
              <a:t>Wide Adoption</a:t>
            </a:r>
            <a:r>
              <a:rPr lang="en-US" sz="2100">
                <a:solidFill>
                  <a:srgbClr val="FFFFFF"/>
                </a:solidFill>
                <a:latin typeface="TT Mussels"/>
                <a:ea typeface="TT Mussels"/>
                <a:cs typeface="TT Mussels"/>
                <a:sym typeface="TT Mussels"/>
              </a:rPr>
              <a:t> - ERC20 tokens are very popular and are used by many different projects in the crypto world. This wide adoption means that there are a lot of tools and platforms available to support them.</a:t>
            </a:r>
          </a:p>
          <a:p>
            <a:pPr algn="l">
              <a:lnSpc>
                <a:spcPts val="2940"/>
              </a:lnSpc>
              <a:spcBef>
                <a:spcPct val="0"/>
              </a:spcBef>
            </a:pPr>
          </a:p>
        </p:txBody>
      </p:sp>
      <p:sp>
        <p:nvSpPr>
          <p:cNvPr name="TextBox 10" id="10"/>
          <p:cNvSpPr txBox="true"/>
          <p:nvPr/>
        </p:nvSpPr>
        <p:spPr>
          <a:xfrm rot="0">
            <a:off x="7295807" y="5717876"/>
            <a:ext cx="9963493" cy="1480185"/>
          </a:xfrm>
          <a:prstGeom prst="rect">
            <a:avLst/>
          </a:prstGeom>
        </p:spPr>
        <p:txBody>
          <a:bodyPr anchor="t" rtlCol="false" tIns="0" lIns="0" bIns="0" rIns="0">
            <a:spAutoFit/>
          </a:bodyPr>
          <a:lstStyle/>
          <a:p>
            <a:pPr algn="l">
              <a:lnSpc>
                <a:spcPts val="2940"/>
              </a:lnSpc>
              <a:spcBef>
                <a:spcPct val="0"/>
              </a:spcBef>
            </a:pPr>
            <a:r>
              <a:rPr lang="en-US" b="true" sz="2100">
                <a:solidFill>
                  <a:srgbClr val="FFFFFF"/>
                </a:solidFill>
                <a:latin typeface="TT Mussels Bold"/>
                <a:ea typeface="TT Mussels Bold"/>
                <a:cs typeface="TT Mussels Bold"/>
                <a:sym typeface="TT Mussels Bold"/>
              </a:rPr>
              <a:t>Easy to Develop</a:t>
            </a:r>
            <a:r>
              <a:rPr lang="en-US" sz="2100" u="none">
                <a:solidFill>
                  <a:srgbClr val="FFFFFF"/>
                </a:solidFill>
                <a:latin typeface="TT Mussels"/>
                <a:ea typeface="TT Mussels"/>
                <a:cs typeface="TT Mussels"/>
                <a:sym typeface="TT Mussels"/>
              </a:rPr>
              <a:t> - Creating an ERC20 token is relatively simple because the rules are already in place. This has led to a huge number of different tokens being created on the Ethereum network.</a:t>
            </a:r>
          </a:p>
          <a:p>
            <a:pPr algn="l" marL="0" indent="0" lvl="0">
              <a:lnSpc>
                <a:spcPts val="2940"/>
              </a:lnSpc>
              <a:spcBef>
                <a:spcPct val="0"/>
              </a:spcBef>
            </a:pPr>
          </a:p>
        </p:txBody>
      </p:sp>
      <p:sp>
        <p:nvSpPr>
          <p:cNvPr name="TextBox 11" id="11"/>
          <p:cNvSpPr txBox="true"/>
          <p:nvPr/>
        </p:nvSpPr>
        <p:spPr>
          <a:xfrm rot="0">
            <a:off x="7295807" y="7710574"/>
            <a:ext cx="9963493" cy="1108710"/>
          </a:xfrm>
          <a:prstGeom prst="rect">
            <a:avLst/>
          </a:prstGeom>
        </p:spPr>
        <p:txBody>
          <a:bodyPr anchor="t" rtlCol="false" tIns="0" lIns="0" bIns="0" rIns="0">
            <a:spAutoFit/>
          </a:bodyPr>
          <a:lstStyle/>
          <a:p>
            <a:pPr algn="l">
              <a:lnSpc>
                <a:spcPts val="2940"/>
              </a:lnSpc>
              <a:spcBef>
                <a:spcPct val="0"/>
              </a:spcBef>
            </a:pPr>
            <a:r>
              <a:rPr lang="en-US" b="true" sz="2100">
                <a:solidFill>
                  <a:srgbClr val="FFFFFF"/>
                </a:solidFill>
                <a:latin typeface="TT Mussels Bold"/>
                <a:ea typeface="TT Mussels Bold"/>
                <a:cs typeface="TT Mussels Bold"/>
                <a:sym typeface="TT Mussels Bold"/>
              </a:rPr>
              <a:t>Security</a:t>
            </a:r>
            <a:r>
              <a:rPr lang="en-US" sz="2100" u="none">
                <a:solidFill>
                  <a:srgbClr val="FFFFFF"/>
                </a:solidFill>
                <a:latin typeface="TT Mussels"/>
                <a:ea typeface="TT Mussels"/>
                <a:cs typeface="TT Mussels"/>
                <a:sym typeface="TT Mussels"/>
              </a:rPr>
              <a:t> - The use of smart contracts makes ERC20 tokens secure. Once a smart contract is created, it cannot be changed, which helps protect against fraud or mistakes.</a:t>
            </a:r>
          </a:p>
          <a:p>
            <a:pPr algn="l" marL="0" indent="0" lvl="0">
              <a:lnSpc>
                <a:spcPts val="2940"/>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D8D8D8"/>
        </a:solidFill>
      </p:bgPr>
    </p:bg>
    <p:spTree>
      <p:nvGrpSpPr>
        <p:cNvPr id="1" name=""/>
        <p:cNvGrpSpPr/>
        <p:nvPr/>
      </p:nvGrpSpPr>
      <p:grpSpPr>
        <a:xfrm>
          <a:off x="0" y="0"/>
          <a:ext cx="0" cy="0"/>
          <a:chOff x="0" y="0"/>
          <a:chExt cx="0" cy="0"/>
        </a:xfrm>
      </p:grpSpPr>
      <p:grpSp>
        <p:nvGrpSpPr>
          <p:cNvPr name="Group 2" id="2"/>
          <p:cNvGrpSpPr/>
          <p:nvPr/>
        </p:nvGrpSpPr>
        <p:grpSpPr>
          <a:xfrm rot="0">
            <a:off x="4572972" y="0"/>
            <a:ext cx="6338598" cy="3239947"/>
            <a:chOff x="0" y="0"/>
            <a:chExt cx="8451464" cy="4319929"/>
          </a:xfrm>
        </p:grpSpPr>
        <p:pic>
          <p:nvPicPr>
            <p:cNvPr name="Picture 3" id="3"/>
            <p:cNvPicPr>
              <a:picLocks noChangeAspect="true"/>
            </p:cNvPicPr>
            <p:nvPr/>
          </p:nvPicPr>
          <p:blipFill>
            <a:blip r:embed="rId2"/>
            <a:srcRect l="0" t="14310" r="0" b="14310"/>
            <a:stretch>
              <a:fillRect/>
            </a:stretch>
          </p:blipFill>
          <p:spPr>
            <a:xfrm flipH="false" flipV="false">
              <a:off x="0" y="0"/>
              <a:ext cx="8451464" cy="4319929"/>
            </a:xfrm>
            <a:prstGeom prst="rect">
              <a:avLst/>
            </a:prstGeom>
          </p:spPr>
        </p:pic>
      </p:grpSp>
      <p:grpSp>
        <p:nvGrpSpPr>
          <p:cNvPr name="Group 4" id="4"/>
          <p:cNvGrpSpPr/>
          <p:nvPr/>
        </p:nvGrpSpPr>
        <p:grpSpPr>
          <a:xfrm rot="0">
            <a:off x="-293314" y="0"/>
            <a:ext cx="5311436" cy="3239947"/>
            <a:chOff x="0" y="0"/>
            <a:chExt cx="7081915" cy="4319929"/>
          </a:xfrm>
        </p:grpSpPr>
        <p:pic>
          <p:nvPicPr>
            <p:cNvPr name="Picture 5" id="5"/>
            <p:cNvPicPr>
              <a:picLocks noChangeAspect="true"/>
            </p:cNvPicPr>
            <p:nvPr/>
          </p:nvPicPr>
          <p:blipFill>
            <a:blip r:embed="rId3"/>
            <a:srcRect l="2772" t="0" r="11184" b="8412"/>
            <a:stretch>
              <a:fillRect/>
            </a:stretch>
          </p:blipFill>
          <p:spPr>
            <a:xfrm flipH="false" flipV="false">
              <a:off x="0" y="0"/>
              <a:ext cx="7081915" cy="4319929"/>
            </a:xfrm>
            <a:prstGeom prst="rect">
              <a:avLst/>
            </a:prstGeom>
          </p:spPr>
        </p:pic>
      </p:grpSp>
      <p:grpSp>
        <p:nvGrpSpPr>
          <p:cNvPr name="Group 6" id="6"/>
          <p:cNvGrpSpPr/>
          <p:nvPr/>
        </p:nvGrpSpPr>
        <p:grpSpPr>
          <a:xfrm rot="0">
            <a:off x="10425327" y="0"/>
            <a:ext cx="8155986" cy="3239947"/>
            <a:chOff x="0" y="0"/>
            <a:chExt cx="10874648" cy="4319929"/>
          </a:xfrm>
        </p:grpSpPr>
        <p:pic>
          <p:nvPicPr>
            <p:cNvPr name="Picture 7" id="7"/>
            <p:cNvPicPr>
              <a:picLocks noChangeAspect="true"/>
            </p:cNvPicPr>
            <p:nvPr/>
          </p:nvPicPr>
          <p:blipFill>
            <a:blip r:embed="rId4"/>
            <a:srcRect l="0" t="20173" r="0" b="20173"/>
            <a:stretch>
              <a:fillRect/>
            </a:stretch>
          </p:blipFill>
          <p:spPr>
            <a:xfrm flipH="false" flipV="false">
              <a:off x="0" y="0"/>
              <a:ext cx="10874648" cy="4319929"/>
            </a:xfrm>
            <a:prstGeom prst="rect">
              <a:avLst/>
            </a:prstGeom>
          </p:spPr>
        </p:pic>
      </p:grpSp>
      <p:sp>
        <p:nvSpPr>
          <p:cNvPr name="TextBox 8" id="8"/>
          <p:cNvSpPr txBox="true"/>
          <p:nvPr/>
        </p:nvSpPr>
        <p:spPr>
          <a:xfrm rot="0">
            <a:off x="1340332" y="5780356"/>
            <a:ext cx="15607336" cy="2981325"/>
          </a:xfrm>
          <a:prstGeom prst="rect">
            <a:avLst/>
          </a:prstGeom>
        </p:spPr>
        <p:txBody>
          <a:bodyPr anchor="t" rtlCol="false" tIns="0" lIns="0" bIns="0" rIns="0">
            <a:spAutoFit/>
          </a:bodyPr>
          <a:lstStyle/>
          <a:p>
            <a:pPr algn="just">
              <a:lnSpc>
                <a:spcPts val="3915"/>
              </a:lnSpc>
            </a:pPr>
            <a:r>
              <a:rPr lang="en-US" sz="3262" spc="32">
                <a:solidFill>
                  <a:srgbClr val="191919">
                    <a:alpha val="81961"/>
                  </a:srgbClr>
                </a:solidFill>
                <a:latin typeface="TT Mussels"/>
                <a:ea typeface="TT Mussels"/>
                <a:cs typeface="TT Mussels"/>
                <a:sym typeface="TT Mussels"/>
              </a:rPr>
              <a:t>ERC20 tokens are a big part of the Ethereum blockchain and have helped drive the growth of cryptocurrency. Their standardized rules, ease of use, and security features make them a popular choice for creating new digital assets. Whether you're a developer or just curious about how cryptocurrency works, understanding ERC20 tokens is a great starting point.</a:t>
            </a:r>
          </a:p>
          <a:p>
            <a:pPr algn="just" marL="0" indent="0" lvl="0">
              <a:lnSpc>
                <a:spcPts val="3915"/>
              </a:lnSpc>
              <a:spcBef>
                <a:spcPct val="0"/>
              </a:spcBef>
            </a:pPr>
          </a:p>
        </p:txBody>
      </p:sp>
      <p:sp>
        <p:nvSpPr>
          <p:cNvPr name="TextBox 9" id="9"/>
          <p:cNvSpPr txBox="true"/>
          <p:nvPr/>
        </p:nvSpPr>
        <p:spPr>
          <a:xfrm rot="0">
            <a:off x="2102831" y="3582847"/>
            <a:ext cx="14413417" cy="1610595"/>
          </a:xfrm>
          <a:prstGeom prst="rect">
            <a:avLst/>
          </a:prstGeom>
        </p:spPr>
        <p:txBody>
          <a:bodyPr anchor="t" rtlCol="false" tIns="0" lIns="0" bIns="0" rIns="0">
            <a:spAutoFit/>
          </a:bodyPr>
          <a:lstStyle/>
          <a:p>
            <a:pPr algn="ctr" marL="0" indent="0" lvl="0">
              <a:lnSpc>
                <a:spcPts val="11805"/>
              </a:lnSpc>
              <a:spcBef>
                <a:spcPct val="0"/>
              </a:spcBef>
            </a:pPr>
            <a:r>
              <a:rPr lang="en-US" sz="12832" spc="-269">
                <a:solidFill>
                  <a:srgbClr val="D40C0C"/>
                </a:solidFill>
                <a:latin typeface="AC Compacta"/>
                <a:ea typeface="AC Compacta"/>
                <a:cs typeface="AC Compacta"/>
                <a:sym typeface="AC Compacta"/>
              </a:rPr>
              <a:t>CONCLUSION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482350" y="-222967"/>
            <a:ext cx="7159375" cy="10972800"/>
            <a:chOff x="0" y="0"/>
            <a:chExt cx="1885597" cy="2889956"/>
          </a:xfrm>
        </p:grpSpPr>
        <p:sp>
          <p:nvSpPr>
            <p:cNvPr name="Freeform 3" id="3"/>
            <p:cNvSpPr/>
            <p:nvPr/>
          </p:nvSpPr>
          <p:spPr>
            <a:xfrm flipH="false" flipV="false" rot="0">
              <a:off x="0" y="0"/>
              <a:ext cx="1885597" cy="2889956"/>
            </a:xfrm>
            <a:custGeom>
              <a:avLst/>
              <a:gdLst/>
              <a:ahLst/>
              <a:cxnLst/>
              <a:rect r="r" b="b" t="t" l="l"/>
              <a:pathLst>
                <a:path h="2889956" w="1885597">
                  <a:moveTo>
                    <a:pt x="0" y="0"/>
                  </a:moveTo>
                  <a:lnTo>
                    <a:pt x="1885597" y="0"/>
                  </a:lnTo>
                  <a:lnTo>
                    <a:pt x="1885597" y="2889956"/>
                  </a:lnTo>
                  <a:lnTo>
                    <a:pt x="0" y="2889956"/>
                  </a:lnTo>
                  <a:close/>
                </a:path>
              </a:pathLst>
            </a:custGeom>
            <a:solidFill>
              <a:srgbClr val="191919"/>
            </a:solidFill>
          </p:spPr>
        </p:sp>
        <p:sp>
          <p:nvSpPr>
            <p:cNvPr name="TextBox 4" id="4"/>
            <p:cNvSpPr txBox="true"/>
            <p:nvPr/>
          </p:nvSpPr>
          <p:spPr>
            <a:xfrm>
              <a:off x="0" y="-57150"/>
              <a:ext cx="1885597" cy="2947106"/>
            </a:xfrm>
            <a:prstGeom prst="rect">
              <a:avLst/>
            </a:prstGeom>
          </p:spPr>
          <p:txBody>
            <a:bodyPr anchor="ctr" rtlCol="false" tIns="50800" lIns="50800" bIns="50800" rIns="50800"/>
            <a:lstStyle/>
            <a:p>
              <a:pPr algn="ctr">
                <a:lnSpc>
                  <a:spcPts val="3109"/>
                </a:lnSpc>
              </a:pPr>
            </a:p>
          </p:txBody>
        </p:sp>
      </p:grpSp>
      <p:grpSp>
        <p:nvGrpSpPr>
          <p:cNvPr name="Group 5" id="5"/>
          <p:cNvGrpSpPr/>
          <p:nvPr/>
        </p:nvGrpSpPr>
        <p:grpSpPr>
          <a:xfrm rot="0">
            <a:off x="6650162" y="-685800"/>
            <a:ext cx="11637838" cy="10972800"/>
            <a:chOff x="0" y="0"/>
            <a:chExt cx="3065109" cy="2889956"/>
          </a:xfrm>
        </p:grpSpPr>
        <p:sp>
          <p:nvSpPr>
            <p:cNvPr name="Freeform 6" id="6"/>
            <p:cNvSpPr/>
            <p:nvPr/>
          </p:nvSpPr>
          <p:spPr>
            <a:xfrm flipH="false" flipV="false" rot="0">
              <a:off x="0" y="0"/>
              <a:ext cx="3065109" cy="2889956"/>
            </a:xfrm>
            <a:custGeom>
              <a:avLst/>
              <a:gdLst/>
              <a:ahLst/>
              <a:cxnLst/>
              <a:rect r="r" b="b" t="t" l="l"/>
              <a:pathLst>
                <a:path h="2889956" w="3065109">
                  <a:moveTo>
                    <a:pt x="0" y="0"/>
                  </a:moveTo>
                  <a:lnTo>
                    <a:pt x="3065109" y="0"/>
                  </a:lnTo>
                  <a:lnTo>
                    <a:pt x="3065109" y="2889956"/>
                  </a:lnTo>
                  <a:lnTo>
                    <a:pt x="0" y="2889956"/>
                  </a:lnTo>
                  <a:close/>
                </a:path>
              </a:pathLst>
            </a:custGeom>
            <a:solidFill>
              <a:srgbClr val="1C1B1B"/>
            </a:solidFill>
          </p:spPr>
        </p:sp>
        <p:sp>
          <p:nvSpPr>
            <p:cNvPr name="TextBox 7" id="7"/>
            <p:cNvSpPr txBox="true"/>
            <p:nvPr/>
          </p:nvSpPr>
          <p:spPr>
            <a:xfrm>
              <a:off x="0" y="-57150"/>
              <a:ext cx="3065109" cy="2947106"/>
            </a:xfrm>
            <a:prstGeom prst="rect">
              <a:avLst/>
            </a:prstGeom>
          </p:spPr>
          <p:txBody>
            <a:bodyPr anchor="ctr" rtlCol="false" tIns="50800" lIns="50800" bIns="50800" rIns="50800"/>
            <a:lstStyle/>
            <a:p>
              <a:pPr algn="ctr">
                <a:lnSpc>
                  <a:spcPts val="3109"/>
                </a:lnSpc>
              </a:pPr>
            </a:p>
          </p:txBody>
        </p:sp>
      </p:grpSp>
      <p:grpSp>
        <p:nvGrpSpPr>
          <p:cNvPr name="Group 8" id="8"/>
          <p:cNvGrpSpPr/>
          <p:nvPr/>
        </p:nvGrpSpPr>
        <p:grpSpPr>
          <a:xfrm rot="0">
            <a:off x="3124200" y="1061230"/>
            <a:ext cx="7105650" cy="8197070"/>
            <a:chOff x="0" y="0"/>
            <a:chExt cx="9474200" cy="10929427"/>
          </a:xfrm>
        </p:grpSpPr>
        <p:pic>
          <p:nvPicPr>
            <p:cNvPr name="Picture 9" id="9"/>
            <p:cNvPicPr>
              <a:picLocks noChangeAspect="true"/>
            </p:cNvPicPr>
            <p:nvPr/>
          </p:nvPicPr>
          <p:blipFill>
            <a:blip r:embed="rId2"/>
            <a:srcRect l="6657" t="0" r="6657" b="0"/>
            <a:stretch>
              <a:fillRect/>
            </a:stretch>
          </p:blipFill>
          <p:spPr>
            <a:xfrm flipH="false" flipV="false">
              <a:off x="0" y="0"/>
              <a:ext cx="9474200" cy="10929427"/>
            </a:xfrm>
            <a:prstGeom prst="rect">
              <a:avLst/>
            </a:prstGeom>
          </p:spPr>
        </p:pic>
      </p:grpSp>
      <p:sp>
        <p:nvSpPr>
          <p:cNvPr name="TextBox 10" id="10"/>
          <p:cNvSpPr txBox="true"/>
          <p:nvPr/>
        </p:nvSpPr>
        <p:spPr>
          <a:xfrm rot="5400000">
            <a:off x="-2053416" y="3910673"/>
            <a:ext cx="7276518" cy="1512570"/>
          </a:xfrm>
          <a:prstGeom prst="rect">
            <a:avLst/>
          </a:prstGeom>
        </p:spPr>
        <p:txBody>
          <a:bodyPr anchor="t" rtlCol="false" tIns="0" lIns="0" bIns="0" rIns="0">
            <a:spAutoFit/>
          </a:bodyPr>
          <a:lstStyle/>
          <a:p>
            <a:pPr algn="l" marL="0" indent="0" lvl="0">
              <a:lnSpc>
                <a:spcPts val="11040"/>
              </a:lnSpc>
              <a:spcBef>
                <a:spcPct val="0"/>
              </a:spcBef>
            </a:pPr>
            <a:r>
              <a:rPr lang="en-US" sz="12000" spc="-252" strike="noStrike" u="none">
                <a:solidFill>
                  <a:srgbClr val="D40C0C"/>
                </a:solidFill>
                <a:latin typeface="AC Compacta"/>
                <a:ea typeface="AC Compacta"/>
                <a:cs typeface="AC Compacta"/>
                <a:sym typeface="AC Compacta"/>
              </a:rPr>
              <a:t>CONTACT US</a:t>
            </a:r>
          </a:p>
        </p:txBody>
      </p:sp>
      <p:sp>
        <p:nvSpPr>
          <p:cNvPr name="TextBox 11" id="11"/>
          <p:cNvSpPr txBox="true"/>
          <p:nvPr/>
        </p:nvSpPr>
        <p:spPr>
          <a:xfrm rot="0">
            <a:off x="11356455" y="2089556"/>
            <a:ext cx="5470897" cy="466725"/>
          </a:xfrm>
          <a:prstGeom prst="rect">
            <a:avLst/>
          </a:prstGeom>
        </p:spPr>
        <p:txBody>
          <a:bodyPr anchor="t" rtlCol="false" tIns="0" lIns="0" bIns="0" rIns="0">
            <a:spAutoFit/>
          </a:bodyPr>
          <a:lstStyle/>
          <a:p>
            <a:pPr algn="l">
              <a:lnSpc>
                <a:spcPts val="3600"/>
              </a:lnSpc>
            </a:pPr>
            <a:r>
              <a:rPr lang="en-US" sz="3000" spc="30" b="true">
                <a:solidFill>
                  <a:srgbClr val="FFFFFF"/>
                </a:solidFill>
                <a:latin typeface="TT Mussels Bold"/>
                <a:ea typeface="TT Mussels Bold"/>
                <a:cs typeface="TT Mussels Bold"/>
                <a:sym typeface="TT Mussels Bold"/>
              </a:rPr>
              <a:t>Email</a:t>
            </a:r>
          </a:p>
        </p:txBody>
      </p:sp>
      <p:sp>
        <p:nvSpPr>
          <p:cNvPr name="TextBox 12" id="12"/>
          <p:cNvSpPr txBox="true"/>
          <p:nvPr/>
        </p:nvSpPr>
        <p:spPr>
          <a:xfrm rot="0">
            <a:off x="11356455" y="3861206"/>
            <a:ext cx="5470897" cy="466725"/>
          </a:xfrm>
          <a:prstGeom prst="rect">
            <a:avLst/>
          </a:prstGeom>
        </p:spPr>
        <p:txBody>
          <a:bodyPr anchor="t" rtlCol="false" tIns="0" lIns="0" bIns="0" rIns="0">
            <a:spAutoFit/>
          </a:bodyPr>
          <a:lstStyle/>
          <a:p>
            <a:pPr algn="l">
              <a:lnSpc>
                <a:spcPts val="3600"/>
              </a:lnSpc>
            </a:pPr>
            <a:r>
              <a:rPr lang="en-US" sz="3000" spc="30" b="true">
                <a:solidFill>
                  <a:srgbClr val="FFFFFF"/>
                </a:solidFill>
                <a:latin typeface="TT Mussels Bold"/>
                <a:ea typeface="TT Mussels Bold"/>
                <a:cs typeface="TT Mussels Bold"/>
                <a:sym typeface="TT Mussels Bold"/>
              </a:rPr>
              <a:t>Mobile</a:t>
            </a:r>
          </a:p>
        </p:txBody>
      </p:sp>
      <p:sp>
        <p:nvSpPr>
          <p:cNvPr name="TextBox 13" id="13"/>
          <p:cNvSpPr txBox="true"/>
          <p:nvPr/>
        </p:nvSpPr>
        <p:spPr>
          <a:xfrm rot="0">
            <a:off x="11356455" y="5632856"/>
            <a:ext cx="5470897" cy="466725"/>
          </a:xfrm>
          <a:prstGeom prst="rect">
            <a:avLst/>
          </a:prstGeom>
        </p:spPr>
        <p:txBody>
          <a:bodyPr anchor="t" rtlCol="false" tIns="0" lIns="0" bIns="0" rIns="0">
            <a:spAutoFit/>
          </a:bodyPr>
          <a:lstStyle/>
          <a:p>
            <a:pPr algn="l">
              <a:lnSpc>
                <a:spcPts val="3600"/>
              </a:lnSpc>
            </a:pPr>
            <a:r>
              <a:rPr lang="en-US" sz="3000" spc="30" b="true">
                <a:solidFill>
                  <a:srgbClr val="FFFFFF"/>
                </a:solidFill>
                <a:latin typeface="TT Mussels Bold"/>
                <a:ea typeface="TT Mussels Bold"/>
                <a:cs typeface="TT Mussels Bold"/>
                <a:sym typeface="TT Mussels Bold"/>
              </a:rPr>
              <a:t>Website</a:t>
            </a:r>
          </a:p>
        </p:txBody>
      </p:sp>
      <p:sp>
        <p:nvSpPr>
          <p:cNvPr name="TextBox 14" id="14"/>
          <p:cNvSpPr txBox="true"/>
          <p:nvPr/>
        </p:nvSpPr>
        <p:spPr>
          <a:xfrm rot="0">
            <a:off x="11356455" y="2642006"/>
            <a:ext cx="5470897" cy="466725"/>
          </a:xfrm>
          <a:prstGeom prst="rect">
            <a:avLst/>
          </a:prstGeom>
        </p:spPr>
        <p:txBody>
          <a:bodyPr anchor="t" rtlCol="false" tIns="0" lIns="0" bIns="0" rIns="0">
            <a:spAutoFit/>
          </a:bodyPr>
          <a:lstStyle/>
          <a:p>
            <a:pPr algn="l">
              <a:lnSpc>
                <a:spcPts val="3600"/>
              </a:lnSpc>
            </a:pPr>
            <a:r>
              <a:rPr lang="en-US" sz="3000" spc="30">
                <a:solidFill>
                  <a:srgbClr val="FFFFFF"/>
                </a:solidFill>
                <a:latin typeface="TT Mussels"/>
                <a:ea typeface="TT Mussels"/>
                <a:cs typeface="TT Mussels"/>
                <a:sym typeface="TT Mussels"/>
              </a:rPr>
              <a:t>contact@blockchainx.tech</a:t>
            </a:r>
          </a:p>
        </p:txBody>
      </p:sp>
      <p:sp>
        <p:nvSpPr>
          <p:cNvPr name="TextBox 15" id="15"/>
          <p:cNvSpPr txBox="true"/>
          <p:nvPr/>
        </p:nvSpPr>
        <p:spPr>
          <a:xfrm rot="0">
            <a:off x="11356455" y="4413656"/>
            <a:ext cx="5470897" cy="466725"/>
          </a:xfrm>
          <a:prstGeom prst="rect">
            <a:avLst/>
          </a:prstGeom>
        </p:spPr>
        <p:txBody>
          <a:bodyPr anchor="t" rtlCol="false" tIns="0" lIns="0" bIns="0" rIns="0">
            <a:spAutoFit/>
          </a:bodyPr>
          <a:lstStyle/>
          <a:p>
            <a:pPr algn="l">
              <a:lnSpc>
                <a:spcPts val="3600"/>
              </a:lnSpc>
            </a:pPr>
            <a:r>
              <a:rPr lang="en-US" sz="3000" spc="30">
                <a:solidFill>
                  <a:srgbClr val="FFFFFF"/>
                </a:solidFill>
                <a:latin typeface="TT Mussels"/>
                <a:ea typeface="TT Mussels"/>
                <a:cs typeface="TT Mussels"/>
                <a:sym typeface="TT Mussels"/>
              </a:rPr>
              <a:t>+91 7708889555</a:t>
            </a:r>
          </a:p>
        </p:txBody>
      </p:sp>
      <p:sp>
        <p:nvSpPr>
          <p:cNvPr name="TextBox 16" id="16"/>
          <p:cNvSpPr txBox="true"/>
          <p:nvPr/>
        </p:nvSpPr>
        <p:spPr>
          <a:xfrm rot="0">
            <a:off x="11356455" y="6187358"/>
            <a:ext cx="5470897" cy="466725"/>
          </a:xfrm>
          <a:prstGeom prst="rect">
            <a:avLst/>
          </a:prstGeom>
        </p:spPr>
        <p:txBody>
          <a:bodyPr anchor="t" rtlCol="false" tIns="0" lIns="0" bIns="0" rIns="0">
            <a:spAutoFit/>
          </a:bodyPr>
          <a:lstStyle/>
          <a:p>
            <a:pPr algn="l">
              <a:lnSpc>
                <a:spcPts val="3600"/>
              </a:lnSpc>
            </a:pPr>
            <a:r>
              <a:rPr lang="en-US" sz="3000" spc="30">
                <a:solidFill>
                  <a:srgbClr val="FFFFFF"/>
                </a:solidFill>
                <a:latin typeface="TT Mussels"/>
                <a:ea typeface="TT Mussels"/>
                <a:cs typeface="TT Mussels"/>
                <a:sym typeface="TT Mussels"/>
                <a:hlinkClick r:id="rId3" tooltip="https://www.blockchainx.tech"/>
              </a:rPr>
              <a:t>https://www.blockchainx.tech/</a:t>
            </a:r>
          </a:p>
        </p:txBody>
      </p:sp>
      <p:sp>
        <p:nvSpPr>
          <p:cNvPr name="TextBox 17" id="17"/>
          <p:cNvSpPr txBox="true"/>
          <p:nvPr/>
        </p:nvSpPr>
        <p:spPr>
          <a:xfrm rot="0">
            <a:off x="11356455" y="7406558"/>
            <a:ext cx="5470897" cy="466725"/>
          </a:xfrm>
          <a:prstGeom prst="rect">
            <a:avLst/>
          </a:prstGeom>
        </p:spPr>
        <p:txBody>
          <a:bodyPr anchor="t" rtlCol="false" tIns="0" lIns="0" bIns="0" rIns="0">
            <a:spAutoFit/>
          </a:bodyPr>
          <a:lstStyle/>
          <a:p>
            <a:pPr algn="l">
              <a:lnSpc>
                <a:spcPts val="3600"/>
              </a:lnSpc>
            </a:pPr>
            <a:r>
              <a:rPr lang="en-US" sz="3000" spc="30" b="true">
                <a:solidFill>
                  <a:srgbClr val="FFFFFF"/>
                </a:solidFill>
                <a:latin typeface="TT Mussels Bold"/>
                <a:ea typeface="TT Mussels Bold"/>
                <a:cs typeface="TT Mussels Bold"/>
                <a:sym typeface="TT Mussels Bold"/>
              </a:rPr>
              <a:t>Mailing Address</a:t>
            </a:r>
          </a:p>
        </p:txBody>
      </p:sp>
      <p:sp>
        <p:nvSpPr>
          <p:cNvPr name="TextBox 18" id="18"/>
          <p:cNvSpPr txBox="true"/>
          <p:nvPr/>
        </p:nvSpPr>
        <p:spPr>
          <a:xfrm rot="0">
            <a:off x="11356455" y="7959008"/>
            <a:ext cx="5470897" cy="1381125"/>
          </a:xfrm>
          <a:prstGeom prst="rect">
            <a:avLst/>
          </a:prstGeom>
        </p:spPr>
        <p:txBody>
          <a:bodyPr anchor="t" rtlCol="false" tIns="0" lIns="0" bIns="0" rIns="0">
            <a:spAutoFit/>
          </a:bodyPr>
          <a:lstStyle/>
          <a:p>
            <a:pPr algn="l">
              <a:lnSpc>
                <a:spcPts val="3600"/>
              </a:lnSpc>
            </a:pPr>
            <a:r>
              <a:rPr lang="en-US" sz="3000" spc="30">
                <a:solidFill>
                  <a:srgbClr val="FFFFFF"/>
                </a:solidFill>
                <a:latin typeface="TT Mussels"/>
                <a:ea typeface="TT Mussels"/>
                <a:cs typeface="TT Mussels"/>
                <a:sym typeface="TT Mussels"/>
              </a:rPr>
              <a:t>CM Nagar, Sathy Rd, Ramakrishnapuram.Coimbatore, Tamil Nadu, PIN Code 641035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DAGQVOx3kUM</dc:identifier>
  <dcterms:modified xsi:type="dcterms:W3CDTF">2011-08-01T06:04:30Z</dcterms:modified>
  <cp:revision>1</cp:revision>
  <dc:title>Understanding ERC20: Key Features and Benefits</dc:title>
</cp:coreProperties>
</file>