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Montserrat Bold" charset="1" panose="00000800000000000000"/>
      <p:regular r:id="rId18"/>
    </p:embeddedFont>
    <p:embeddedFont>
      <p:font typeface="Montserrat" charset="1" panose="00000500000000000000"/>
      <p:regular r:id="rId19"/>
    </p:embeddedFont>
    <p:embeddedFont>
      <p:font typeface="Open Sauce Bold" charset="1" panose="00000800000000000000"/>
      <p:regular r:id="rId20"/>
    </p:embeddedFont>
    <p:embeddedFont>
      <p:font typeface="Open Sauce" charset="1" panose="000005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https://www.magicianrahul.com"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magicianrahul.com/shows-n-services/wedding-shows-and-close-up-magic"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magicianrahul.com" TargetMode="External" Type="http://schemas.openxmlformats.org/officeDocument/2006/relationships/hyperlink"/><Relationship Id="rId3" Target="mailto:rahoolkharbanda@gmail.com" TargetMode="External" Type="http://schemas.openxmlformats.org/officeDocument/2006/relationships/hyperlink"/><Relationship Id="rId4" Target="../media/image21.png" Type="http://schemas.openxmlformats.org/officeDocument/2006/relationships/image"/><Relationship Id="rId5" Target="https://www.facebook.com/illusionistrahulkharbanda/" TargetMode="External" Type="http://schemas.openxmlformats.org/officeDocument/2006/relationships/hyperlink"/><Relationship Id="rId6" Target="../media/image22.png" Type="http://schemas.openxmlformats.org/officeDocument/2006/relationships/image"/><Relationship Id="rId7" Target="https://www.instagram.com/illusionist_rahul_kharbanda/?hl=en"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sp>
        <p:nvSpPr>
          <p:cNvPr name="Freeform 2" id="2"/>
          <p:cNvSpPr/>
          <p:nvPr/>
        </p:nvSpPr>
        <p:spPr>
          <a:xfrm flipH="false" flipV="false" rot="0">
            <a:off x="15047759" y="3749017"/>
            <a:ext cx="3240241" cy="6504134"/>
          </a:xfrm>
          <a:custGeom>
            <a:avLst/>
            <a:gdLst/>
            <a:ahLst/>
            <a:cxnLst/>
            <a:rect r="r" b="b" t="t" l="l"/>
            <a:pathLst>
              <a:path h="6504134" w="3240241">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8278594" y="-1448305"/>
            <a:ext cx="10009406" cy="13183610"/>
            <a:chOff x="0" y="0"/>
            <a:chExt cx="2636222" cy="3472227"/>
          </a:xfrm>
        </p:grpSpPr>
        <p:sp>
          <p:nvSpPr>
            <p:cNvPr name="Freeform 4" id="4"/>
            <p:cNvSpPr/>
            <p:nvPr/>
          </p:nvSpPr>
          <p:spPr>
            <a:xfrm flipH="false" flipV="false" rot="0">
              <a:off x="0" y="0"/>
              <a:ext cx="2636222" cy="3472226"/>
            </a:xfrm>
            <a:custGeom>
              <a:avLst/>
              <a:gdLst/>
              <a:ahLst/>
              <a:cxnLst/>
              <a:rect r="r" b="b" t="t" l="l"/>
              <a:pathLst>
                <a:path h="3472226" w="2636222">
                  <a:moveTo>
                    <a:pt x="0" y="0"/>
                  </a:moveTo>
                  <a:lnTo>
                    <a:pt x="2636222" y="0"/>
                  </a:lnTo>
                  <a:lnTo>
                    <a:pt x="2636222" y="3472226"/>
                  </a:lnTo>
                  <a:lnTo>
                    <a:pt x="0" y="3472226"/>
                  </a:lnTo>
                  <a:close/>
                </a:path>
              </a:pathLst>
            </a:custGeom>
            <a:solidFill>
              <a:srgbClr val="106861"/>
            </a:solidFill>
          </p:spPr>
        </p:sp>
        <p:sp>
          <p:nvSpPr>
            <p:cNvPr name="TextBox 5" id="5"/>
            <p:cNvSpPr txBox="true"/>
            <p:nvPr/>
          </p:nvSpPr>
          <p:spPr>
            <a:xfrm>
              <a:off x="0" y="-19050"/>
              <a:ext cx="2636222" cy="3491277"/>
            </a:xfrm>
            <a:prstGeom prst="rect">
              <a:avLst/>
            </a:prstGeom>
          </p:spPr>
          <p:txBody>
            <a:bodyPr anchor="ctr" rtlCol="false" tIns="50800" lIns="50800" bIns="50800" rIns="50800"/>
            <a:lstStyle/>
            <a:p>
              <a:pPr algn="ctr">
                <a:lnSpc>
                  <a:spcPts val="2859"/>
                </a:lnSpc>
              </a:pPr>
            </a:p>
          </p:txBody>
        </p:sp>
      </p:grpSp>
      <p:sp>
        <p:nvSpPr>
          <p:cNvPr name="Freeform 6" id="6"/>
          <p:cNvSpPr/>
          <p:nvPr/>
        </p:nvSpPr>
        <p:spPr>
          <a:xfrm flipH="false" flipV="false" rot="0">
            <a:off x="9432880" y="1526000"/>
            <a:ext cx="7234999" cy="7234999"/>
          </a:xfrm>
          <a:custGeom>
            <a:avLst/>
            <a:gdLst/>
            <a:ahLst/>
            <a:cxnLst/>
            <a:rect r="r" b="b" t="t" l="l"/>
            <a:pathLst>
              <a:path h="7234999" w="7234999">
                <a:moveTo>
                  <a:pt x="0" y="0"/>
                </a:moveTo>
                <a:lnTo>
                  <a:pt x="7234999" y="0"/>
                </a:lnTo>
                <a:lnTo>
                  <a:pt x="7234999" y="7235000"/>
                </a:lnTo>
                <a:lnTo>
                  <a:pt x="0" y="72350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grpSp>
        <p:nvGrpSpPr>
          <p:cNvPr name="Group 7" id="7"/>
          <p:cNvGrpSpPr>
            <a:grpSpLocks noChangeAspect="true"/>
          </p:cNvGrpSpPr>
          <p:nvPr/>
        </p:nvGrpSpPr>
        <p:grpSpPr>
          <a:xfrm rot="0">
            <a:off x="10088614" y="2199722"/>
            <a:ext cx="5887580" cy="5887556"/>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15217" t="0" r="-15217" b="0"/>
              </a:stretch>
            </a:blipFill>
          </p:spPr>
        </p:sp>
      </p:grpSp>
      <p:sp>
        <p:nvSpPr>
          <p:cNvPr name="Freeform 9" id="9"/>
          <p:cNvSpPr/>
          <p:nvPr/>
        </p:nvSpPr>
        <p:spPr>
          <a:xfrm flipH="false" flipV="false" rot="0">
            <a:off x="8500419" y="0"/>
            <a:ext cx="9565756" cy="1858490"/>
          </a:xfrm>
          <a:custGeom>
            <a:avLst/>
            <a:gdLst/>
            <a:ahLst/>
            <a:cxnLst/>
            <a:rect r="r" b="b" t="t" l="l"/>
            <a:pathLst>
              <a:path h="1858490" w="9565756">
                <a:moveTo>
                  <a:pt x="0" y="0"/>
                </a:moveTo>
                <a:lnTo>
                  <a:pt x="9565756" y="0"/>
                </a:lnTo>
                <a:lnTo>
                  <a:pt x="9565756" y="1858490"/>
                </a:lnTo>
                <a:lnTo>
                  <a:pt x="0" y="1858490"/>
                </a:lnTo>
                <a:lnTo>
                  <a:pt x="0" y="0"/>
                </a:lnTo>
                <a:close/>
              </a:path>
            </a:pathLst>
          </a:custGeom>
          <a:blipFill>
            <a:blip r:embed="rId7"/>
            <a:stretch>
              <a:fillRect l="0" t="0" r="0" b="0"/>
            </a:stretch>
          </a:blipFill>
        </p:spPr>
      </p:sp>
      <p:sp>
        <p:nvSpPr>
          <p:cNvPr name="TextBox 10" id="10"/>
          <p:cNvSpPr txBox="true"/>
          <p:nvPr/>
        </p:nvSpPr>
        <p:spPr>
          <a:xfrm rot="0">
            <a:off x="168667" y="-226302"/>
            <a:ext cx="9731976" cy="12393993"/>
          </a:xfrm>
          <a:prstGeom prst="rect">
            <a:avLst/>
          </a:prstGeom>
        </p:spPr>
        <p:txBody>
          <a:bodyPr anchor="t" rtlCol="false" tIns="0" lIns="0" bIns="0" rIns="0">
            <a:spAutoFit/>
          </a:bodyPr>
          <a:lstStyle/>
          <a:p>
            <a:pPr algn="l">
              <a:lnSpc>
                <a:spcPts val="14066"/>
              </a:lnSpc>
            </a:pPr>
            <a:r>
              <a:rPr lang="en-US" sz="10047" spc="-200" b="true">
                <a:solidFill>
                  <a:srgbClr val="191919"/>
                </a:solidFill>
                <a:latin typeface="Montserrat Bold"/>
                <a:ea typeface="Montserrat Bold"/>
                <a:cs typeface="Montserrat Bold"/>
                <a:sym typeface="Montserrat Bold"/>
              </a:rPr>
              <a:t>How Magic Can Make Product Launches Memorable?</a:t>
            </a:r>
          </a:p>
          <a:p>
            <a:pPr algn="l">
              <a:lnSpc>
                <a:spcPts val="14066"/>
              </a:lnSpc>
            </a:pPr>
          </a:p>
          <a:p>
            <a:pPr algn="l">
              <a:lnSpc>
                <a:spcPts val="14066"/>
              </a:lnSpc>
            </a:pPr>
          </a:p>
        </p:txBody>
      </p:sp>
      <p:sp>
        <p:nvSpPr>
          <p:cNvPr name="TextBox 11" id="11"/>
          <p:cNvSpPr txBox="true"/>
          <p:nvPr/>
        </p:nvSpPr>
        <p:spPr>
          <a:xfrm rot="0">
            <a:off x="509946" y="9475548"/>
            <a:ext cx="6832368" cy="474925"/>
          </a:xfrm>
          <a:prstGeom prst="rect">
            <a:avLst/>
          </a:prstGeom>
        </p:spPr>
        <p:txBody>
          <a:bodyPr anchor="t" rtlCol="false" tIns="0" lIns="0" bIns="0" rIns="0">
            <a:spAutoFit/>
          </a:bodyPr>
          <a:lstStyle/>
          <a:p>
            <a:pPr algn="l">
              <a:lnSpc>
                <a:spcPts val="3917"/>
              </a:lnSpc>
            </a:pPr>
            <a:r>
              <a:rPr lang="en-US" sz="2818" spc="225" u="sng">
                <a:solidFill>
                  <a:srgbClr val="191919"/>
                </a:solidFill>
                <a:latin typeface="Montserrat"/>
                <a:ea typeface="Montserrat"/>
                <a:cs typeface="Montserrat"/>
                <a:sym typeface="Montserrat"/>
                <a:hlinkClick r:id="rId8" tooltip="https://www.magicianrahul.com"/>
              </a:rPr>
              <a:t>https://www.magicianrahul.com/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9115697" y="-2828925"/>
            <a:ext cx="5424121" cy="5424121"/>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cap="sq">
              <a:noFill/>
              <a:prstDash val="solid"/>
              <a:miter/>
            </a:ln>
          </p:spPr>
        </p:sp>
        <p:sp>
          <p:nvSpPr>
            <p:cNvPr name="TextBox 4" id="4"/>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5" id="5"/>
          <p:cNvGrpSpPr/>
          <p:nvPr/>
        </p:nvGrpSpPr>
        <p:grpSpPr>
          <a:xfrm rot="0">
            <a:off x="11710892" y="0"/>
            <a:ext cx="6648057" cy="10287000"/>
            <a:chOff x="0" y="0"/>
            <a:chExt cx="1750928" cy="2709333"/>
          </a:xfrm>
        </p:grpSpPr>
        <p:sp>
          <p:nvSpPr>
            <p:cNvPr name="Freeform 6" id="6"/>
            <p:cNvSpPr/>
            <p:nvPr/>
          </p:nvSpPr>
          <p:spPr>
            <a:xfrm flipH="false" flipV="false" rot="0">
              <a:off x="0" y="0"/>
              <a:ext cx="1750928" cy="2709333"/>
            </a:xfrm>
            <a:custGeom>
              <a:avLst/>
              <a:gdLst/>
              <a:ahLst/>
              <a:cxnLst/>
              <a:rect r="r" b="b" t="t" l="l"/>
              <a:pathLst>
                <a:path h="2709333" w="1750928">
                  <a:moveTo>
                    <a:pt x="0" y="0"/>
                  </a:moveTo>
                  <a:lnTo>
                    <a:pt x="1750928" y="0"/>
                  </a:lnTo>
                  <a:lnTo>
                    <a:pt x="1750928" y="2709333"/>
                  </a:lnTo>
                  <a:lnTo>
                    <a:pt x="0" y="2709333"/>
                  </a:lnTo>
                  <a:close/>
                </a:path>
              </a:pathLst>
            </a:custGeom>
            <a:solidFill>
              <a:srgbClr val="106861"/>
            </a:solidFill>
            <a:ln cap="sq">
              <a:noFill/>
              <a:prstDash val="solid"/>
              <a:miter/>
            </a:ln>
          </p:spPr>
        </p:sp>
        <p:sp>
          <p:nvSpPr>
            <p:cNvPr name="TextBox 7" id="7"/>
            <p:cNvSpPr txBox="true"/>
            <p:nvPr/>
          </p:nvSpPr>
          <p:spPr>
            <a:xfrm>
              <a:off x="0" y="-19050"/>
              <a:ext cx="1750928" cy="2728383"/>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8" id="8"/>
          <p:cNvGrpSpPr/>
          <p:nvPr/>
        </p:nvGrpSpPr>
        <p:grpSpPr>
          <a:xfrm rot="0">
            <a:off x="-1390959" y="8726272"/>
            <a:ext cx="2927649" cy="292764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cap="sq">
              <a:noFill/>
              <a:prstDash val="solid"/>
              <a:miter/>
            </a:ln>
          </p:spPr>
        </p:sp>
        <p:sp>
          <p:nvSpPr>
            <p:cNvPr name="TextBox 10" id="10"/>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1" id="11"/>
          <p:cNvGrpSpPr/>
          <p:nvPr/>
        </p:nvGrpSpPr>
        <p:grpSpPr>
          <a:xfrm rot="0">
            <a:off x="11710892" y="1813379"/>
            <a:ext cx="6577108" cy="6577108"/>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34566" t="0" r="-34566" b="0"/>
              </a:stretch>
            </a:blipFill>
          </p:spPr>
        </p:sp>
      </p:grpSp>
      <p:sp>
        <p:nvSpPr>
          <p:cNvPr name="TextBox 13" id="13"/>
          <p:cNvSpPr txBox="true"/>
          <p:nvPr/>
        </p:nvSpPr>
        <p:spPr>
          <a:xfrm rot="0">
            <a:off x="152091" y="2528521"/>
            <a:ext cx="11243020" cy="7181215"/>
          </a:xfrm>
          <a:prstGeom prst="rect">
            <a:avLst/>
          </a:prstGeom>
        </p:spPr>
        <p:txBody>
          <a:bodyPr anchor="t" rtlCol="false" tIns="0" lIns="0" bIns="0" rIns="0">
            <a:spAutoFit/>
          </a:bodyPr>
          <a:lstStyle/>
          <a:p>
            <a:pPr algn="l">
              <a:lnSpc>
                <a:spcPts val="4759"/>
              </a:lnSpc>
            </a:pPr>
            <a:r>
              <a:rPr lang="en-US" sz="3399">
                <a:solidFill>
                  <a:srgbClr val="191919"/>
                </a:solidFill>
                <a:latin typeface="Montserrat"/>
                <a:ea typeface="Montserrat"/>
                <a:cs typeface="Montserrat"/>
                <a:sym typeface="Montserrat"/>
              </a:rPr>
              <a:t>Magic creates a feeling of wonder and surprise. When people see magic, they feel amazed and curious. This feeling makes the event more exciting. It grabs everyone’s attention and makes them focus on what’s happening. When magic tricks are performed, they seem almost impossible. This makes people remember the event better. The sense of wonder helps make the product launch stand out. People will talk about how amazing the magic was, keeping the product and event in their minds.</a:t>
            </a:r>
          </a:p>
          <a:p>
            <a:pPr algn="l">
              <a:lnSpc>
                <a:spcPts val="4759"/>
              </a:lnSpc>
            </a:pPr>
          </a:p>
        </p:txBody>
      </p:sp>
      <p:sp>
        <p:nvSpPr>
          <p:cNvPr name="TextBox 14" id="14"/>
          <p:cNvSpPr txBox="true"/>
          <p:nvPr/>
        </p:nvSpPr>
        <p:spPr>
          <a:xfrm rot="0">
            <a:off x="320054" y="405579"/>
            <a:ext cx="8123126" cy="1757774"/>
          </a:xfrm>
          <a:prstGeom prst="rect">
            <a:avLst/>
          </a:prstGeom>
        </p:spPr>
        <p:txBody>
          <a:bodyPr anchor="t" rtlCol="false" tIns="0" lIns="0" bIns="0" rIns="0">
            <a:spAutoFit/>
          </a:bodyPr>
          <a:lstStyle/>
          <a:p>
            <a:pPr algn="l" marL="0" indent="0" lvl="0">
              <a:lnSpc>
                <a:spcPts val="7064"/>
              </a:lnSpc>
              <a:spcBef>
                <a:spcPct val="0"/>
              </a:spcBef>
            </a:pPr>
            <a:r>
              <a:rPr lang="en-US" b="true" sz="5046" spc="-100">
                <a:solidFill>
                  <a:srgbClr val="191919"/>
                </a:solidFill>
                <a:latin typeface="Montserrat Bold"/>
                <a:ea typeface="Montserrat Bold"/>
                <a:cs typeface="Montserrat Bold"/>
                <a:sym typeface="Montserrat Bold"/>
              </a:rPr>
              <a:t>Creates a Sense of Wonder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11139008" y="0"/>
            <a:ext cx="7148992" cy="10287000"/>
            <a:chOff x="0" y="0"/>
            <a:chExt cx="1882862" cy="2709333"/>
          </a:xfrm>
        </p:grpSpPr>
        <p:sp>
          <p:nvSpPr>
            <p:cNvPr name="Freeform 3" id="3"/>
            <p:cNvSpPr/>
            <p:nvPr/>
          </p:nvSpPr>
          <p:spPr>
            <a:xfrm flipH="false" flipV="false" rot="0">
              <a:off x="0" y="0"/>
              <a:ext cx="1882862" cy="2709333"/>
            </a:xfrm>
            <a:custGeom>
              <a:avLst/>
              <a:gdLst/>
              <a:ahLst/>
              <a:cxnLst/>
              <a:rect r="r" b="b" t="t" l="l"/>
              <a:pathLst>
                <a:path h="2709333" w="1882862">
                  <a:moveTo>
                    <a:pt x="27073" y="0"/>
                  </a:moveTo>
                  <a:lnTo>
                    <a:pt x="1855789" y="0"/>
                  </a:lnTo>
                  <a:cubicBezTo>
                    <a:pt x="1862969" y="0"/>
                    <a:pt x="1869855" y="2852"/>
                    <a:pt x="1874933" y="7930"/>
                  </a:cubicBezTo>
                  <a:cubicBezTo>
                    <a:pt x="1880010" y="13007"/>
                    <a:pt x="1882862" y="19893"/>
                    <a:pt x="1882862" y="27073"/>
                  </a:cubicBezTo>
                  <a:lnTo>
                    <a:pt x="1882862" y="2682260"/>
                  </a:lnTo>
                  <a:cubicBezTo>
                    <a:pt x="1882862" y="2689440"/>
                    <a:pt x="1880010" y="2696326"/>
                    <a:pt x="1874933" y="2701404"/>
                  </a:cubicBezTo>
                  <a:cubicBezTo>
                    <a:pt x="1869855" y="2706481"/>
                    <a:pt x="1862969" y="2709333"/>
                    <a:pt x="1855789" y="2709333"/>
                  </a:cubicBezTo>
                  <a:lnTo>
                    <a:pt x="27073" y="2709333"/>
                  </a:lnTo>
                  <a:cubicBezTo>
                    <a:pt x="12121" y="2709333"/>
                    <a:pt x="0" y="2697212"/>
                    <a:pt x="0" y="2682260"/>
                  </a:cubicBezTo>
                  <a:lnTo>
                    <a:pt x="0" y="27073"/>
                  </a:lnTo>
                  <a:cubicBezTo>
                    <a:pt x="0" y="19893"/>
                    <a:pt x="2852" y="13007"/>
                    <a:pt x="7930" y="7930"/>
                  </a:cubicBezTo>
                  <a:cubicBezTo>
                    <a:pt x="13007" y="2852"/>
                    <a:pt x="19893" y="0"/>
                    <a:pt x="27073" y="0"/>
                  </a:cubicBezTo>
                  <a:close/>
                </a:path>
              </a:pathLst>
            </a:custGeom>
            <a:solidFill>
              <a:srgbClr val="106861"/>
            </a:solidFill>
            <a:ln cap="rnd">
              <a:noFill/>
              <a:prstDash val="solid"/>
              <a:round/>
            </a:ln>
          </p:spPr>
        </p:sp>
        <p:sp>
          <p:nvSpPr>
            <p:cNvPr name="TextBox 4" id="4"/>
            <p:cNvSpPr txBox="true"/>
            <p:nvPr/>
          </p:nvSpPr>
          <p:spPr>
            <a:xfrm>
              <a:off x="0" y="-19050"/>
              <a:ext cx="1882862" cy="2728383"/>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5" id="5"/>
          <p:cNvGrpSpPr/>
          <p:nvPr/>
        </p:nvGrpSpPr>
        <p:grpSpPr>
          <a:xfrm rot="0">
            <a:off x="11139008" y="1610996"/>
            <a:ext cx="7148992" cy="7148992"/>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2"/>
              <a:stretch>
                <a:fillRect l="-25000" t="0" r="-25000" b="0"/>
              </a:stretch>
            </a:blipFill>
          </p:spPr>
        </p:sp>
      </p:grpSp>
      <p:sp>
        <p:nvSpPr>
          <p:cNvPr name="TextBox 7" id="7"/>
          <p:cNvSpPr txBox="true"/>
          <p:nvPr/>
        </p:nvSpPr>
        <p:spPr>
          <a:xfrm rot="0">
            <a:off x="243771" y="2382258"/>
            <a:ext cx="10609216" cy="6581140"/>
          </a:xfrm>
          <a:prstGeom prst="rect">
            <a:avLst/>
          </a:prstGeom>
        </p:spPr>
        <p:txBody>
          <a:bodyPr anchor="t" rtlCol="false" tIns="0" lIns="0" bIns="0" rIns="0">
            <a:spAutoFit/>
          </a:bodyPr>
          <a:lstStyle/>
          <a:p>
            <a:pPr algn="l">
              <a:lnSpc>
                <a:spcPts val="4759"/>
              </a:lnSpc>
            </a:pPr>
            <a:r>
              <a:rPr lang="en-US" sz="3399">
                <a:solidFill>
                  <a:srgbClr val="000000"/>
                </a:solidFill>
                <a:latin typeface="Montserrat"/>
                <a:ea typeface="Montserrat"/>
                <a:cs typeface="Montserrat"/>
                <a:sym typeface="Montserrat"/>
              </a:rPr>
              <a:t>Magic helps keep the audience engaged. When a magician performs, people watch closely. They are interested in seeing what happens next. This keeps them focused on the event. Magic tricks are often interactive, making the audience part of the show. This active participation helps them stay attentive. As they watch, they become more involved with the product being launched. </a:t>
            </a:r>
            <a:r>
              <a:rPr lang="en-US" sz="3399">
                <a:solidFill>
                  <a:srgbClr val="000000"/>
                </a:solidFill>
                <a:latin typeface="Montserrat"/>
                <a:ea typeface="Montserrat"/>
                <a:cs typeface="Montserrat"/>
                <a:sym typeface="Montserrat"/>
              </a:rPr>
              <a:t>Magic makes the event livelier and fun. People are less likely to get bored and more likely to remember the event.</a:t>
            </a:r>
          </a:p>
        </p:txBody>
      </p:sp>
      <p:sp>
        <p:nvSpPr>
          <p:cNvPr name="TextBox 8" id="8"/>
          <p:cNvSpPr txBox="true"/>
          <p:nvPr/>
        </p:nvSpPr>
        <p:spPr>
          <a:xfrm rot="0">
            <a:off x="49794" y="756921"/>
            <a:ext cx="7755017" cy="854075"/>
          </a:xfrm>
          <a:prstGeom prst="rect">
            <a:avLst/>
          </a:prstGeom>
        </p:spPr>
        <p:txBody>
          <a:bodyPr anchor="t" rtlCol="false" tIns="0" lIns="0" bIns="0" rIns="0">
            <a:spAutoFit/>
          </a:bodyPr>
          <a:lstStyle/>
          <a:p>
            <a:pPr algn="ctr">
              <a:lnSpc>
                <a:spcPts val="7000"/>
              </a:lnSpc>
            </a:pPr>
            <a:r>
              <a:rPr lang="en-US" sz="5000" b="true">
                <a:solidFill>
                  <a:srgbClr val="000000"/>
                </a:solidFill>
                <a:latin typeface="Montserrat Bold"/>
                <a:ea typeface="Montserrat Bold"/>
                <a:cs typeface="Montserrat Bold"/>
                <a:sym typeface="Montserrat Bold"/>
              </a:rPr>
              <a:t>Enhances Engagement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9832433" y="-339559"/>
            <a:ext cx="8956821" cy="11772679"/>
            <a:chOff x="0" y="0"/>
            <a:chExt cx="2171400" cy="2854048"/>
          </a:xfrm>
        </p:grpSpPr>
        <p:sp>
          <p:nvSpPr>
            <p:cNvPr name="Freeform 3" id="3"/>
            <p:cNvSpPr/>
            <p:nvPr/>
          </p:nvSpPr>
          <p:spPr>
            <a:xfrm flipH="false" flipV="false" rot="0">
              <a:off x="0" y="0"/>
              <a:ext cx="2171400" cy="2854048"/>
            </a:xfrm>
            <a:custGeom>
              <a:avLst/>
              <a:gdLst/>
              <a:ahLst/>
              <a:cxnLst/>
              <a:rect r="r" b="b" t="t" l="l"/>
              <a:pathLst>
                <a:path h="2854048" w="2171400">
                  <a:moveTo>
                    <a:pt x="37167" y="0"/>
                  </a:moveTo>
                  <a:lnTo>
                    <a:pt x="2134233" y="0"/>
                  </a:lnTo>
                  <a:cubicBezTo>
                    <a:pt x="2154760" y="0"/>
                    <a:pt x="2171400" y="16640"/>
                    <a:pt x="2171400" y="37167"/>
                  </a:cubicBezTo>
                  <a:lnTo>
                    <a:pt x="2171400" y="2816880"/>
                  </a:lnTo>
                  <a:cubicBezTo>
                    <a:pt x="2171400" y="2826738"/>
                    <a:pt x="2167484" y="2836192"/>
                    <a:pt x="2160514" y="2843162"/>
                  </a:cubicBezTo>
                  <a:cubicBezTo>
                    <a:pt x="2153544" y="2850132"/>
                    <a:pt x="2144090" y="2854048"/>
                    <a:pt x="2134233" y="2854048"/>
                  </a:cubicBezTo>
                  <a:lnTo>
                    <a:pt x="37167" y="2854048"/>
                  </a:lnTo>
                  <a:cubicBezTo>
                    <a:pt x="27310" y="2854048"/>
                    <a:pt x="17856" y="2850132"/>
                    <a:pt x="10886" y="2843162"/>
                  </a:cubicBezTo>
                  <a:cubicBezTo>
                    <a:pt x="3916" y="2836192"/>
                    <a:pt x="0" y="2826738"/>
                    <a:pt x="0" y="2816880"/>
                  </a:cubicBezTo>
                  <a:lnTo>
                    <a:pt x="0" y="37167"/>
                  </a:lnTo>
                  <a:cubicBezTo>
                    <a:pt x="0" y="27310"/>
                    <a:pt x="3916" y="17856"/>
                    <a:pt x="10886" y="10886"/>
                  </a:cubicBezTo>
                  <a:cubicBezTo>
                    <a:pt x="17856" y="3916"/>
                    <a:pt x="27310" y="0"/>
                    <a:pt x="37167" y="0"/>
                  </a:cubicBezTo>
                  <a:close/>
                </a:path>
              </a:pathLst>
            </a:custGeom>
            <a:solidFill>
              <a:srgbClr val="106861"/>
            </a:solidFill>
            <a:ln cap="rnd">
              <a:noFill/>
              <a:prstDash val="solid"/>
              <a:round/>
            </a:ln>
          </p:spPr>
        </p:sp>
        <p:sp>
          <p:nvSpPr>
            <p:cNvPr name="TextBox 4" id="4"/>
            <p:cNvSpPr txBox="true"/>
            <p:nvPr/>
          </p:nvSpPr>
          <p:spPr>
            <a:xfrm>
              <a:off x="0" y="-19050"/>
              <a:ext cx="2171400" cy="2873098"/>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5" id="5"/>
          <p:cNvGrpSpPr>
            <a:grpSpLocks noChangeAspect="true"/>
          </p:cNvGrpSpPr>
          <p:nvPr/>
        </p:nvGrpSpPr>
        <p:grpSpPr>
          <a:xfrm rot="0">
            <a:off x="9832433" y="1596227"/>
            <a:ext cx="8735127" cy="6811477"/>
            <a:chOff x="0" y="0"/>
            <a:chExt cx="6350000" cy="4951603"/>
          </a:xfrm>
        </p:grpSpPr>
        <p:sp>
          <p:nvSpPr>
            <p:cNvPr name="Freeform 6" id="6"/>
            <p:cNvSpPr/>
            <p:nvPr/>
          </p:nvSpPr>
          <p:spPr>
            <a:xfrm flipH="false" flipV="false" rot="0">
              <a:off x="0" y="0"/>
              <a:ext cx="6349873" cy="4979162"/>
            </a:xfrm>
            <a:custGeom>
              <a:avLst/>
              <a:gdLst/>
              <a:ahLst/>
              <a:cxnLst/>
              <a:rect r="r" b="b" t="t" l="l"/>
              <a:pathLst>
                <a:path h="4979162" w="6349873">
                  <a:moveTo>
                    <a:pt x="292100" y="0"/>
                  </a:moveTo>
                  <a:cubicBezTo>
                    <a:pt x="131445" y="0"/>
                    <a:pt x="0" y="131445"/>
                    <a:pt x="0" y="292100"/>
                  </a:cubicBezTo>
                  <a:lnTo>
                    <a:pt x="0" y="3332480"/>
                  </a:lnTo>
                  <a:cubicBezTo>
                    <a:pt x="0" y="3493135"/>
                    <a:pt x="128397" y="3652520"/>
                    <a:pt x="285369" y="3686683"/>
                  </a:cubicBezTo>
                  <a:lnTo>
                    <a:pt x="6064504" y="4944999"/>
                  </a:lnTo>
                  <a:cubicBezTo>
                    <a:pt x="6221476" y="4979162"/>
                    <a:pt x="6349873" y="4875657"/>
                    <a:pt x="6349873" y="4715002"/>
                  </a:cubicBezTo>
                  <a:lnTo>
                    <a:pt x="6349873" y="292100"/>
                  </a:lnTo>
                  <a:cubicBezTo>
                    <a:pt x="6349873" y="131445"/>
                    <a:pt x="6218428" y="0"/>
                    <a:pt x="6057773" y="0"/>
                  </a:cubicBezTo>
                  <a:lnTo>
                    <a:pt x="292100" y="0"/>
                  </a:lnTo>
                  <a:close/>
                </a:path>
              </a:pathLst>
            </a:custGeom>
            <a:blipFill>
              <a:blip r:embed="rId2"/>
              <a:stretch>
                <a:fillRect l="0" t="-23807" r="0" b="-23807"/>
              </a:stretch>
            </a:blipFill>
          </p:spPr>
        </p:sp>
      </p:grpSp>
      <p:sp>
        <p:nvSpPr>
          <p:cNvPr name="TextBox 7" id="7"/>
          <p:cNvSpPr txBox="true"/>
          <p:nvPr/>
        </p:nvSpPr>
        <p:spPr>
          <a:xfrm rot="0">
            <a:off x="393185" y="574628"/>
            <a:ext cx="5376858" cy="812894"/>
          </a:xfrm>
          <a:prstGeom prst="rect">
            <a:avLst/>
          </a:prstGeom>
        </p:spPr>
        <p:txBody>
          <a:bodyPr anchor="t" rtlCol="false" tIns="0" lIns="0" bIns="0" rIns="0">
            <a:spAutoFit/>
          </a:bodyPr>
          <a:lstStyle/>
          <a:p>
            <a:pPr algn="l" marL="0" indent="0" lvl="0">
              <a:lnSpc>
                <a:spcPts val="6644"/>
              </a:lnSpc>
              <a:spcBef>
                <a:spcPct val="0"/>
              </a:spcBef>
            </a:pPr>
            <a:r>
              <a:rPr lang="en-US" b="true" sz="4746" spc="-94">
                <a:solidFill>
                  <a:srgbClr val="191919"/>
                </a:solidFill>
                <a:latin typeface="Montserrat Bold"/>
                <a:ea typeface="Montserrat Bold"/>
                <a:cs typeface="Montserrat Bold"/>
                <a:sym typeface="Montserrat Bold"/>
              </a:rPr>
              <a:t>Breaks the Ice</a:t>
            </a:r>
          </a:p>
        </p:txBody>
      </p:sp>
      <p:sp>
        <p:nvSpPr>
          <p:cNvPr name="TextBox 8" id="8"/>
          <p:cNvSpPr txBox="true"/>
          <p:nvPr/>
        </p:nvSpPr>
        <p:spPr>
          <a:xfrm rot="0">
            <a:off x="393185" y="2097539"/>
            <a:ext cx="9053144" cy="6351778"/>
          </a:xfrm>
          <a:prstGeom prst="rect">
            <a:avLst/>
          </a:prstGeom>
        </p:spPr>
        <p:txBody>
          <a:bodyPr anchor="t" rtlCol="false" tIns="0" lIns="0" bIns="0" rIns="0">
            <a:spAutoFit/>
          </a:bodyPr>
          <a:lstStyle/>
          <a:p>
            <a:pPr algn="l" marL="0" indent="0" lvl="0">
              <a:lnSpc>
                <a:spcPts val="5065"/>
              </a:lnSpc>
            </a:pPr>
            <a:r>
              <a:rPr lang="en-US" sz="3399" spc="54" strike="noStrike" u="none">
                <a:solidFill>
                  <a:srgbClr val="191919"/>
                </a:solidFill>
                <a:latin typeface="Montserrat"/>
                <a:ea typeface="Montserrat"/>
                <a:cs typeface="Montserrat"/>
                <a:sym typeface="Montserrat"/>
              </a:rPr>
              <a:t>Magic acts as an icebreaker at events. It makes people feel relaxed and happy. When a magician performs, everyone laughs and enjoys the show. This helps people feel comfortable with each other. The magic tricks can take away any nervousness or formality. It sets a fun and casual mood for the event. People are more open to talking and interacting.</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997137" y="8550451"/>
            <a:ext cx="4103587" cy="4103587"/>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marL="0" indent="0" lvl="0">
                <a:lnSpc>
                  <a:spcPts val="2756"/>
                </a:lnSpc>
                <a:spcBef>
                  <a:spcPct val="0"/>
                </a:spcBef>
              </a:pPr>
            </a:p>
          </p:txBody>
        </p:sp>
      </p:grpSp>
      <p:grpSp>
        <p:nvGrpSpPr>
          <p:cNvPr name="Group 5" id="5"/>
          <p:cNvGrpSpPr/>
          <p:nvPr/>
        </p:nvGrpSpPr>
        <p:grpSpPr>
          <a:xfrm rot="0">
            <a:off x="16029578" y="-2533783"/>
            <a:ext cx="3990444" cy="3990444"/>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alpha val="32941"/>
              </a:srgbClr>
            </a:solidFill>
            <a:ln w="742950" cap="sq">
              <a:solidFill>
                <a:srgbClr val="106861">
                  <a:alpha val="32941"/>
                </a:srgbClr>
              </a:solidFill>
              <a:prstDash val="solid"/>
              <a:miter/>
            </a:ln>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marL="0" indent="0" lvl="0">
                <a:lnSpc>
                  <a:spcPts val="2756"/>
                </a:lnSpc>
                <a:spcBef>
                  <a:spcPct val="0"/>
                </a:spcBef>
              </a:pPr>
            </a:p>
          </p:txBody>
        </p:sp>
      </p:grpSp>
      <p:grpSp>
        <p:nvGrpSpPr>
          <p:cNvPr name="Group 8" id="8"/>
          <p:cNvGrpSpPr/>
          <p:nvPr/>
        </p:nvGrpSpPr>
        <p:grpSpPr>
          <a:xfrm rot="0">
            <a:off x="8307532" y="1878174"/>
            <a:ext cx="1228028" cy="1226514"/>
            <a:chOff x="0" y="0"/>
            <a:chExt cx="323431" cy="323032"/>
          </a:xfrm>
        </p:grpSpPr>
        <p:sp>
          <p:nvSpPr>
            <p:cNvPr name="Freeform 9" id="9"/>
            <p:cNvSpPr/>
            <p:nvPr/>
          </p:nvSpPr>
          <p:spPr>
            <a:xfrm flipH="false" flipV="false" rot="0">
              <a:off x="0" y="0"/>
              <a:ext cx="323431" cy="323032"/>
            </a:xfrm>
            <a:custGeom>
              <a:avLst/>
              <a:gdLst/>
              <a:ahLst/>
              <a:cxnLst/>
              <a:rect r="r" b="b" t="t" l="l"/>
              <a:pathLst>
                <a:path h="323032" w="323431">
                  <a:moveTo>
                    <a:pt x="0" y="0"/>
                  </a:moveTo>
                  <a:lnTo>
                    <a:pt x="323431" y="0"/>
                  </a:lnTo>
                  <a:lnTo>
                    <a:pt x="323431" y="323032"/>
                  </a:lnTo>
                  <a:lnTo>
                    <a:pt x="0" y="323032"/>
                  </a:lnTo>
                  <a:close/>
                </a:path>
              </a:pathLst>
            </a:custGeom>
            <a:solidFill>
              <a:srgbClr val="FFFFFF"/>
            </a:solidFill>
          </p:spPr>
        </p:sp>
        <p:sp>
          <p:nvSpPr>
            <p:cNvPr name="TextBox 10" id="10"/>
            <p:cNvSpPr txBox="true"/>
            <p:nvPr/>
          </p:nvSpPr>
          <p:spPr>
            <a:xfrm>
              <a:off x="0" y="-114300"/>
              <a:ext cx="323431" cy="437332"/>
            </a:xfrm>
            <a:prstGeom prst="rect">
              <a:avLst/>
            </a:prstGeom>
          </p:spPr>
          <p:txBody>
            <a:bodyPr anchor="ctr" rtlCol="false" tIns="50800" lIns="50800" bIns="50800" rIns="50800"/>
            <a:lstStyle/>
            <a:p>
              <a:pPr algn="ctr">
                <a:lnSpc>
                  <a:spcPts val="8076"/>
                </a:lnSpc>
              </a:pPr>
            </a:p>
          </p:txBody>
        </p:sp>
      </p:grpSp>
      <p:grpSp>
        <p:nvGrpSpPr>
          <p:cNvPr name="Group 11" id="11"/>
          <p:cNvGrpSpPr/>
          <p:nvPr/>
        </p:nvGrpSpPr>
        <p:grpSpPr>
          <a:xfrm rot="0">
            <a:off x="8307532" y="4374347"/>
            <a:ext cx="1228028" cy="1226514"/>
            <a:chOff x="0" y="0"/>
            <a:chExt cx="323431" cy="323032"/>
          </a:xfrm>
        </p:grpSpPr>
        <p:sp>
          <p:nvSpPr>
            <p:cNvPr name="Freeform 12" id="12"/>
            <p:cNvSpPr/>
            <p:nvPr/>
          </p:nvSpPr>
          <p:spPr>
            <a:xfrm flipH="false" flipV="false" rot="0">
              <a:off x="0" y="0"/>
              <a:ext cx="323431" cy="323032"/>
            </a:xfrm>
            <a:custGeom>
              <a:avLst/>
              <a:gdLst/>
              <a:ahLst/>
              <a:cxnLst/>
              <a:rect r="r" b="b" t="t" l="l"/>
              <a:pathLst>
                <a:path h="323032" w="323431">
                  <a:moveTo>
                    <a:pt x="0" y="0"/>
                  </a:moveTo>
                  <a:lnTo>
                    <a:pt x="323431" y="0"/>
                  </a:lnTo>
                  <a:lnTo>
                    <a:pt x="323431" y="323032"/>
                  </a:lnTo>
                  <a:lnTo>
                    <a:pt x="0" y="323032"/>
                  </a:lnTo>
                  <a:close/>
                </a:path>
              </a:pathLst>
            </a:custGeom>
            <a:solidFill>
              <a:srgbClr val="FFFFFF"/>
            </a:solidFill>
          </p:spPr>
        </p:sp>
        <p:sp>
          <p:nvSpPr>
            <p:cNvPr name="TextBox 13" id="13"/>
            <p:cNvSpPr txBox="true"/>
            <p:nvPr/>
          </p:nvSpPr>
          <p:spPr>
            <a:xfrm>
              <a:off x="0" y="-114300"/>
              <a:ext cx="323431" cy="437332"/>
            </a:xfrm>
            <a:prstGeom prst="rect">
              <a:avLst/>
            </a:prstGeom>
          </p:spPr>
          <p:txBody>
            <a:bodyPr anchor="ctr" rtlCol="false" tIns="50800" lIns="50800" bIns="50800" rIns="50800"/>
            <a:lstStyle/>
            <a:p>
              <a:pPr algn="ctr">
                <a:lnSpc>
                  <a:spcPts val="8076"/>
                </a:lnSpc>
              </a:pPr>
            </a:p>
          </p:txBody>
        </p:sp>
      </p:grpSp>
      <p:grpSp>
        <p:nvGrpSpPr>
          <p:cNvPr name="Group 14" id="14"/>
          <p:cNvGrpSpPr/>
          <p:nvPr/>
        </p:nvGrpSpPr>
        <p:grpSpPr>
          <a:xfrm rot="0">
            <a:off x="8307532" y="7032444"/>
            <a:ext cx="1228028" cy="1226514"/>
            <a:chOff x="0" y="0"/>
            <a:chExt cx="323431" cy="323032"/>
          </a:xfrm>
        </p:grpSpPr>
        <p:sp>
          <p:nvSpPr>
            <p:cNvPr name="Freeform 15" id="15"/>
            <p:cNvSpPr/>
            <p:nvPr/>
          </p:nvSpPr>
          <p:spPr>
            <a:xfrm flipH="false" flipV="false" rot="0">
              <a:off x="0" y="0"/>
              <a:ext cx="323431" cy="323032"/>
            </a:xfrm>
            <a:custGeom>
              <a:avLst/>
              <a:gdLst/>
              <a:ahLst/>
              <a:cxnLst/>
              <a:rect r="r" b="b" t="t" l="l"/>
              <a:pathLst>
                <a:path h="323032" w="323431">
                  <a:moveTo>
                    <a:pt x="0" y="0"/>
                  </a:moveTo>
                  <a:lnTo>
                    <a:pt x="323431" y="0"/>
                  </a:lnTo>
                  <a:lnTo>
                    <a:pt x="323431" y="323032"/>
                  </a:lnTo>
                  <a:lnTo>
                    <a:pt x="0" y="323032"/>
                  </a:lnTo>
                  <a:close/>
                </a:path>
              </a:pathLst>
            </a:custGeom>
            <a:solidFill>
              <a:srgbClr val="FFFFFF"/>
            </a:solidFill>
          </p:spPr>
        </p:sp>
        <p:sp>
          <p:nvSpPr>
            <p:cNvPr name="TextBox 16" id="16"/>
            <p:cNvSpPr txBox="true"/>
            <p:nvPr/>
          </p:nvSpPr>
          <p:spPr>
            <a:xfrm>
              <a:off x="0" y="-114300"/>
              <a:ext cx="323431" cy="437332"/>
            </a:xfrm>
            <a:prstGeom prst="rect">
              <a:avLst/>
            </a:prstGeom>
          </p:spPr>
          <p:txBody>
            <a:bodyPr anchor="ctr" rtlCol="false" tIns="50800" lIns="50800" bIns="50800" rIns="50800"/>
            <a:lstStyle/>
            <a:p>
              <a:pPr algn="ctr">
                <a:lnSpc>
                  <a:spcPts val="8076"/>
                </a:lnSpc>
              </a:pPr>
            </a:p>
          </p:txBody>
        </p:sp>
      </p:grpSp>
      <p:sp>
        <p:nvSpPr>
          <p:cNvPr name="TextBox 17" id="17"/>
          <p:cNvSpPr txBox="true"/>
          <p:nvPr/>
        </p:nvSpPr>
        <p:spPr>
          <a:xfrm rot="0">
            <a:off x="390033" y="2864786"/>
            <a:ext cx="11730562" cy="5380990"/>
          </a:xfrm>
          <a:prstGeom prst="rect">
            <a:avLst/>
          </a:prstGeom>
        </p:spPr>
        <p:txBody>
          <a:bodyPr anchor="t" rtlCol="false" tIns="0" lIns="0" bIns="0" rIns="0">
            <a:spAutoFit/>
          </a:bodyPr>
          <a:lstStyle/>
          <a:p>
            <a:pPr algn="l">
              <a:lnSpc>
                <a:spcPts val="4759"/>
              </a:lnSpc>
            </a:pPr>
            <a:r>
              <a:rPr lang="en-US" sz="3399">
                <a:solidFill>
                  <a:srgbClr val="000000"/>
                </a:solidFill>
                <a:latin typeface="Montserrat"/>
                <a:ea typeface="Montserrat"/>
                <a:cs typeface="Montserrat"/>
                <a:sym typeface="Montserrat"/>
              </a:rPr>
              <a:t>Magic tricks are memorable and exciting. People love to talk about amazing things they have seen. When a magician performs, it creates unforgettable moments. Attendees will share their experiences with friends and on social media. This word-of-mouth can help spread the news about the product. The more people talk about the magic, the more they think about the product.</a:t>
            </a:r>
          </a:p>
          <a:p>
            <a:pPr algn="l">
              <a:lnSpc>
                <a:spcPts val="4759"/>
              </a:lnSpc>
            </a:pPr>
          </a:p>
        </p:txBody>
      </p:sp>
      <p:grpSp>
        <p:nvGrpSpPr>
          <p:cNvPr name="Group 18" id="18"/>
          <p:cNvGrpSpPr/>
          <p:nvPr/>
        </p:nvGrpSpPr>
        <p:grpSpPr>
          <a:xfrm rot="0">
            <a:off x="12444448" y="2491431"/>
            <a:ext cx="5843552" cy="5843552"/>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2"/>
              <a:stretch>
                <a:fillRect l="-25136" t="0" r="-25136" b="0"/>
              </a:stretch>
            </a:blipFill>
          </p:spPr>
        </p:sp>
      </p:grpSp>
      <p:sp>
        <p:nvSpPr>
          <p:cNvPr name="TextBox 20" id="20"/>
          <p:cNvSpPr txBox="true"/>
          <p:nvPr/>
        </p:nvSpPr>
        <p:spPr>
          <a:xfrm rot="0">
            <a:off x="376669" y="1361411"/>
            <a:ext cx="8544878" cy="854075"/>
          </a:xfrm>
          <a:prstGeom prst="rect">
            <a:avLst/>
          </a:prstGeom>
        </p:spPr>
        <p:txBody>
          <a:bodyPr anchor="t" rtlCol="false" tIns="0" lIns="0" bIns="0" rIns="0">
            <a:spAutoFit/>
          </a:bodyPr>
          <a:lstStyle/>
          <a:p>
            <a:pPr algn="ctr">
              <a:lnSpc>
                <a:spcPts val="7000"/>
              </a:lnSpc>
            </a:pPr>
            <a:r>
              <a:rPr lang="en-US" sz="5000" b="true">
                <a:solidFill>
                  <a:srgbClr val="000000"/>
                </a:solidFill>
                <a:latin typeface="Montserrat Bold"/>
                <a:ea typeface="Montserrat Bold"/>
                <a:cs typeface="Montserrat Bold"/>
                <a:sym typeface="Montserrat Bold"/>
              </a:rPr>
              <a:t>Encourages Conversation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sp>
        <p:nvSpPr>
          <p:cNvPr name="TextBox 2" id="2"/>
          <p:cNvSpPr txBox="true"/>
          <p:nvPr/>
        </p:nvSpPr>
        <p:spPr>
          <a:xfrm rot="0">
            <a:off x="944908" y="403544"/>
            <a:ext cx="8115300" cy="844550"/>
          </a:xfrm>
          <a:prstGeom prst="rect">
            <a:avLst/>
          </a:prstGeom>
        </p:spPr>
        <p:txBody>
          <a:bodyPr anchor="t" rtlCol="false" tIns="0" lIns="0" bIns="0" rIns="0">
            <a:spAutoFit/>
          </a:bodyPr>
          <a:lstStyle/>
          <a:p>
            <a:pPr algn="l">
              <a:lnSpc>
                <a:spcPts val="6999"/>
              </a:lnSpc>
            </a:pPr>
            <a:r>
              <a:rPr lang="en-US" sz="4999" spc="-99" b="true">
                <a:solidFill>
                  <a:srgbClr val="191919"/>
                </a:solidFill>
                <a:latin typeface="Montserrat Bold"/>
                <a:ea typeface="Montserrat Bold"/>
                <a:cs typeface="Montserrat Bold"/>
                <a:sym typeface="Montserrat Bold"/>
              </a:rPr>
              <a:t>Highlights Key Features</a:t>
            </a:r>
          </a:p>
        </p:txBody>
      </p:sp>
      <p:sp>
        <p:nvSpPr>
          <p:cNvPr name="TextBox 3" id="3"/>
          <p:cNvSpPr txBox="true"/>
          <p:nvPr/>
        </p:nvSpPr>
        <p:spPr>
          <a:xfrm rot="0">
            <a:off x="10143583" y="4419191"/>
            <a:ext cx="937482" cy="595909"/>
          </a:xfrm>
          <a:prstGeom prst="rect">
            <a:avLst/>
          </a:prstGeom>
        </p:spPr>
        <p:txBody>
          <a:bodyPr anchor="t" rtlCol="false" tIns="0" lIns="0" bIns="0" rIns="0">
            <a:spAutoFit/>
          </a:bodyPr>
          <a:lstStyle/>
          <a:p>
            <a:pPr algn="ctr" marL="0" indent="0" lvl="0">
              <a:lnSpc>
                <a:spcPts val="4895"/>
              </a:lnSpc>
              <a:spcBef>
                <a:spcPct val="0"/>
              </a:spcBef>
            </a:pPr>
            <a:r>
              <a:rPr lang="en-US" b="true" sz="3824">
                <a:solidFill>
                  <a:srgbClr val="F8F8F8"/>
                </a:solidFill>
                <a:latin typeface="Open Sauce Bold"/>
                <a:ea typeface="Open Sauce Bold"/>
                <a:cs typeface="Open Sauce Bold"/>
                <a:sym typeface="Open Sauce Bold"/>
              </a:rPr>
              <a:t>03</a:t>
            </a:r>
          </a:p>
        </p:txBody>
      </p:sp>
      <p:sp>
        <p:nvSpPr>
          <p:cNvPr name="TextBox 4" id="4"/>
          <p:cNvSpPr txBox="true"/>
          <p:nvPr/>
        </p:nvSpPr>
        <p:spPr>
          <a:xfrm rot="0">
            <a:off x="422135" y="1771750"/>
            <a:ext cx="10658931" cy="6985635"/>
          </a:xfrm>
          <a:prstGeom prst="rect">
            <a:avLst/>
          </a:prstGeom>
        </p:spPr>
        <p:txBody>
          <a:bodyPr anchor="t" rtlCol="false" tIns="0" lIns="0" bIns="0" rIns="0">
            <a:spAutoFit/>
          </a:bodyPr>
          <a:lstStyle/>
          <a:p>
            <a:pPr algn="l">
              <a:lnSpc>
                <a:spcPts val="5099"/>
              </a:lnSpc>
            </a:pPr>
            <a:r>
              <a:rPr lang="en-US" sz="3399">
                <a:solidFill>
                  <a:srgbClr val="343432"/>
                </a:solidFill>
                <a:latin typeface="Montserrat"/>
                <a:ea typeface="Montserrat"/>
                <a:cs typeface="Montserrat"/>
                <a:sym typeface="Montserrat"/>
              </a:rPr>
              <a:t>Magicians can include product features in their tricks. This makes it easier for people to understand what the product does. For example, a magician can use the product in a trick to show how it works. This way, the audience sees the product in action. It highlights the product’s special features in a fun way. The magic makes the features stand out and be remembered. Instead of just talking about the product, the magician shows it in an interesting way.</a:t>
            </a:r>
          </a:p>
          <a:p>
            <a:pPr algn="l" marL="0" indent="0" lvl="0">
              <a:lnSpc>
                <a:spcPts val="5099"/>
              </a:lnSpc>
            </a:pPr>
          </a:p>
        </p:txBody>
      </p:sp>
      <p:sp>
        <p:nvSpPr>
          <p:cNvPr name="Freeform 5" id="5"/>
          <p:cNvSpPr/>
          <p:nvPr/>
        </p:nvSpPr>
        <p:spPr>
          <a:xfrm flipH="false" flipV="false" rot="-10800000">
            <a:off x="-465877" y="-4635036"/>
            <a:ext cx="2821570" cy="5663736"/>
          </a:xfrm>
          <a:custGeom>
            <a:avLst/>
            <a:gdLst/>
            <a:ahLst/>
            <a:cxnLst/>
            <a:rect r="r" b="b" t="t" l="l"/>
            <a:pathLst>
              <a:path h="5663736" w="2821570">
                <a:moveTo>
                  <a:pt x="0" y="0"/>
                </a:moveTo>
                <a:lnTo>
                  <a:pt x="2821570" y="0"/>
                </a:lnTo>
                <a:lnTo>
                  <a:pt x="2821570" y="5663736"/>
                </a:lnTo>
                <a:lnTo>
                  <a:pt x="0" y="56637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6" id="6"/>
          <p:cNvGrpSpPr/>
          <p:nvPr/>
        </p:nvGrpSpPr>
        <p:grpSpPr>
          <a:xfrm rot="0">
            <a:off x="11274348" y="1805366"/>
            <a:ext cx="7013652" cy="701365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4"/>
              <a:stretch>
                <a:fillRect l="-25136" t="0" r="-25136" b="0"/>
              </a:stretch>
            </a:blipFill>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683899" y="869455"/>
            <a:ext cx="16920201" cy="8796706"/>
            <a:chOff x="0" y="0"/>
            <a:chExt cx="4456349" cy="2316828"/>
          </a:xfrm>
        </p:grpSpPr>
        <p:sp>
          <p:nvSpPr>
            <p:cNvPr name="Freeform 4" id="4"/>
            <p:cNvSpPr/>
            <p:nvPr/>
          </p:nvSpPr>
          <p:spPr>
            <a:xfrm flipH="false" flipV="false" rot="0">
              <a:off x="0" y="0"/>
              <a:ext cx="4456349" cy="2316828"/>
            </a:xfrm>
            <a:custGeom>
              <a:avLst/>
              <a:gdLst/>
              <a:ahLst/>
              <a:cxnLst/>
              <a:rect r="r" b="b" t="t" l="l"/>
              <a:pathLst>
                <a:path h="2316828" w="4456349">
                  <a:moveTo>
                    <a:pt x="11439" y="0"/>
                  </a:moveTo>
                  <a:lnTo>
                    <a:pt x="4444910" y="0"/>
                  </a:lnTo>
                  <a:cubicBezTo>
                    <a:pt x="4447944" y="0"/>
                    <a:pt x="4450854" y="1205"/>
                    <a:pt x="4452999" y="3350"/>
                  </a:cubicBezTo>
                  <a:cubicBezTo>
                    <a:pt x="4455144" y="5496"/>
                    <a:pt x="4456349" y="8405"/>
                    <a:pt x="4456349" y="11439"/>
                  </a:cubicBezTo>
                  <a:lnTo>
                    <a:pt x="4456349" y="2305389"/>
                  </a:lnTo>
                  <a:cubicBezTo>
                    <a:pt x="4456349" y="2308423"/>
                    <a:pt x="4455144" y="2311332"/>
                    <a:pt x="4452999" y="2313478"/>
                  </a:cubicBezTo>
                  <a:cubicBezTo>
                    <a:pt x="4450854" y="2315623"/>
                    <a:pt x="4447944" y="2316828"/>
                    <a:pt x="4444910" y="2316828"/>
                  </a:cubicBezTo>
                  <a:lnTo>
                    <a:pt x="11439" y="2316828"/>
                  </a:lnTo>
                  <a:cubicBezTo>
                    <a:pt x="8405" y="2316828"/>
                    <a:pt x="5496" y="2315623"/>
                    <a:pt x="3350" y="2313478"/>
                  </a:cubicBezTo>
                  <a:cubicBezTo>
                    <a:pt x="1205" y="2311332"/>
                    <a:pt x="0" y="2308423"/>
                    <a:pt x="0" y="2305389"/>
                  </a:cubicBezTo>
                  <a:lnTo>
                    <a:pt x="0" y="11439"/>
                  </a:lnTo>
                  <a:cubicBezTo>
                    <a:pt x="0" y="8405"/>
                    <a:pt x="1205" y="5496"/>
                    <a:pt x="3350" y="3350"/>
                  </a:cubicBezTo>
                  <a:cubicBezTo>
                    <a:pt x="5496" y="1205"/>
                    <a:pt x="8405" y="0"/>
                    <a:pt x="11439" y="0"/>
                  </a:cubicBezTo>
                  <a:close/>
                </a:path>
              </a:pathLst>
            </a:custGeom>
            <a:solidFill>
              <a:srgbClr val="FDFBFB">
                <a:alpha val="98824"/>
              </a:srgbClr>
            </a:solidFill>
            <a:ln cap="rnd">
              <a:noFill/>
              <a:prstDash val="solid"/>
              <a:round/>
            </a:ln>
          </p:spPr>
        </p:sp>
        <p:sp>
          <p:nvSpPr>
            <p:cNvPr name="TextBox 5" id="5"/>
            <p:cNvSpPr txBox="true"/>
            <p:nvPr/>
          </p:nvSpPr>
          <p:spPr>
            <a:xfrm>
              <a:off x="0" y="-19050"/>
              <a:ext cx="4456349" cy="2335878"/>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TextBox 6" id="6"/>
          <p:cNvSpPr txBox="true"/>
          <p:nvPr/>
        </p:nvSpPr>
        <p:spPr>
          <a:xfrm rot="0">
            <a:off x="2345063" y="1368294"/>
            <a:ext cx="9550255" cy="854075"/>
          </a:xfrm>
          <a:prstGeom prst="rect">
            <a:avLst/>
          </a:prstGeom>
        </p:spPr>
        <p:txBody>
          <a:bodyPr anchor="t" rtlCol="false" tIns="0" lIns="0" bIns="0" rIns="0">
            <a:spAutoFit/>
          </a:bodyPr>
          <a:lstStyle/>
          <a:p>
            <a:pPr algn="l" marL="0" indent="0" lvl="0">
              <a:lnSpc>
                <a:spcPts val="7000"/>
              </a:lnSpc>
              <a:spcBef>
                <a:spcPct val="0"/>
              </a:spcBef>
            </a:pPr>
            <a:r>
              <a:rPr lang="en-US" b="true" sz="5000" spc="-100">
                <a:solidFill>
                  <a:srgbClr val="191919"/>
                </a:solidFill>
                <a:latin typeface="Montserrat Bold"/>
                <a:ea typeface="Montserrat Bold"/>
                <a:cs typeface="Montserrat Bold"/>
                <a:sym typeface="Montserrat Bold"/>
              </a:rPr>
              <a:t>Creates Unique Experiences</a:t>
            </a:r>
          </a:p>
        </p:txBody>
      </p:sp>
      <p:sp>
        <p:nvSpPr>
          <p:cNvPr name="TextBox 7" id="7"/>
          <p:cNvSpPr txBox="true"/>
          <p:nvPr/>
        </p:nvSpPr>
        <p:spPr>
          <a:xfrm rot="0">
            <a:off x="2345063" y="2662698"/>
            <a:ext cx="11848378" cy="6347460"/>
          </a:xfrm>
          <a:prstGeom prst="rect">
            <a:avLst/>
          </a:prstGeom>
        </p:spPr>
        <p:txBody>
          <a:bodyPr anchor="t" rtlCol="false" tIns="0" lIns="0" bIns="0" rIns="0">
            <a:spAutoFit/>
          </a:bodyPr>
          <a:lstStyle/>
          <a:p>
            <a:pPr algn="l" marL="0" indent="0" lvl="0">
              <a:lnSpc>
                <a:spcPts val="5099"/>
              </a:lnSpc>
            </a:pPr>
            <a:r>
              <a:rPr lang="en-US" sz="3399">
                <a:solidFill>
                  <a:srgbClr val="343432"/>
                </a:solidFill>
                <a:latin typeface="Montserrat"/>
                <a:ea typeface="Montserrat"/>
                <a:cs typeface="Montserrat"/>
                <a:sym typeface="Montserrat"/>
              </a:rPr>
              <a:t>Magic creates a unique experience at events. It is different from usual product launches. The tricks and surprises make the event special. People remember the event because it was fun and different. Magic adds excitement and interest. It makes the launch stand out from others. Attendees are more likely to talk about it because it was unusual. This unique experience helps the product launch be memorable. Instead of a regular presentation, magic makes the event special and interesting.</a:t>
            </a: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2667279" y="3636569"/>
            <a:ext cx="5578401" cy="5578401"/>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FDFBFB">
                  <a:alpha val="29804"/>
                </a:srgbClr>
              </a:solidFill>
              <a:prstDash val="solid"/>
              <a:miter/>
            </a:ln>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marL="0" indent="0" lvl="0">
                <a:lnSpc>
                  <a:spcPts val="2756"/>
                </a:lnSpc>
                <a:spcBef>
                  <a:spcPct val="0"/>
                </a:spcBef>
              </a:pPr>
            </a:p>
          </p:txBody>
        </p:sp>
      </p:grpSp>
      <p:grpSp>
        <p:nvGrpSpPr>
          <p:cNvPr name="Group 5" id="5"/>
          <p:cNvGrpSpPr/>
          <p:nvPr/>
        </p:nvGrpSpPr>
        <p:grpSpPr>
          <a:xfrm rot="0">
            <a:off x="14917787" y="-3041985"/>
            <a:ext cx="5578401" cy="5578401"/>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FDFBFB">
                  <a:alpha val="29804"/>
                </a:srgbClr>
              </a:solidFill>
              <a:prstDash val="solid"/>
              <a:miter/>
            </a:ln>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marL="0" indent="0" lvl="0">
                <a:lnSpc>
                  <a:spcPts val="2756"/>
                </a:lnSpc>
                <a:spcBef>
                  <a:spcPct val="0"/>
                </a:spcBef>
              </a:pPr>
            </a:p>
          </p:txBody>
        </p:sp>
      </p:grpSp>
      <p:sp>
        <p:nvSpPr>
          <p:cNvPr name="TextBox 8" id="8"/>
          <p:cNvSpPr txBox="true"/>
          <p:nvPr/>
        </p:nvSpPr>
        <p:spPr>
          <a:xfrm rot="0">
            <a:off x="1645454" y="554038"/>
            <a:ext cx="10075784" cy="854075"/>
          </a:xfrm>
          <a:prstGeom prst="rect">
            <a:avLst/>
          </a:prstGeom>
        </p:spPr>
        <p:txBody>
          <a:bodyPr anchor="t" rtlCol="false" tIns="0" lIns="0" bIns="0" rIns="0">
            <a:spAutoFit/>
          </a:bodyPr>
          <a:lstStyle/>
          <a:p>
            <a:pPr algn="ctr">
              <a:lnSpc>
                <a:spcPts val="7000"/>
              </a:lnSpc>
            </a:pPr>
            <a:r>
              <a:rPr lang="en-US" sz="5000" b="true">
                <a:solidFill>
                  <a:srgbClr val="000000"/>
                </a:solidFill>
                <a:latin typeface="Montserrat Bold"/>
                <a:ea typeface="Montserrat Bold"/>
                <a:cs typeface="Montserrat Bold"/>
                <a:sym typeface="Montserrat Bold"/>
              </a:rPr>
              <a:t>Fosters Emotional Connection</a:t>
            </a:r>
          </a:p>
        </p:txBody>
      </p:sp>
      <p:sp>
        <p:nvSpPr>
          <p:cNvPr name="TextBox 9" id="9"/>
          <p:cNvSpPr txBox="true"/>
          <p:nvPr/>
        </p:nvSpPr>
        <p:spPr>
          <a:xfrm rot="0">
            <a:off x="1645454" y="2077085"/>
            <a:ext cx="12413121" cy="6581140"/>
          </a:xfrm>
          <a:prstGeom prst="rect">
            <a:avLst/>
          </a:prstGeom>
        </p:spPr>
        <p:txBody>
          <a:bodyPr anchor="t" rtlCol="false" tIns="0" lIns="0" bIns="0" rIns="0">
            <a:spAutoFit/>
          </a:bodyPr>
          <a:lstStyle/>
          <a:p>
            <a:pPr algn="l">
              <a:lnSpc>
                <a:spcPts val="4759"/>
              </a:lnSpc>
            </a:pPr>
            <a:r>
              <a:rPr lang="en-US" sz="3399">
                <a:solidFill>
                  <a:srgbClr val="000000"/>
                </a:solidFill>
                <a:latin typeface="Montserrat"/>
                <a:ea typeface="Montserrat"/>
                <a:cs typeface="Montserrat"/>
                <a:sym typeface="Montserrat"/>
              </a:rPr>
              <a:t>Magic can create strong emotions like joy and amazement. When people see a magician perform, they feel excited and happy. These feelings help them connect better with the event. Emotional experiences make it easier for people to remember the product. When people feel good, they remember the product launch more clearly. Magic makes the event enjoyable and emotional. This helps build a strong connection between the audience and the product. The positive emotions make the product seem more appealing and memorable.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874607" y="7449897"/>
            <a:ext cx="1413393" cy="2837103"/>
          </a:xfrm>
          <a:custGeom>
            <a:avLst/>
            <a:gdLst/>
            <a:ahLst/>
            <a:cxnLst/>
            <a:rect r="r" b="b" t="t" l="l"/>
            <a:pathLst>
              <a:path h="2837103" w="1413393">
                <a:moveTo>
                  <a:pt x="0" y="0"/>
                </a:moveTo>
                <a:lnTo>
                  <a:pt x="1413393" y="0"/>
                </a:lnTo>
                <a:lnTo>
                  <a:pt x="1413393" y="2837103"/>
                </a:lnTo>
                <a:lnTo>
                  <a:pt x="0" y="28371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2364371" y="-2474096"/>
            <a:ext cx="3884194" cy="3884194"/>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AEEA00"/>
              </a:solidFill>
              <a:prstDash val="solid"/>
              <a:miter/>
            </a:ln>
          </p:spPr>
        </p:sp>
        <p:sp>
          <p:nvSpPr>
            <p:cNvPr name="TextBox 5" id="5"/>
            <p:cNvSpPr txBox="true"/>
            <p:nvPr/>
          </p:nvSpPr>
          <p:spPr>
            <a:xfrm>
              <a:off x="76200" y="38100"/>
              <a:ext cx="660400" cy="698500"/>
            </a:xfrm>
            <a:prstGeom prst="rect">
              <a:avLst/>
            </a:prstGeom>
          </p:spPr>
          <p:txBody>
            <a:bodyPr anchor="ctr" rtlCol="false" tIns="50800" lIns="50800" bIns="50800" rIns="50800"/>
            <a:lstStyle/>
            <a:p>
              <a:pPr algn="ctr" marL="0" indent="0" lvl="0">
                <a:lnSpc>
                  <a:spcPts val="2756"/>
                </a:lnSpc>
                <a:spcBef>
                  <a:spcPct val="0"/>
                </a:spcBef>
              </a:pPr>
            </a:p>
          </p:txBody>
        </p:sp>
      </p:grpSp>
      <p:sp>
        <p:nvSpPr>
          <p:cNvPr name="TextBox 6" id="6"/>
          <p:cNvSpPr txBox="true"/>
          <p:nvPr/>
        </p:nvSpPr>
        <p:spPr>
          <a:xfrm rot="0">
            <a:off x="1775341" y="933450"/>
            <a:ext cx="7638812" cy="854075"/>
          </a:xfrm>
          <a:prstGeom prst="rect">
            <a:avLst/>
          </a:prstGeom>
        </p:spPr>
        <p:txBody>
          <a:bodyPr anchor="t" rtlCol="false" tIns="0" lIns="0" bIns="0" rIns="0">
            <a:spAutoFit/>
          </a:bodyPr>
          <a:lstStyle/>
          <a:p>
            <a:pPr algn="ctr">
              <a:lnSpc>
                <a:spcPts val="7000"/>
              </a:lnSpc>
            </a:pPr>
            <a:r>
              <a:rPr lang="en-US" sz="5000" b="true">
                <a:solidFill>
                  <a:srgbClr val="000000"/>
                </a:solidFill>
                <a:latin typeface="Montserrat Bold"/>
                <a:ea typeface="Montserrat Bold"/>
                <a:cs typeface="Montserrat Bold"/>
                <a:sym typeface="Montserrat Bold"/>
              </a:rPr>
              <a:t>Provides Visual Impact</a:t>
            </a:r>
          </a:p>
        </p:txBody>
      </p:sp>
      <p:sp>
        <p:nvSpPr>
          <p:cNvPr name="TextBox 7" id="7"/>
          <p:cNvSpPr txBox="true"/>
          <p:nvPr/>
        </p:nvSpPr>
        <p:spPr>
          <a:xfrm rot="0">
            <a:off x="1877036" y="2482143"/>
            <a:ext cx="11048004" cy="6581140"/>
          </a:xfrm>
          <a:prstGeom prst="rect">
            <a:avLst/>
          </a:prstGeom>
        </p:spPr>
        <p:txBody>
          <a:bodyPr anchor="t" rtlCol="false" tIns="0" lIns="0" bIns="0" rIns="0">
            <a:spAutoFit/>
          </a:bodyPr>
          <a:lstStyle/>
          <a:p>
            <a:pPr algn="l">
              <a:lnSpc>
                <a:spcPts val="4759"/>
              </a:lnSpc>
            </a:pPr>
            <a:r>
              <a:rPr lang="en-US" sz="3399">
                <a:solidFill>
                  <a:srgbClr val="000000"/>
                </a:solidFill>
                <a:latin typeface="Montserrat"/>
                <a:ea typeface="Montserrat"/>
                <a:cs typeface="Montserrat"/>
                <a:sym typeface="Montserrat"/>
              </a:rPr>
              <a:t>Magic tricks are very visual and impressive. They create a lot of visual excitement with bright colors and surprising actions. This makes the event look dramatic and eye-catching. People are drawn to the visual spectacle of magic. It makes the product launch more interesting to watch. The stunning visual effects of magic tricks can make the product stand out. Instead of just talking about the product, the magic adds a showy, memorable element. This visual impact helps people remember the product and the event.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753819" y="7207440"/>
            <a:ext cx="1534181" cy="3079560"/>
          </a:xfrm>
          <a:custGeom>
            <a:avLst/>
            <a:gdLst/>
            <a:ahLst/>
            <a:cxnLst/>
            <a:rect r="r" b="b" t="t" l="l"/>
            <a:pathLst>
              <a:path h="3079560" w="1534181">
                <a:moveTo>
                  <a:pt x="0" y="0"/>
                </a:moveTo>
                <a:lnTo>
                  <a:pt x="1534181" y="0"/>
                </a:lnTo>
                <a:lnTo>
                  <a:pt x="1534181" y="3079560"/>
                </a:lnTo>
                <a:lnTo>
                  <a:pt x="0" y="3079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1801378" y="-610072"/>
            <a:ext cx="2927827" cy="3651485"/>
          </a:xfrm>
          <a:custGeom>
            <a:avLst/>
            <a:gdLst/>
            <a:ahLst/>
            <a:cxnLst/>
            <a:rect r="r" b="b" t="t" l="l"/>
            <a:pathLst>
              <a:path h="3651485" w="2927827">
                <a:moveTo>
                  <a:pt x="0" y="0"/>
                </a:moveTo>
                <a:lnTo>
                  <a:pt x="2927827" y="0"/>
                </a:lnTo>
                <a:lnTo>
                  <a:pt x="2927827" y="3651486"/>
                </a:lnTo>
                <a:lnTo>
                  <a:pt x="0" y="365148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TextBox 4" id="4"/>
          <p:cNvSpPr txBox="true"/>
          <p:nvPr/>
        </p:nvSpPr>
        <p:spPr>
          <a:xfrm rot="0">
            <a:off x="1635452" y="1591631"/>
            <a:ext cx="7943379" cy="854075"/>
          </a:xfrm>
          <a:prstGeom prst="rect">
            <a:avLst/>
          </a:prstGeom>
        </p:spPr>
        <p:txBody>
          <a:bodyPr anchor="t" rtlCol="false" tIns="0" lIns="0" bIns="0" rIns="0">
            <a:spAutoFit/>
          </a:bodyPr>
          <a:lstStyle/>
          <a:p>
            <a:pPr algn="l" marL="0" indent="0" lvl="0">
              <a:lnSpc>
                <a:spcPts val="7000"/>
              </a:lnSpc>
              <a:spcBef>
                <a:spcPct val="0"/>
              </a:spcBef>
            </a:pPr>
            <a:r>
              <a:rPr lang="en-US" b="true" sz="5000" spc="-100">
                <a:solidFill>
                  <a:srgbClr val="191919"/>
                </a:solidFill>
                <a:latin typeface="Montserrat Bold"/>
                <a:ea typeface="Montserrat Bold"/>
                <a:cs typeface="Montserrat Bold"/>
                <a:sym typeface="Montserrat Bold"/>
              </a:rPr>
              <a:t>Increases Shareability</a:t>
            </a:r>
          </a:p>
        </p:txBody>
      </p:sp>
      <p:sp>
        <p:nvSpPr>
          <p:cNvPr name="TextBox 5" id="5"/>
          <p:cNvSpPr txBox="true"/>
          <p:nvPr/>
        </p:nvSpPr>
        <p:spPr>
          <a:xfrm rot="0">
            <a:off x="1635452" y="3037935"/>
            <a:ext cx="11189489" cy="6347460"/>
          </a:xfrm>
          <a:prstGeom prst="rect">
            <a:avLst/>
          </a:prstGeom>
        </p:spPr>
        <p:txBody>
          <a:bodyPr anchor="t" rtlCol="false" tIns="0" lIns="0" bIns="0" rIns="0">
            <a:spAutoFit/>
          </a:bodyPr>
          <a:lstStyle/>
          <a:p>
            <a:pPr algn="l" marL="0" indent="0" lvl="0">
              <a:lnSpc>
                <a:spcPts val="5099"/>
              </a:lnSpc>
            </a:pPr>
            <a:r>
              <a:rPr lang="en-US" sz="3399">
                <a:solidFill>
                  <a:srgbClr val="343432"/>
                </a:solidFill>
                <a:latin typeface="Montserrat"/>
                <a:ea typeface="Montserrat"/>
                <a:cs typeface="Montserrat"/>
                <a:sym typeface="Montserrat"/>
              </a:rPr>
              <a:t>Magic tricks often get shared on social media. When people see something amazing, they want to show it to their friends. They take photos or videos and post them online. This helps spread the news about the product launch. The magic tricks create buzz and interest. More people see and talk about the product because of these shares. The event gets extra attention from the online posts. This helps make the product launch more popular and widely known.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8848"/>
            <a:ext cx="18288000" cy="10251030"/>
            <a:chOff x="0" y="0"/>
            <a:chExt cx="4816593" cy="2699860"/>
          </a:xfrm>
        </p:grpSpPr>
        <p:sp>
          <p:nvSpPr>
            <p:cNvPr name="Freeform 3" id="3"/>
            <p:cNvSpPr/>
            <p:nvPr/>
          </p:nvSpPr>
          <p:spPr>
            <a:xfrm flipH="false" flipV="false" rot="0">
              <a:off x="0" y="0"/>
              <a:ext cx="4816592" cy="2699860"/>
            </a:xfrm>
            <a:custGeom>
              <a:avLst/>
              <a:gdLst/>
              <a:ahLst/>
              <a:cxnLst/>
              <a:rect r="r" b="b" t="t" l="l"/>
              <a:pathLst>
                <a:path h="2699860" w="4816592">
                  <a:moveTo>
                    <a:pt x="0" y="0"/>
                  </a:moveTo>
                  <a:lnTo>
                    <a:pt x="4816592" y="0"/>
                  </a:lnTo>
                  <a:lnTo>
                    <a:pt x="4816592" y="2699860"/>
                  </a:lnTo>
                  <a:lnTo>
                    <a:pt x="0" y="2699860"/>
                  </a:lnTo>
                  <a:close/>
                </a:path>
              </a:pathLst>
            </a:custGeom>
            <a:solidFill>
              <a:srgbClr val="000000">
                <a:alpha val="0"/>
              </a:srgbClr>
            </a:solidFill>
            <a:ln w="381000" cap="sq">
              <a:solidFill>
                <a:srgbClr val="106861"/>
              </a:solidFill>
              <a:prstDash val="solid"/>
              <a:miter/>
            </a:ln>
          </p:spPr>
        </p:sp>
        <p:sp>
          <p:nvSpPr>
            <p:cNvPr name="TextBox 4" id="4"/>
            <p:cNvSpPr txBox="true"/>
            <p:nvPr/>
          </p:nvSpPr>
          <p:spPr>
            <a:xfrm>
              <a:off x="0" y="-38100"/>
              <a:ext cx="4816593" cy="2737960"/>
            </a:xfrm>
            <a:prstGeom prst="rect">
              <a:avLst/>
            </a:prstGeom>
          </p:spPr>
          <p:txBody>
            <a:bodyPr anchor="ctr" rtlCol="false" tIns="50800" lIns="50800" bIns="50800" rIns="50800"/>
            <a:lstStyle/>
            <a:p>
              <a:pPr algn="ctr">
                <a:lnSpc>
                  <a:spcPts val="3035"/>
                </a:lnSpc>
              </a:pPr>
            </a:p>
          </p:txBody>
        </p:sp>
      </p:grpSp>
      <p:sp>
        <p:nvSpPr>
          <p:cNvPr name="TextBox 5" id="5"/>
          <p:cNvSpPr txBox="true"/>
          <p:nvPr/>
        </p:nvSpPr>
        <p:spPr>
          <a:xfrm rot="0">
            <a:off x="1706396" y="1261265"/>
            <a:ext cx="9480417" cy="854075"/>
          </a:xfrm>
          <a:prstGeom prst="rect">
            <a:avLst/>
          </a:prstGeom>
        </p:spPr>
        <p:txBody>
          <a:bodyPr anchor="t" rtlCol="false" tIns="0" lIns="0" bIns="0" rIns="0">
            <a:spAutoFit/>
          </a:bodyPr>
          <a:lstStyle/>
          <a:p>
            <a:pPr algn="l" marL="0" indent="0" lvl="0">
              <a:lnSpc>
                <a:spcPts val="7000"/>
              </a:lnSpc>
              <a:spcBef>
                <a:spcPct val="0"/>
              </a:spcBef>
            </a:pPr>
            <a:r>
              <a:rPr lang="en-US" b="true" sz="5000" spc="-100">
                <a:solidFill>
                  <a:srgbClr val="191919"/>
                </a:solidFill>
                <a:latin typeface="Montserrat Bold"/>
                <a:ea typeface="Montserrat Bold"/>
                <a:cs typeface="Montserrat Bold"/>
                <a:sym typeface="Montserrat Bold"/>
              </a:rPr>
              <a:t>Leaves a Lasting Impression</a:t>
            </a:r>
          </a:p>
        </p:txBody>
      </p:sp>
      <p:sp>
        <p:nvSpPr>
          <p:cNvPr name="TextBox 6" id="6"/>
          <p:cNvSpPr txBox="true"/>
          <p:nvPr/>
        </p:nvSpPr>
        <p:spPr>
          <a:xfrm rot="0">
            <a:off x="1706396" y="3064817"/>
            <a:ext cx="12023087" cy="5981065"/>
          </a:xfrm>
          <a:prstGeom prst="rect">
            <a:avLst/>
          </a:prstGeom>
        </p:spPr>
        <p:txBody>
          <a:bodyPr anchor="t" rtlCol="false" tIns="0" lIns="0" bIns="0" rIns="0">
            <a:spAutoFit/>
          </a:bodyPr>
          <a:lstStyle/>
          <a:p>
            <a:pPr algn="l">
              <a:lnSpc>
                <a:spcPts val="4759"/>
              </a:lnSpc>
            </a:pPr>
            <a:r>
              <a:rPr lang="en-US" sz="3399">
                <a:solidFill>
                  <a:srgbClr val="191919"/>
                </a:solidFill>
                <a:latin typeface="Montserrat"/>
                <a:ea typeface="Montserrat"/>
                <a:cs typeface="Montserrat"/>
                <a:sym typeface="Montserrat"/>
              </a:rPr>
              <a:t>Magic leaves a strong impression on people. When they see an amazing trick, they remember it for a long time, just like </a:t>
            </a:r>
            <a:r>
              <a:rPr lang="en-US" sz="3399" u="sng">
                <a:solidFill>
                  <a:srgbClr val="191919"/>
                </a:solidFill>
                <a:latin typeface="Montserrat"/>
                <a:ea typeface="Montserrat"/>
                <a:cs typeface="Montserrat"/>
                <a:sym typeface="Montserrat"/>
                <a:hlinkClick r:id="rId2" tooltip="https://www.magicianrahul.com/shows-n-services/wedding-shows-and-close-up-magic"/>
              </a:rPr>
              <a:t>wedding magician in India</a:t>
            </a:r>
            <a:r>
              <a:rPr lang="en-US" sz="3399">
                <a:solidFill>
                  <a:srgbClr val="191919"/>
                </a:solidFill>
                <a:latin typeface="Montserrat"/>
                <a:ea typeface="Montserrat"/>
                <a:cs typeface="Montserrat"/>
                <a:sym typeface="Montserrat"/>
              </a:rPr>
              <a:t>. The surprise and wonder of magic make the event unforgettable. People will think about the magic tricks even after the event ends. This helps them remember the product launch better. The special moments created by magic stand out in their minds. Magic makes the event unique and different from regular launches. </a:t>
            </a:r>
          </a:p>
          <a:p>
            <a:pPr algn="l">
              <a:lnSpc>
                <a:spcPts val="4759"/>
              </a:lnSpc>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197737" y="4532216"/>
            <a:ext cx="42696" cy="2482460"/>
            <a:chOff x="0" y="0"/>
            <a:chExt cx="13374" cy="777626"/>
          </a:xfrm>
        </p:grpSpPr>
        <p:sp>
          <p:nvSpPr>
            <p:cNvPr name="Freeform 3" id="3"/>
            <p:cNvSpPr/>
            <p:nvPr/>
          </p:nvSpPr>
          <p:spPr>
            <a:xfrm flipH="false" flipV="false" rot="0">
              <a:off x="0" y="0"/>
              <a:ext cx="13374" cy="777626"/>
            </a:xfrm>
            <a:custGeom>
              <a:avLst/>
              <a:gdLst/>
              <a:ahLst/>
              <a:cxnLst/>
              <a:rect r="r" b="b" t="t" l="l"/>
              <a:pathLst>
                <a:path h="777626" w="13374">
                  <a:moveTo>
                    <a:pt x="0" y="0"/>
                  </a:moveTo>
                  <a:lnTo>
                    <a:pt x="13374" y="0"/>
                  </a:lnTo>
                  <a:lnTo>
                    <a:pt x="13374" y="777626"/>
                  </a:lnTo>
                  <a:lnTo>
                    <a:pt x="0" y="777626"/>
                  </a:lnTo>
                  <a:close/>
                </a:path>
              </a:pathLst>
            </a:custGeom>
            <a:solidFill>
              <a:srgbClr val="FFFFFF"/>
            </a:solidFill>
          </p:spPr>
        </p:sp>
        <p:sp>
          <p:nvSpPr>
            <p:cNvPr name="TextBox 4" id="4"/>
            <p:cNvSpPr txBox="true"/>
            <p:nvPr/>
          </p:nvSpPr>
          <p:spPr>
            <a:xfrm>
              <a:off x="0" y="-38100"/>
              <a:ext cx="13374" cy="815726"/>
            </a:xfrm>
            <a:prstGeom prst="rect">
              <a:avLst/>
            </a:prstGeom>
          </p:spPr>
          <p:txBody>
            <a:bodyPr anchor="ctr" rtlCol="false" tIns="50800" lIns="50800" bIns="50800" rIns="50800"/>
            <a:lstStyle/>
            <a:p>
              <a:pPr algn="ctr">
                <a:lnSpc>
                  <a:spcPts val="3035"/>
                </a:lnSpc>
              </a:pPr>
            </a:p>
          </p:txBody>
        </p:sp>
      </p:grpSp>
      <p:sp>
        <p:nvSpPr>
          <p:cNvPr name="TextBox 5" id="5"/>
          <p:cNvSpPr txBox="true"/>
          <p:nvPr/>
        </p:nvSpPr>
        <p:spPr>
          <a:xfrm rot="0">
            <a:off x="7938726" y="5951667"/>
            <a:ext cx="3857414" cy="289007"/>
          </a:xfrm>
          <a:prstGeom prst="rect">
            <a:avLst/>
          </a:prstGeom>
        </p:spPr>
        <p:txBody>
          <a:bodyPr anchor="t" rtlCol="false" tIns="0" lIns="0" bIns="0" rIns="0">
            <a:spAutoFit/>
          </a:bodyPr>
          <a:lstStyle/>
          <a:p>
            <a:pPr algn="l">
              <a:lnSpc>
                <a:spcPts val="2445"/>
              </a:lnSpc>
            </a:pPr>
            <a:r>
              <a:rPr lang="en-US" sz="1746">
                <a:solidFill>
                  <a:srgbClr val="FFFFFF"/>
                </a:solidFill>
                <a:latin typeface="Open Sauce"/>
                <a:ea typeface="Open Sauce"/>
                <a:cs typeface="Open Sauce"/>
                <a:sym typeface="Open Sauce"/>
              </a:rPr>
              <a:t>www.reallygreatsite.com</a:t>
            </a:r>
          </a:p>
        </p:txBody>
      </p:sp>
      <p:sp>
        <p:nvSpPr>
          <p:cNvPr name="TextBox 6" id="6"/>
          <p:cNvSpPr txBox="true"/>
          <p:nvPr/>
        </p:nvSpPr>
        <p:spPr>
          <a:xfrm rot="0">
            <a:off x="7938726" y="5521377"/>
            <a:ext cx="3760379" cy="288529"/>
          </a:xfrm>
          <a:prstGeom prst="rect">
            <a:avLst/>
          </a:prstGeom>
        </p:spPr>
        <p:txBody>
          <a:bodyPr anchor="t" rtlCol="false" tIns="0" lIns="0" bIns="0" rIns="0">
            <a:spAutoFit/>
          </a:bodyPr>
          <a:lstStyle/>
          <a:p>
            <a:pPr algn="l">
              <a:lnSpc>
                <a:spcPts val="2445"/>
              </a:lnSpc>
            </a:pPr>
            <a:r>
              <a:rPr lang="en-US" sz="1746">
                <a:solidFill>
                  <a:srgbClr val="FFFFFF"/>
                </a:solidFill>
                <a:latin typeface="Open Sauce"/>
                <a:ea typeface="Open Sauce"/>
                <a:cs typeface="Open Sauce"/>
                <a:sym typeface="Open Sauce"/>
              </a:rPr>
              <a:t>hello@reallygreatsite.com</a:t>
            </a:r>
          </a:p>
        </p:txBody>
      </p:sp>
      <p:sp>
        <p:nvSpPr>
          <p:cNvPr name="TextBox 7" id="7"/>
          <p:cNvSpPr txBox="true"/>
          <p:nvPr/>
        </p:nvSpPr>
        <p:spPr>
          <a:xfrm rot="0">
            <a:off x="7938726" y="6365522"/>
            <a:ext cx="3390341" cy="592852"/>
          </a:xfrm>
          <a:prstGeom prst="rect">
            <a:avLst/>
          </a:prstGeom>
        </p:spPr>
        <p:txBody>
          <a:bodyPr anchor="t" rtlCol="false" tIns="0" lIns="0" bIns="0" rIns="0">
            <a:spAutoFit/>
          </a:bodyPr>
          <a:lstStyle/>
          <a:p>
            <a:pPr algn="l">
              <a:lnSpc>
                <a:spcPts val="2445"/>
              </a:lnSpc>
            </a:pPr>
            <a:r>
              <a:rPr lang="en-US" sz="1746">
                <a:solidFill>
                  <a:srgbClr val="FFFFFF"/>
                </a:solidFill>
                <a:latin typeface="Open Sauce"/>
                <a:ea typeface="Open Sauce"/>
                <a:cs typeface="Open Sauce"/>
                <a:sym typeface="Open Sauce"/>
              </a:rPr>
              <a:t>123 Anywhere St., Any City, State, Country 12345</a:t>
            </a:r>
          </a:p>
        </p:txBody>
      </p:sp>
      <p:sp>
        <p:nvSpPr>
          <p:cNvPr name="TextBox 8" id="8"/>
          <p:cNvSpPr txBox="true"/>
          <p:nvPr/>
        </p:nvSpPr>
        <p:spPr>
          <a:xfrm rot="0">
            <a:off x="7938726" y="5126704"/>
            <a:ext cx="1993285" cy="288529"/>
          </a:xfrm>
          <a:prstGeom prst="rect">
            <a:avLst/>
          </a:prstGeom>
        </p:spPr>
        <p:txBody>
          <a:bodyPr anchor="t" rtlCol="false" tIns="0" lIns="0" bIns="0" rIns="0">
            <a:spAutoFit/>
          </a:bodyPr>
          <a:lstStyle/>
          <a:p>
            <a:pPr algn="l">
              <a:lnSpc>
                <a:spcPts val="2445"/>
              </a:lnSpc>
            </a:pPr>
            <a:r>
              <a:rPr lang="en-US" sz="1746">
                <a:solidFill>
                  <a:srgbClr val="FFFFFF"/>
                </a:solidFill>
                <a:latin typeface="Open Sauce"/>
                <a:ea typeface="Open Sauce"/>
                <a:cs typeface="Open Sauce"/>
                <a:sym typeface="Open Sauce"/>
              </a:rPr>
              <a:t>+123-456-7890</a:t>
            </a:r>
          </a:p>
        </p:txBody>
      </p:sp>
      <p:sp>
        <p:nvSpPr>
          <p:cNvPr name="TextBox 9" id="9"/>
          <p:cNvSpPr txBox="true"/>
          <p:nvPr/>
        </p:nvSpPr>
        <p:spPr>
          <a:xfrm rot="0">
            <a:off x="7449471" y="4475066"/>
            <a:ext cx="3374058" cy="495741"/>
          </a:xfrm>
          <a:prstGeom prst="rect">
            <a:avLst/>
          </a:prstGeom>
        </p:spPr>
        <p:txBody>
          <a:bodyPr anchor="t" rtlCol="false" tIns="0" lIns="0" bIns="0" rIns="0">
            <a:spAutoFit/>
          </a:bodyPr>
          <a:lstStyle/>
          <a:p>
            <a:pPr algn="l">
              <a:lnSpc>
                <a:spcPts val="4138"/>
              </a:lnSpc>
            </a:pPr>
            <a:r>
              <a:rPr lang="en-US" sz="2956" b="true">
                <a:solidFill>
                  <a:srgbClr val="FFFFFF"/>
                </a:solidFill>
                <a:latin typeface="Open Sauce Bold"/>
                <a:ea typeface="Open Sauce Bold"/>
                <a:cs typeface="Open Sauce Bold"/>
                <a:sym typeface="Open Sauce Bold"/>
              </a:rPr>
              <a:t>Everest Cantu</a:t>
            </a:r>
            <a:r>
              <a:rPr lang="en-US" sz="2956" b="true">
                <a:solidFill>
                  <a:srgbClr val="FFFFFF"/>
                </a:solidFill>
                <a:latin typeface="Open Sauce Bold"/>
                <a:ea typeface="Open Sauce Bold"/>
                <a:cs typeface="Open Sauce Bold"/>
                <a:sym typeface="Open Sauce Bold"/>
              </a:rPr>
              <a:t> </a:t>
            </a:r>
          </a:p>
        </p:txBody>
      </p:sp>
      <p:sp>
        <p:nvSpPr>
          <p:cNvPr name="TextBox 10" id="10"/>
          <p:cNvSpPr txBox="true"/>
          <p:nvPr/>
        </p:nvSpPr>
        <p:spPr>
          <a:xfrm rot="0">
            <a:off x="6638680" y="2948548"/>
            <a:ext cx="4690387" cy="861495"/>
          </a:xfrm>
          <a:prstGeom prst="rect">
            <a:avLst/>
          </a:prstGeom>
        </p:spPr>
        <p:txBody>
          <a:bodyPr anchor="t" rtlCol="false" tIns="0" lIns="0" bIns="0" rIns="0">
            <a:spAutoFit/>
          </a:bodyPr>
          <a:lstStyle/>
          <a:p>
            <a:pPr algn="l" marL="0" indent="0" lvl="0">
              <a:lnSpc>
                <a:spcPts val="7116"/>
              </a:lnSpc>
              <a:spcBef>
                <a:spcPct val="0"/>
              </a:spcBef>
            </a:pPr>
            <a:r>
              <a:rPr lang="en-US" b="true" sz="5082" spc="477">
                <a:solidFill>
                  <a:srgbClr val="FFFFFF"/>
                </a:solidFill>
                <a:latin typeface="Open Sauce Bold"/>
                <a:ea typeface="Open Sauce Bold"/>
                <a:cs typeface="Open Sauce Bold"/>
                <a:sym typeface="Open Sauce Bold"/>
              </a:rPr>
              <a:t>THANK TOU</a:t>
            </a:r>
          </a:p>
        </p:txBody>
      </p:sp>
      <p:sp>
        <p:nvSpPr>
          <p:cNvPr name="TextBox 11" id="11"/>
          <p:cNvSpPr txBox="true"/>
          <p:nvPr/>
        </p:nvSpPr>
        <p:spPr>
          <a:xfrm rot="0">
            <a:off x="6638680" y="3787218"/>
            <a:ext cx="4872554" cy="434268"/>
          </a:xfrm>
          <a:prstGeom prst="rect">
            <a:avLst/>
          </a:prstGeom>
        </p:spPr>
        <p:txBody>
          <a:bodyPr anchor="t" rtlCol="false" tIns="0" lIns="0" bIns="0" rIns="0">
            <a:spAutoFit/>
          </a:bodyPr>
          <a:lstStyle/>
          <a:p>
            <a:pPr algn="l" marL="0" indent="0" lvl="0">
              <a:lnSpc>
                <a:spcPts val="3655"/>
              </a:lnSpc>
              <a:spcBef>
                <a:spcPct val="0"/>
              </a:spcBef>
            </a:pPr>
            <a:r>
              <a:rPr lang="en-US" sz="2611" spc="-52">
                <a:solidFill>
                  <a:srgbClr val="FFFFFF"/>
                </a:solidFill>
                <a:latin typeface="Open Sauce"/>
                <a:ea typeface="Open Sauce"/>
                <a:cs typeface="Open Sauce"/>
                <a:sym typeface="Open Sauce"/>
              </a:rPr>
              <a:t>For watching this presentation</a:t>
            </a:r>
          </a:p>
        </p:txBody>
      </p:sp>
      <p:grpSp>
        <p:nvGrpSpPr>
          <p:cNvPr name="Group 12" id="12"/>
          <p:cNvGrpSpPr/>
          <p:nvPr/>
        </p:nvGrpSpPr>
        <p:grpSpPr>
          <a:xfrm rot="0">
            <a:off x="15811589" y="8007246"/>
            <a:ext cx="4201427" cy="4201427"/>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AEEA00"/>
              </a:solidFill>
              <a:prstDash val="solid"/>
              <a:miter/>
            </a:ln>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marL="0" indent="0" lvl="0">
                <a:lnSpc>
                  <a:spcPts val="2756"/>
                </a:lnSpc>
                <a:spcBef>
                  <a:spcPct val="0"/>
                </a:spcBef>
              </a:pPr>
            </a:p>
          </p:txBody>
        </p:sp>
      </p:grpSp>
      <p:grpSp>
        <p:nvGrpSpPr>
          <p:cNvPr name="Group 15" id="15"/>
          <p:cNvGrpSpPr/>
          <p:nvPr/>
        </p:nvGrpSpPr>
        <p:grpSpPr>
          <a:xfrm rot="0">
            <a:off x="-575233" y="9258300"/>
            <a:ext cx="1614906" cy="1614906"/>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cap="sq">
              <a:noFill/>
              <a:prstDash val="solid"/>
              <a:miter/>
            </a:ln>
          </p:spPr>
        </p:sp>
        <p:sp>
          <p:nvSpPr>
            <p:cNvPr name="TextBox 17" id="17"/>
            <p:cNvSpPr txBox="true"/>
            <p:nvPr/>
          </p:nvSpPr>
          <p:spPr>
            <a:xfrm>
              <a:off x="76200" y="38100"/>
              <a:ext cx="660400" cy="698500"/>
            </a:xfrm>
            <a:prstGeom prst="rect">
              <a:avLst/>
            </a:prstGeom>
          </p:spPr>
          <p:txBody>
            <a:bodyPr anchor="ctr" rtlCol="false" tIns="50800" lIns="50800" bIns="50800" rIns="50800"/>
            <a:lstStyle/>
            <a:p>
              <a:pPr algn="ctr" marL="0" indent="0" lvl="0">
                <a:lnSpc>
                  <a:spcPts val="2756"/>
                </a:lnSpc>
                <a:spcBef>
                  <a:spcPct val="0"/>
                </a:spcBef>
              </a:pPr>
            </a:p>
          </p:txBody>
        </p:sp>
      </p:grpSp>
      <p:sp>
        <p:nvSpPr>
          <p:cNvPr name="TextBox 18" id="18"/>
          <p:cNvSpPr txBox="true"/>
          <p:nvPr/>
        </p:nvSpPr>
        <p:spPr>
          <a:xfrm rot="0">
            <a:off x="651418" y="1191511"/>
            <a:ext cx="3431500" cy="1111251"/>
          </a:xfrm>
          <a:prstGeom prst="rect">
            <a:avLst/>
          </a:prstGeom>
        </p:spPr>
        <p:txBody>
          <a:bodyPr anchor="t" rtlCol="false" tIns="0" lIns="0" bIns="0" rIns="0">
            <a:spAutoFit/>
          </a:bodyPr>
          <a:lstStyle/>
          <a:p>
            <a:pPr algn="ctr">
              <a:lnSpc>
                <a:spcPts val="9099"/>
              </a:lnSpc>
            </a:pPr>
            <a:r>
              <a:rPr lang="en-US" sz="6499" b="true">
                <a:solidFill>
                  <a:srgbClr val="000000"/>
                </a:solidFill>
                <a:latin typeface="Montserrat Bold"/>
                <a:ea typeface="Montserrat Bold"/>
                <a:cs typeface="Montserrat Bold"/>
                <a:sym typeface="Montserrat Bold"/>
              </a:rPr>
              <a:t>Contact</a:t>
            </a:r>
          </a:p>
        </p:txBody>
      </p:sp>
      <p:sp>
        <p:nvSpPr>
          <p:cNvPr name="TextBox 19" id="19"/>
          <p:cNvSpPr txBox="true"/>
          <p:nvPr/>
        </p:nvSpPr>
        <p:spPr>
          <a:xfrm rot="0">
            <a:off x="869021" y="3091206"/>
            <a:ext cx="17299067" cy="3073400"/>
          </a:xfrm>
          <a:prstGeom prst="rect">
            <a:avLst/>
          </a:prstGeom>
        </p:spPr>
        <p:txBody>
          <a:bodyPr anchor="t" rtlCol="false" tIns="0" lIns="0" bIns="0" rIns="0">
            <a:spAutoFit/>
          </a:bodyPr>
          <a:lstStyle/>
          <a:p>
            <a:pPr algn="l">
              <a:lnSpc>
                <a:spcPts val="4899"/>
              </a:lnSpc>
            </a:pPr>
            <a:r>
              <a:rPr lang="en-US" sz="3499">
                <a:solidFill>
                  <a:srgbClr val="000000"/>
                </a:solidFill>
                <a:latin typeface="Montserrat"/>
                <a:ea typeface="Montserrat"/>
                <a:cs typeface="Montserrat"/>
                <a:sym typeface="Montserrat"/>
              </a:rPr>
              <a:t>Rahul kharbanda </a:t>
            </a:r>
          </a:p>
          <a:p>
            <a:pPr algn="l">
              <a:lnSpc>
                <a:spcPts val="4899"/>
              </a:lnSpc>
            </a:pPr>
            <a:r>
              <a:rPr lang="en-US" sz="3499">
                <a:solidFill>
                  <a:srgbClr val="000000"/>
                </a:solidFill>
                <a:latin typeface="Montserrat"/>
                <a:ea typeface="Montserrat"/>
                <a:cs typeface="Montserrat"/>
                <a:sym typeface="Montserrat"/>
              </a:rPr>
              <a:t>Add = Unit No. 02, F - 35, Kirti Nagar Central Market, New Delhi - 110015 (INDIA)</a:t>
            </a:r>
          </a:p>
          <a:p>
            <a:pPr algn="l">
              <a:lnSpc>
                <a:spcPts val="4899"/>
              </a:lnSpc>
            </a:pPr>
            <a:r>
              <a:rPr lang="en-US" sz="3499">
                <a:solidFill>
                  <a:srgbClr val="000000"/>
                </a:solidFill>
                <a:latin typeface="Montserrat"/>
                <a:ea typeface="Montserrat"/>
                <a:cs typeface="Montserrat"/>
                <a:sym typeface="Montserrat"/>
              </a:rPr>
              <a:t>Ph No = 9810360430</a:t>
            </a:r>
          </a:p>
          <a:p>
            <a:pPr algn="l">
              <a:lnSpc>
                <a:spcPts val="4899"/>
              </a:lnSpc>
            </a:pPr>
            <a:r>
              <a:rPr lang="en-US" sz="3499">
                <a:solidFill>
                  <a:srgbClr val="000000"/>
                </a:solidFill>
                <a:latin typeface="Montserrat"/>
                <a:ea typeface="Montserrat"/>
                <a:cs typeface="Montserrat"/>
                <a:sym typeface="Montserrat"/>
              </a:rPr>
              <a:t>Website = </a:t>
            </a:r>
            <a:r>
              <a:rPr lang="en-US" sz="3499" u="sng">
                <a:solidFill>
                  <a:srgbClr val="000000"/>
                </a:solidFill>
                <a:latin typeface="Montserrat"/>
                <a:ea typeface="Montserrat"/>
                <a:cs typeface="Montserrat"/>
                <a:sym typeface="Montserrat"/>
                <a:hlinkClick r:id="rId2" tooltip="https://www.magicianrahul.com"/>
              </a:rPr>
              <a:t>https://www.magicianrahul.com/</a:t>
            </a:r>
          </a:p>
          <a:p>
            <a:pPr algn="l">
              <a:lnSpc>
                <a:spcPts val="4899"/>
              </a:lnSpc>
            </a:pPr>
            <a:r>
              <a:rPr lang="en-US" sz="3499">
                <a:solidFill>
                  <a:srgbClr val="000000"/>
                </a:solidFill>
                <a:latin typeface="Montserrat"/>
                <a:ea typeface="Montserrat"/>
                <a:cs typeface="Montserrat"/>
                <a:sym typeface="Montserrat"/>
              </a:rPr>
              <a:t>Email = </a:t>
            </a:r>
            <a:r>
              <a:rPr lang="en-US" sz="3499" u="sng">
                <a:solidFill>
                  <a:srgbClr val="000000"/>
                </a:solidFill>
                <a:latin typeface="Montserrat"/>
                <a:ea typeface="Montserrat"/>
                <a:cs typeface="Montserrat"/>
                <a:sym typeface="Montserrat"/>
                <a:hlinkClick r:id="rId3" tooltip="mailto:rahoolkharbanda@gmail.com"/>
              </a:rPr>
              <a:t>rahoolkharbanda@gmail.com</a:t>
            </a:r>
          </a:p>
        </p:txBody>
      </p:sp>
      <p:sp>
        <p:nvSpPr>
          <p:cNvPr name="Freeform 20" id="20">
            <a:hlinkClick r:id="rId5" tooltip="https://www.facebook.com/illusionistrahulkharbanda/"/>
          </p:cNvPr>
          <p:cNvSpPr/>
          <p:nvPr/>
        </p:nvSpPr>
        <p:spPr>
          <a:xfrm flipH="false" flipV="false" rot="0">
            <a:off x="2176348" y="7073140"/>
            <a:ext cx="2668296" cy="3034820"/>
          </a:xfrm>
          <a:custGeom>
            <a:avLst/>
            <a:gdLst/>
            <a:ahLst/>
            <a:cxnLst/>
            <a:rect r="r" b="b" t="t" l="l"/>
            <a:pathLst>
              <a:path h="3034820" w="2668296">
                <a:moveTo>
                  <a:pt x="0" y="0"/>
                </a:moveTo>
                <a:lnTo>
                  <a:pt x="2668296" y="0"/>
                </a:lnTo>
                <a:lnTo>
                  <a:pt x="2668296" y="3034820"/>
                </a:lnTo>
                <a:lnTo>
                  <a:pt x="0" y="3034820"/>
                </a:lnTo>
                <a:lnTo>
                  <a:pt x="0" y="0"/>
                </a:lnTo>
                <a:close/>
              </a:path>
            </a:pathLst>
          </a:custGeom>
          <a:blipFill>
            <a:blip r:embed="rId4"/>
            <a:stretch>
              <a:fillRect l="0" t="0" r="0" b="0"/>
            </a:stretch>
          </a:blipFill>
        </p:spPr>
      </p:sp>
      <p:sp>
        <p:nvSpPr>
          <p:cNvPr name="Freeform 21" id="21">
            <a:hlinkClick r:id="rId7" tooltip="https://www.instagram.com/illusionist_rahul_kharbanda/?hl=en"/>
          </p:cNvPr>
          <p:cNvSpPr/>
          <p:nvPr/>
        </p:nvSpPr>
        <p:spPr>
          <a:xfrm flipH="false" flipV="false" rot="0">
            <a:off x="11796140" y="7220145"/>
            <a:ext cx="2912111" cy="2740810"/>
          </a:xfrm>
          <a:custGeom>
            <a:avLst/>
            <a:gdLst/>
            <a:ahLst/>
            <a:cxnLst/>
            <a:rect r="r" b="b" t="t" l="l"/>
            <a:pathLst>
              <a:path h="2740810" w="2912111">
                <a:moveTo>
                  <a:pt x="0" y="0"/>
                </a:moveTo>
                <a:lnTo>
                  <a:pt x="2912111" y="0"/>
                </a:lnTo>
                <a:lnTo>
                  <a:pt x="2912111" y="2740810"/>
                </a:lnTo>
                <a:lnTo>
                  <a:pt x="0" y="2740810"/>
                </a:lnTo>
                <a:lnTo>
                  <a:pt x="0" y="0"/>
                </a:lnTo>
                <a:close/>
              </a:path>
            </a:pathLst>
          </a:custGeom>
          <a:blipFill>
            <a:blip r:embed="rId6"/>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DAGR2f7oaI8</dc:identifier>
  <dcterms:modified xsi:type="dcterms:W3CDTF">2011-08-01T06:04:30Z</dcterms:modified>
  <cp:revision>1</cp:revision>
  <dc:title>How Magic Can Make Product Launches Memorable</dc:title>
</cp:coreProperties>
</file>