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Montserrat Bold" charset="1" panose="00000800000000000000"/>
      <p:regular r:id="rId14"/>
    </p:embeddedFont>
    <p:embeddedFont>
      <p:font typeface="Canva Sans Bold" charset="1" panose="020B0803030501040103"/>
      <p:regular r:id="rId15"/>
    </p:embeddedFont>
    <p:embeddedFont>
      <p:font typeface="Times New Roman Bold" charset="1" panose="02030802070405020303"/>
      <p:regular r:id="rId16"/>
    </p:embeddedFont>
    <p:embeddedFont>
      <p:font typeface="Garuda" charset="1" panose="020B0604020202020204"/>
      <p:regular r:id="rId17"/>
    </p:embeddedFont>
    <p:embeddedFont>
      <p:font typeface="Garuda Bold" charset="1" panose="020B0704020202020204"/>
      <p:regular r:id="rId18"/>
    </p:embeddedFont>
    <p:embeddedFont>
      <p:font typeface="Canva Sans" charset="1" panose="020B0503030501040103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https://www.blockchainx.tech/token-development-company/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facebook.com/blockchainxtech/" TargetMode="External" Type="http://schemas.openxmlformats.org/officeDocument/2006/relationships/hyperlink"/><Relationship Id="rId11" Target="../media/image13.png" Type="http://schemas.openxmlformats.org/officeDocument/2006/relationships/image"/><Relationship Id="rId12" Target="https://twitter.com/Blockchainxtech" TargetMode="External" Type="http://schemas.openxmlformats.org/officeDocument/2006/relationships/hyperlink"/><Relationship Id="rId13" Target="../media/image14.png" Type="http://schemas.openxmlformats.org/officeDocument/2006/relationships/image"/><Relationship Id="rId14" Target="https://www.linkedin.com/company/blockchainx/" TargetMode="External" Type="http://schemas.openxmlformats.org/officeDocument/2006/relationships/hyperlink"/><Relationship Id="rId2" Target="../media/image10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11.png" Type="http://schemas.openxmlformats.org/officeDocument/2006/relationships/image"/><Relationship Id="rId8" Target="https://www.instagram.com/blockchainxtech/" TargetMode="External" Type="http://schemas.openxmlformats.org/officeDocument/2006/relationships/hyperlink"/><Relationship Id="rId9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16224644" y="7155790"/>
            <a:ext cx="2303323" cy="2303323"/>
          </a:xfrm>
          <a:custGeom>
            <a:avLst/>
            <a:gdLst/>
            <a:ahLst/>
            <a:cxnLst/>
            <a:rect r="r" b="b" t="t" l="l"/>
            <a:pathLst>
              <a:path h="2303323" w="2303323">
                <a:moveTo>
                  <a:pt x="2303323" y="2303323"/>
                </a:moveTo>
                <a:lnTo>
                  <a:pt x="0" y="2303323"/>
                </a:lnTo>
                <a:lnTo>
                  <a:pt x="0" y="0"/>
                </a:lnTo>
                <a:lnTo>
                  <a:pt x="2303323" y="0"/>
                </a:lnTo>
                <a:lnTo>
                  <a:pt x="2303323" y="230332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16224644" y="9459113"/>
            <a:ext cx="2303323" cy="2303323"/>
          </a:xfrm>
          <a:custGeom>
            <a:avLst/>
            <a:gdLst/>
            <a:ahLst/>
            <a:cxnLst/>
            <a:rect r="r" b="b" t="t" l="l"/>
            <a:pathLst>
              <a:path h="2303323" w="2303323">
                <a:moveTo>
                  <a:pt x="2303323" y="2303322"/>
                </a:moveTo>
                <a:lnTo>
                  <a:pt x="0" y="2303322"/>
                </a:lnTo>
                <a:lnTo>
                  <a:pt x="0" y="0"/>
                </a:lnTo>
                <a:lnTo>
                  <a:pt x="2303323" y="0"/>
                </a:lnTo>
                <a:lnTo>
                  <a:pt x="2303323" y="23033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17376306" y="5408642"/>
            <a:ext cx="1385673" cy="1728163"/>
          </a:xfrm>
          <a:custGeom>
            <a:avLst/>
            <a:gdLst/>
            <a:ahLst/>
            <a:cxnLst/>
            <a:rect r="r" b="b" t="t" l="l"/>
            <a:pathLst>
              <a:path h="1728163" w="1385673">
                <a:moveTo>
                  <a:pt x="0" y="1728164"/>
                </a:moveTo>
                <a:lnTo>
                  <a:pt x="1385673" y="1728164"/>
                </a:lnTo>
                <a:lnTo>
                  <a:pt x="1385673" y="0"/>
                </a:lnTo>
                <a:lnTo>
                  <a:pt x="0" y="0"/>
                </a:lnTo>
                <a:lnTo>
                  <a:pt x="0" y="172816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flipV="true">
            <a:off x="1081088" y="3815948"/>
            <a:ext cx="0" cy="2655104"/>
          </a:xfrm>
          <a:prstGeom prst="line">
            <a:avLst/>
          </a:prstGeom>
          <a:ln cap="flat" w="1047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9144000" y="1489163"/>
            <a:ext cx="7494978" cy="7719827"/>
          </a:xfrm>
          <a:custGeom>
            <a:avLst/>
            <a:gdLst/>
            <a:ahLst/>
            <a:cxnLst/>
            <a:rect r="r" b="b" t="t" l="l"/>
            <a:pathLst>
              <a:path h="7719827" w="7494978">
                <a:moveTo>
                  <a:pt x="0" y="0"/>
                </a:moveTo>
                <a:lnTo>
                  <a:pt x="7494978" y="0"/>
                </a:lnTo>
                <a:lnTo>
                  <a:pt x="7494978" y="7719828"/>
                </a:lnTo>
                <a:lnTo>
                  <a:pt x="0" y="77198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85195" y="3103485"/>
            <a:ext cx="1990121" cy="632693"/>
          </a:xfrm>
          <a:custGeom>
            <a:avLst/>
            <a:gdLst/>
            <a:ahLst/>
            <a:cxnLst/>
            <a:rect r="r" b="b" t="t" l="l"/>
            <a:pathLst>
              <a:path h="632693" w="1990121">
                <a:moveTo>
                  <a:pt x="0" y="0"/>
                </a:moveTo>
                <a:lnTo>
                  <a:pt x="1990121" y="0"/>
                </a:lnTo>
                <a:lnTo>
                  <a:pt x="1990121" y="632692"/>
                </a:lnTo>
                <a:lnTo>
                  <a:pt x="0" y="6326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85195" y="4069552"/>
            <a:ext cx="7858805" cy="127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4999" b="true">
                <a:solidFill>
                  <a:srgbClr val="FF7C2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TOKEN DEVELOPMENT SERVICES: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85195" y="5513932"/>
            <a:ext cx="3668167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11142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Essential Insights</a:t>
            </a:r>
          </a:p>
        </p:txBody>
      </p:sp>
      <p:sp>
        <p:nvSpPr>
          <p:cNvPr name="Freeform 10" id="10"/>
          <p:cNvSpPr/>
          <p:nvPr/>
        </p:nvSpPr>
        <p:spPr>
          <a:xfrm flipH="true" flipV="true" rot="0">
            <a:off x="-280354" y="7983677"/>
            <a:ext cx="2303323" cy="2303323"/>
          </a:xfrm>
          <a:custGeom>
            <a:avLst/>
            <a:gdLst/>
            <a:ahLst/>
            <a:cxnLst/>
            <a:rect r="r" b="b" t="t" l="l"/>
            <a:pathLst>
              <a:path h="2303323" w="2303323">
                <a:moveTo>
                  <a:pt x="2303322" y="2303323"/>
                </a:moveTo>
                <a:lnTo>
                  <a:pt x="0" y="2303323"/>
                </a:lnTo>
                <a:lnTo>
                  <a:pt x="0" y="0"/>
                </a:lnTo>
                <a:lnTo>
                  <a:pt x="2303322" y="0"/>
                </a:lnTo>
                <a:lnTo>
                  <a:pt x="2303322" y="230332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true" rot="0">
            <a:off x="-514366" y="6291709"/>
            <a:ext cx="1385673" cy="1728163"/>
          </a:xfrm>
          <a:custGeom>
            <a:avLst/>
            <a:gdLst/>
            <a:ahLst/>
            <a:cxnLst/>
            <a:rect r="r" b="b" t="t" l="l"/>
            <a:pathLst>
              <a:path h="1728163" w="1385673">
                <a:moveTo>
                  <a:pt x="0" y="1728163"/>
                </a:moveTo>
                <a:lnTo>
                  <a:pt x="1385673" y="1728163"/>
                </a:lnTo>
                <a:lnTo>
                  <a:pt x="1385673" y="0"/>
                </a:lnTo>
                <a:lnTo>
                  <a:pt x="0" y="0"/>
                </a:lnTo>
                <a:lnTo>
                  <a:pt x="0" y="17281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197949">
            <a:off x="13573570" y="-1275826"/>
            <a:ext cx="9699007" cy="969900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9534" y="0"/>
                  </a:moveTo>
                  <a:lnTo>
                    <a:pt x="783266" y="0"/>
                  </a:lnTo>
                  <a:cubicBezTo>
                    <a:pt x="799577" y="0"/>
                    <a:pt x="812800" y="13223"/>
                    <a:pt x="812800" y="29534"/>
                  </a:cubicBezTo>
                  <a:lnTo>
                    <a:pt x="812800" y="783266"/>
                  </a:lnTo>
                  <a:cubicBezTo>
                    <a:pt x="812800" y="799577"/>
                    <a:pt x="799577" y="812800"/>
                    <a:pt x="783266" y="812800"/>
                  </a:cubicBezTo>
                  <a:lnTo>
                    <a:pt x="29534" y="812800"/>
                  </a:lnTo>
                  <a:cubicBezTo>
                    <a:pt x="13223" y="812800"/>
                    <a:pt x="0" y="799577"/>
                    <a:pt x="0" y="783266"/>
                  </a:cubicBezTo>
                  <a:lnTo>
                    <a:pt x="0" y="29534"/>
                  </a:lnTo>
                  <a:cubicBezTo>
                    <a:pt x="0" y="13223"/>
                    <a:pt x="13223" y="0"/>
                    <a:pt x="29534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81" r="0" b="-181"/>
              </a:stretch>
            </a:blipFill>
            <a:ln cap="rnd">
              <a:noFill/>
              <a:prstDash val="solid"/>
              <a:round/>
            </a:ln>
          </p:spPr>
        </p:sp>
      </p:grpSp>
      <p:sp>
        <p:nvSpPr>
          <p:cNvPr name="AutoShape 4" id="4"/>
          <p:cNvSpPr/>
          <p:nvPr/>
        </p:nvSpPr>
        <p:spPr>
          <a:xfrm>
            <a:off x="2995401" y="9787618"/>
            <a:ext cx="9744411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true" flipV="true" rot="0">
            <a:off x="-1274623" y="5868261"/>
            <a:ext cx="2303323" cy="2303323"/>
          </a:xfrm>
          <a:custGeom>
            <a:avLst/>
            <a:gdLst/>
            <a:ahLst/>
            <a:cxnLst/>
            <a:rect r="r" b="b" t="t" l="l"/>
            <a:pathLst>
              <a:path h="2303323" w="2303323">
                <a:moveTo>
                  <a:pt x="2303323" y="2303322"/>
                </a:moveTo>
                <a:lnTo>
                  <a:pt x="0" y="2303322"/>
                </a:lnTo>
                <a:lnTo>
                  <a:pt x="0" y="0"/>
                </a:lnTo>
                <a:lnTo>
                  <a:pt x="2303323" y="0"/>
                </a:lnTo>
                <a:lnTo>
                  <a:pt x="2303323" y="230332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0">
            <a:off x="-1274623" y="8171583"/>
            <a:ext cx="2303323" cy="2303323"/>
          </a:xfrm>
          <a:custGeom>
            <a:avLst/>
            <a:gdLst/>
            <a:ahLst/>
            <a:cxnLst/>
            <a:rect r="r" b="b" t="t" l="l"/>
            <a:pathLst>
              <a:path h="2303323" w="2303323">
                <a:moveTo>
                  <a:pt x="2303323" y="2303323"/>
                </a:moveTo>
                <a:lnTo>
                  <a:pt x="0" y="2303323"/>
                </a:lnTo>
                <a:lnTo>
                  <a:pt x="0" y="0"/>
                </a:lnTo>
                <a:lnTo>
                  <a:pt x="2303323" y="0"/>
                </a:lnTo>
                <a:lnTo>
                  <a:pt x="2303323" y="23033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0">
            <a:off x="-356973" y="4842272"/>
            <a:ext cx="1385673" cy="1728163"/>
          </a:xfrm>
          <a:custGeom>
            <a:avLst/>
            <a:gdLst/>
            <a:ahLst/>
            <a:cxnLst/>
            <a:rect r="r" b="b" t="t" l="l"/>
            <a:pathLst>
              <a:path h="1728163" w="1385673">
                <a:moveTo>
                  <a:pt x="0" y="1728163"/>
                </a:moveTo>
                <a:lnTo>
                  <a:pt x="1385673" y="1728163"/>
                </a:lnTo>
                <a:lnTo>
                  <a:pt x="1385673" y="0"/>
                </a:lnTo>
                <a:lnTo>
                  <a:pt x="0" y="0"/>
                </a:lnTo>
                <a:lnTo>
                  <a:pt x="0" y="172816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444108" y="836893"/>
            <a:ext cx="11711112" cy="2597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7"/>
              </a:lnSpc>
            </a:pPr>
            <a:r>
              <a:rPr lang="en-US" sz="10008" b="true">
                <a:solidFill>
                  <a:srgbClr val="FF7C2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What is </a:t>
            </a:r>
            <a:r>
              <a:rPr lang="en-US" sz="10008" b="true">
                <a:solidFill>
                  <a:srgbClr val="E96118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Token Development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44108" y="3672476"/>
            <a:ext cx="12561168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Garuda"/>
                <a:ea typeface="Garuda"/>
                <a:cs typeface="Garuda"/>
                <a:sym typeface="Garuda"/>
              </a:rPr>
              <a:t>Token Development is a process of technique of turning common Real Estate or physical assets into </a:t>
            </a:r>
            <a:r>
              <a:rPr lang="en-US" b="true" sz="3000" u="sng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  <a:hlinkClick r:id="rId7" tooltip="https://www.blockchainx.tech/token-development-company/"/>
              </a:rPr>
              <a:t>Crypto token development</a:t>
            </a:r>
            <a:r>
              <a:rPr lang="en-US" sz="3000">
                <a:solidFill>
                  <a:srgbClr val="000000"/>
                </a:solidFill>
                <a:latin typeface="Garuda"/>
                <a:ea typeface="Garuda"/>
                <a:cs typeface="Garuda"/>
                <a:sym typeface="Garuda"/>
              </a:rPr>
              <a:t> on a Blockchain technology Network.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44108" y="5404275"/>
            <a:ext cx="13336775" cy="1472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3193" indent="-301597" lvl="1">
              <a:lnSpc>
                <a:spcPts val="3911"/>
              </a:lnSpc>
              <a:buFont typeface="Arial"/>
              <a:buChar char="•"/>
            </a:pPr>
            <a:r>
              <a:rPr lang="en-US" sz="2793">
                <a:solidFill>
                  <a:srgbClr val="000000"/>
                </a:solidFill>
                <a:latin typeface="Garuda"/>
                <a:ea typeface="Garuda"/>
                <a:cs typeface="Garuda"/>
                <a:sym typeface="Garuda"/>
              </a:rPr>
              <a:t>Accompanying records which include asset ownership information that is transformed and added into a blockchain in a virtual shape. Typically, this process is Tokenization.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44108" y="7122949"/>
            <a:ext cx="13663347" cy="1967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3193" indent="-301597" lvl="1">
              <a:lnSpc>
                <a:spcPts val="3911"/>
              </a:lnSpc>
              <a:buFont typeface="Arial"/>
              <a:buChar char="•"/>
            </a:pPr>
            <a:r>
              <a:rPr lang="en-US" sz="2793">
                <a:solidFill>
                  <a:srgbClr val="000000"/>
                </a:solidFill>
                <a:latin typeface="Garuda"/>
                <a:ea typeface="Garuda"/>
                <a:cs typeface="Garuda"/>
                <a:sym typeface="Garuda"/>
              </a:rPr>
              <a:t>Crypto Tokens can also be used for making payments as well as to enable Peer-to-Peer (P2P) transactions between participants. Basically, it is simple and incredibly safe to transfer ownership of specific physical items using crypto tokens over the blockchain network.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34972" y="-156074"/>
            <a:ext cx="10599147" cy="1059914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0" t="-10078" r="0" b="-10078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AutoShape 4" id="4"/>
          <p:cNvSpPr/>
          <p:nvPr/>
        </p:nvSpPr>
        <p:spPr>
          <a:xfrm>
            <a:off x="2995401" y="9263062"/>
            <a:ext cx="9339571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true" flipV="true" rot="0">
            <a:off x="-331354" y="8013191"/>
            <a:ext cx="2303323" cy="2303323"/>
          </a:xfrm>
          <a:custGeom>
            <a:avLst/>
            <a:gdLst/>
            <a:ahLst/>
            <a:cxnLst/>
            <a:rect r="r" b="b" t="t" l="l"/>
            <a:pathLst>
              <a:path h="2303323" w="2303323">
                <a:moveTo>
                  <a:pt x="2303323" y="2303322"/>
                </a:moveTo>
                <a:lnTo>
                  <a:pt x="0" y="2303322"/>
                </a:lnTo>
                <a:lnTo>
                  <a:pt x="0" y="0"/>
                </a:lnTo>
                <a:lnTo>
                  <a:pt x="2303323" y="0"/>
                </a:lnTo>
                <a:lnTo>
                  <a:pt x="2303323" y="230332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0">
            <a:off x="-565365" y="6285027"/>
            <a:ext cx="1385673" cy="1728163"/>
          </a:xfrm>
          <a:custGeom>
            <a:avLst/>
            <a:gdLst/>
            <a:ahLst/>
            <a:cxnLst/>
            <a:rect r="r" b="b" t="t" l="l"/>
            <a:pathLst>
              <a:path h="1728163" w="1385673">
                <a:moveTo>
                  <a:pt x="0" y="1728164"/>
                </a:moveTo>
                <a:lnTo>
                  <a:pt x="1385673" y="1728164"/>
                </a:lnTo>
                <a:lnTo>
                  <a:pt x="1385673" y="0"/>
                </a:lnTo>
                <a:lnTo>
                  <a:pt x="0" y="0"/>
                </a:lnTo>
                <a:lnTo>
                  <a:pt x="0" y="172816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333119"/>
            <a:ext cx="10701163" cy="2602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7"/>
              </a:lnSpc>
            </a:pPr>
            <a:r>
              <a:rPr lang="en-US" sz="10008" b="true">
                <a:solidFill>
                  <a:srgbClr val="FF7C2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Token Development Types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582413" y="4878187"/>
            <a:ext cx="5990453" cy="2270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4245" indent="-352123" lvl="1">
              <a:lnSpc>
                <a:spcPts val="4566"/>
              </a:lnSpc>
              <a:buFont typeface="Arial"/>
              <a:buChar char="•"/>
            </a:pPr>
            <a:r>
              <a:rPr lang="en-US" sz="3261">
                <a:solidFill>
                  <a:srgbClr val="000000"/>
                </a:solidFill>
                <a:latin typeface="Garuda"/>
                <a:ea typeface="Garuda"/>
                <a:cs typeface="Garuda"/>
                <a:sym typeface="Garuda"/>
              </a:rPr>
              <a:t>Utility Token</a:t>
            </a:r>
          </a:p>
          <a:p>
            <a:pPr algn="l" marL="704245" indent="-352123" lvl="1">
              <a:lnSpc>
                <a:spcPts val="4566"/>
              </a:lnSpc>
              <a:buFont typeface="Arial"/>
              <a:buChar char="•"/>
            </a:pPr>
            <a:r>
              <a:rPr lang="en-US" sz="3261">
                <a:solidFill>
                  <a:srgbClr val="000000"/>
                </a:solidFill>
                <a:latin typeface="Garuda"/>
                <a:ea typeface="Garuda"/>
                <a:cs typeface="Garuda"/>
                <a:sym typeface="Garuda"/>
              </a:rPr>
              <a:t>Non-Fungible Token (NFT)</a:t>
            </a:r>
          </a:p>
          <a:p>
            <a:pPr algn="l" marL="704245" indent="-352123" lvl="1">
              <a:lnSpc>
                <a:spcPts val="4566"/>
              </a:lnSpc>
              <a:buFont typeface="Arial"/>
              <a:buChar char="•"/>
            </a:pPr>
            <a:r>
              <a:rPr lang="en-US" sz="3261">
                <a:solidFill>
                  <a:srgbClr val="000000"/>
                </a:solidFill>
                <a:latin typeface="Garuda"/>
                <a:ea typeface="Garuda"/>
                <a:cs typeface="Garuda"/>
                <a:sym typeface="Garuda"/>
              </a:rPr>
              <a:t>Governance Tokens</a:t>
            </a:r>
          </a:p>
          <a:p>
            <a:pPr algn="l" marL="704245" indent="-352123" lvl="1">
              <a:lnSpc>
                <a:spcPts val="4566"/>
              </a:lnSpc>
              <a:buFont typeface="Arial"/>
              <a:buChar char="•"/>
            </a:pPr>
            <a:r>
              <a:rPr lang="en-US" sz="3261">
                <a:solidFill>
                  <a:srgbClr val="000000"/>
                </a:solidFill>
                <a:latin typeface="Garuda"/>
                <a:ea typeface="Garuda"/>
                <a:cs typeface="Garuda"/>
                <a:sym typeface="Garuda"/>
              </a:rPr>
              <a:t>Security Token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19973"/>
            <a:ext cx="15681050" cy="2597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7"/>
              </a:lnSpc>
            </a:pPr>
            <a:r>
              <a:rPr lang="en-US" sz="10008" b="true">
                <a:solidFill>
                  <a:srgbClr val="FF7C2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Top Token Development Services by </a:t>
            </a:r>
            <a:r>
              <a:rPr lang="en-US" sz="10008" b="true">
                <a:solidFill>
                  <a:srgbClr val="5E17EB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BlockchainX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2995401" y="9277350"/>
            <a:ext cx="12994461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true" flipV="true" rot="0">
            <a:off x="-122961" y="5868261"/>
            <a:ext cx="2303323" cy="2303323"/>
          </a:xfrm>
          <a:custGeom>
            <a:avLst/>
            <a:gdLst/>
            <a:ahLst/>
            <a:cxnLst/>
            <a:rect r="r" b="b" t="t" l="l"/>
            <a:pathLst>
              <a:path h="2303323" w="2303323">
                <a:moveTo>
                  <a:pt x="2303322" y="2303322"/>
                </a:moveTo>
                <a:lnTo>
                  <a:pt x="0" y="2303322"/>
                </a:lnTo>
                <a:lnTo>
                  <a:pt x="0" y="0"/>
                </a:lnTo>
                <a:lnTo>
                  <a:pt x="2303322" y="0"/>
                </a:lnTo>
                <a:lnTo>
                  <a:pt x="2303322" y="23033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-122961" y="8171583"/>
            <a:ext cx="2303323" cy="2303323"/>
          </a:xfrm>
          <a:custGeom>
            <a:avLst/>
            <a:gdLst/>
            <a:ahLst/>
            <a:cxnLst/>
            <a:rect r="r" b="b" t="t" l="l"/>
            <a:pathLst>
              <a:path h="2303323" w="2303323">
                <a:moveTo>
                  <a:pt x="2303322" y="2303323"/>
                </a:moveTo>
                <a:lnTo>
                  <a:pt x="0" y="2303323"/>
                </a:lnTo>
                <a:lnTo>
                  <a:pt x="0" y="0"/>
                </a:lnTo>
                <a:lnTo>
                  <a:pt x="2303322" y="0"/>
                </a:lnTo>
                <a:lnTo>
                  <a:pt x="2303322" y="230332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0">
            <a:off x="-356973" y="4140097"/>
            <a:ext cx="1385673" cy="1728163"/>
          </a:xfrm>
          <a:custGeom>
            <a:avLst/>
            <a:gdLst/>
            <a:ahLst/>
            <a:cxnLst/>
            <a:rect r="r" b="b" t="t" l="l"/>
            <a:pathLst>
              <a:path h="1728163" w="1385673">
                <a:moveTo>
                  <a:pt x="0" y="1728164"/>
                </a:moveTo>
                <a:lnTo>
                  <a:pt x="1385673" y="1728164"/>
                </a:lnTo>
                <a:lnTo>
                  <a:pt x="1385673" y="0"/>
                </a:lnTo>
                <a:lnTo>
                  <a:pt x="0" y="0"/>
                </a:lnTo>
                <a:lnTo>
                  <a:pt x="0" y="172816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-10800000">
            <a:off x="16132335" y="-122721"/>
            <a:ext cx="2303323" cy="2303323"/>
          </a:xfrm>
          <a:custGeom>
            <a:avLst/>
            <a:gdLst/>
            <a:ahLst/>
            <a:cxnLst/>
            <a:rect r="r" b="b" t="t" l="l"/>
            <a:pathLst>
              <a:path h="2303323" w="2303323">
                <a:moveTo>
                  <a:pt x="2303323" y="2303323"/>
                </a:moveTo>
                <a:lnTo>
                  <a:pt x="0" y="2303323"/>
                </a:lnTo>
                <a:lnTo>
                  <a:pt x="0" y="0"/>
                </a:lnTo>
                <a:lnTo>
                  <a:pt x="2303323" y="0"/>
                </a:lnTo>
                <a:lnTo>
                  <a:pt x="2303323" y="230332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-10800000">
            <a:off x="17283997" y="2180602"/>
            <a:ext cx="1385673" cy="1728163"/>
          </a:xfrm>
          <a:custGeom>
            <a:avLst/>
            <a:gdLst/>
            <a:ahLst/>
            <a:cxnLst/>
            <a:rect r="r" b="b" t="t" l="l"/>
            <a:pathLst>
              <a:path h="1728163" w="1385673">
                <a:moveTo>
                  <a:pt x="0" y="1728163"/>
                </a:moveTo>
                <a:lnTo>
                  <a:pt x="1385672" y="1728163"/>
                </a:lnTo>
                <a:lnTo>
                  <a:pt x="1385672" y="0"/>
                </a:lnTo>
                <a:lnTo>
                  <a:pt x="0" y="0"/>
                </a:lnTo>
                <a:lnTo>
                  <a:pt x="0" y="17281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9450161" y="3205731"/>
            <a:ext cx="7833836" cy="7628382"/>
            <a:chOff x="0" y="0"/>
            <a:chExt cx="834691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34691" cy="812800"/>
            </a:xfrm>
            <a:custGeom>
              <a:avLst/>
              <a:gdLst/>
              <a:ahLst/>
              <a:cxnLst/>
              <a:rect r="r" b="b" t="t" l="l"/>
              <a:pathLst>
                <a:path h="812800" w="834691">
                  <a:moveTo>
                    <a:pt x="0" y="0"/>
                  </a:moveTo>
                  <a:lnTo>
                    <a:pt x="834691" y="0"/>
                  </a:lnTo>
                  <a:lnTo>
                    <a:pt x="834691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-19828" t="0" r="-19828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TextBox 11" id="11"/>
          <p:cNvSpPr txBox="true"/>
          <p:nvPr/>
        </p:nvSpPr>
        <p:spPr>
          <a:xfrm rot="0">
            <a:off x="3181516" y="4082947"/>
            <a:ext cx="5299905" cy="481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3193" indent="-301597" lvl="1">
              <a:lnSpc>
                <a:spcPts val="3911"/>
              </a:lnSpc>
              <a:buFont typeface="Arial"/>
              <a:buChar char="•"/>
            </a:pPr>
            <a:r>
              <a:rPr lang="en-US" sz="2793">
                <a:solidFill>
                  <a:srgbClr val="000000"/>
                </a:solidFill>
                <a:latin typeface="Garuda"/>
                <a:ea typeface="Garuda"/>
                <a:cs typeface="Garuda"/>
                <a:sym typeface="Garuda"/>
              </a:rPr>
              <a:t>Bep20 Token Development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173645" y="5083080"/>
            <a:ext cx="5307776" cy="481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3193" indent="-301597" lvl="1">
              <a:lnSpc>
                <a:spcPts val="3911"/>
              </a:lnSpc>
              <a:buFont typeface="Arial"/>
              <a:buChar char="•"/>
            </a:pPr>
            <a:r>
              <a:rPr lang="en-US" sz="2793">
                <a:solidFill>
                  <a:srgbClr val="000000"/>
                </a:solidFill>
                <a:latin typeface="Garuda"/>
                <a:ea typeface="Garuda"/>
                <a:cs typeface="Garuda"/>
                <a:sym typeface="Garuda"/>
              </a:rPr>
              <a:t>ERC20 Token Development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181516" y="6180162"/>
            <a:ext cx="5174337" cy="481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3193" indent="-301597" lvl="1">
              <a:lnSpc>
                <a:spcPts val="3911"/>
              </a:lnSpc>
              <a:buFont typeface="Arial"/>
              <a:buChar char="•"/>
            </a:pPr>
            <a:r>
              <a:rPr lang="en-US" sz="2793">
                <a:solidFill>
                  <a:srgbClr val="000000"/>
                </a:solidFill>
                <a:latin typeface="Garuda"/>
                <a:ea typeface="Garuda"/>
                <a:cs typeface="Garuda"/>
                <a:sym typeface="Garuda"/>
              </a:rPr>
              <a:t>TRON Token Development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173645" y="7277244"/>
            <a:ext cx="6276516" cy="481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3193" indent="-301597" lvl="1">
              <a:lnSpc>
                <a:spcPts val="3911"/>
              </a:lnSpc>
              <a:buFont typeface="Arial"/>
              <a:buChar char="•"/>
            </a:pPr>
            <a:r>
              <a:rPr lang="en-US" sz="2793">
                <a:solidFill>
                  <a:srgbClr val="000000"/>
                </a:solidFill>
                <a:latin typeface="Garuda"/>
                <a:ea typeface="Garuda"/>
                <a:cs typeface="Garuda"/>
                <a:sym typeface="Garuda"/>
              </a:rPr>
              <a:t>Non Fungible Token Development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181516" y="8370891"/>
            <a:ext cx="5174337" cy="481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3193" indent="-301597" lvl="1">
              <a:lnSpc>
                <a:spcPts val="3911"/>
              </a:lnSpc>
              <a:buFont typeface="Arial"/>
              <a:buChar char="•"/>
            </a:pPr>
            <a:r>
              <a:rPr lang="en-US" sz="2793">
                <a:solidFill>
                  <a:srgbClr val="000000"/>
                </a:solidFill>
                <a:latin typeface="Garuda"/>
                <a:ea typeface="Garuda"/>
                <a:cs typeface="Garuda"/>
                <a:sym typeface="Garuda"/>
              </a:rPr>
              <a:t>Defi Token development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104900"/>
            <a:ext cx="11802353" cy="2597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7"/>
              </a:lnSpc>
            </a:pPr>
            <a:r>
              <a:rPr lang="en-US" sz="10008" b="true">
                <a:solidFill>
                  <a:srgbClr val="FF7C2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Advantages Of </a:t>
            </a:r>
            <a:r>
              <a:rPr lang="en-US" sz="10008" b="true">
                <a:solidFill>
                  <a:srgbClr val="004A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Token Development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374871" y="3817608"/>
            <a:ext cx="11565647" cy="1461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1"/>
              </a:lnSpc>
            </a:pPr>
            <a:r>
              <a:rPr lang="en-US" sz="2793">
                <a:solidFill>
                  <a:srgbClr val="000000"/>
                </a:solidFill>
                <a:latin typeface="Garuda"/>
                <a:ea typeface="Garuda"/>
                <a:cs typeface="Garuda"/>
                <a:sym typeface="Garuda"/>
              </a:rPr>
              <a:t>Here are a number of the primary benefits of making your very own token if you’re uncertain why you need it or whether or not tokenization is appropriate for you.</a:t>
            </a:r>
          </a:p>
        </p:txBody>
      </p:sp>
      <p:sp>
        <p:nvSpPr>
          <p:cNvPr name="AutoShape 4" id="4"/>
          <p:cNvSpPr/>
          <p:nvPr/>
        </p:nvSpPr>
        <p:spPr>
          <a:xfrm>
            <a:off x="2995401" y="9277350"/>
            <a:ext cx="12994461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true" flipV="true" rot="0">
            <a:off x="-122961" y="5868261"/>
            <a:ext cx="2303323" cy="2303323"/>
          </a:xfrm>
          <a:custGeom>
            <a:avLst/>
            <a:gdLst/>
            <a:ahLst/>
            <a:cxnLst/>
            <a:rect r="r" b="b" t="t" l="l"/>
            <a:pathLst>
              <a:path h="2303323" w="2303323">
                <a:moveTo>
                  <a:pt x="2303322" y="2303322"/>
                </a:moveTo>
                <a:lnTo>
                  <a:pt x="0" y="2303322"/>
                </a:lnTo>
                <a:lnTo>
                  <a:pt x="0" y="0"/>
                </a:lnTo>
                <a:lnTo>
                  <a:pt x="2303322" y="0"/>
                </a:lnTo>
                <a:lnTo>
                  <a:pt x="2303322" y="23033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0">
            <a:off x="-122961" y="8171583"/>
            <a:ext cx="2303323" cy="2303323"/>
          </a:xfrm>
          <a:custGeom>
            <a:avLst/>
            <a:gdLst/>
            <a:ahLst/>
            <a:cxnLst/>
            <a:rect r="r" b="b" t="t" l="l"/>
            <a:pathLst>
              <a:path h="2303323" w="2303323">
                <a:moveTo>
                  <a:pt x="2303322" y="2303323"/>
                </a:moveTo>
                <a:lnTo>
                  <a:pt x="0" y="2303323"/>
                </a:lnTo>
                <a:lnTo>
                  <a:pt x="0" y="0"/>
                </a:lnTo>
                <a:lnTo>
                  <a:pt x="2303322" y="0"/>
                </a:lnTo>
                <a:lnTo>
                  <a:pt x="2303322" y="230332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0">
            <a:off x="-356973" y="4140097"/>
            <a:ext cx="1385673" cy="1728163"/>
          </a:xfrm>
          <a:custGeom>
            <a:avLst/>
            <a:gdLst/>
            <a:ahLst/>
            <a:cxnLst/>
            <a:rect r="r" b="b" t="t" l="l"/>
            <a:pathLst>
              <a:path h="1728163" w="1385673">
                <a:moveTo>
                  <a:pt x="0" y="1728164"/>
                </a:moveTo>
                <a:lnTo>
                  <a:pt x="1385673" y="1728164"/>
                </a:lnTo>
                <a:lnTo>
                  <a:pt x="1385673" y="0"/>
                </a:lnTo>
                <a:lnTo>
                  <a:pt x="0" y="0"/>
                </a:lnTo>
                <a:lnTo>
                  <a:pt x="0" y="172816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670146" y="5962563"/>
            <a:ext cx="6957051" cy="2938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3560" indent="-301780" lvl="1">
              <a:lnSpc>
                <a:spcPts val="3913"/>
              </a:lnSpc>
              <a:buFont typeface="Arial"/>
              <a:buChar char="•"/>
            </a:pPr>
            <a:r>
              <a:rPr lang="en-US" sz="2795">
                <a:solidFill>
                  <a:srgbClr val="000000"/>
                </a:solidFill>
                <a:latin typeface="Garuda"/>
                <a:ea typeface="Garuda"/>
                <a:cs typeface="Garuda"/>
                <a:sym typeface="Garuda"/>
              </a:rPr>
              <a:t>Improves Liquidity</a:t>
            </a:r>
          </a:p>
          <a:p>
            <a:pPr algn="l" marL="603560" indent="-301780" lvl="1">
              <a:lnSpc>
                <a:spcPts val="3913"/>
              </a:lnSpc>
              <a:buFont typeface="Arial"/>
              <a:buChar char="•"/>
            </a:pPr>
            <a:r>
              <a:rPr lang="en-US" sz="2795">
                <a:solidFill>
                  <a:srgbClr val="000000"/>
                </a:solidFill>
                <a:latin typeface="Garuda"/>
                <a:ea typeface="Garuda"/>
                <a:cs typeface="Garuda"/>
                <a:sym typeface="Garuda"/>
              </a:rPr>
              <a:t>Advanced Security</a:t>
            </a:r>
          </a:p>
          <a:p>
            <a:pPr algn="l" marL="603560" indent="-301780" lvl="1">
              <a:lnSpc>
                <a:spcPts val="3913"/>
              </a:lnSpc>
              <a:buFont typeface="Arial"/>
              <a:buChar char="•"/>
            </a:pPr>
            <a:r>
              <a:rPr lang="en-US" sz="2795">
                <a:solidFill>
                  <a:srgbClr val="000000"/>
                </a:solidFill>
                <a:latin typeface="Garuda"/>
                <a:ea typeface="Garuda"/>
                <a:cs typeface="Garuda"/>
                <a:sym typeface="Garuda"/>
              </a:rPr>
              <a:t>Enhanced Scalability and Performance</a:t>
            </a:r>
          </a:p>
          <a:p>
            <a:pPr algn="l" marL="603560" indent="-301780" lvl="1">
              <a:lnSpc>
                <a:spcPts val="3913"/>
              </a:lnSpc>
              <a:buFont typeface="Arial"/>
              <a:buChar char="•"/>
            </a:pPr>
            <a:r>
              <a:rPr lang="en-US" sz="2795">
                <a:solidFill>
                  <a:srgbClr val="000000"/>
                </a:solidFill>
                <a:latin typeface="Garuda"/>
                <a:ea typeface="Garuda"/>
                <a:cs typeface="Garuda"/>
                <a:sym typeface="Garuda"/>
              </a:rPr>
              <a:t>Multi-Asset Support</a:t>
            </a:r>
          </a:p>
          <a:p>
            <a:pPr algn="l" marL="603560" indent="-301780" lvl="1">
              <a:lnSpc>
                <a:spcPts val="3913"/>
              </a:lnSpc>
              <a:buFont typeface="Arial"/>
              <a:buChar char="•"/>
            </a:pPr>
            <a:r>
              <a:rPr lang="en-US" sz="2795">
                <a:solidFill>
                  <a:srgbClr val="000000"/>
                </a:solidFill>
                <a:latin typeface="Garuda"/>
                <a:ea typeface="Garuda"/>
                <a:cs typeface="Garuda"/>
                <a:sym typeface="Garuda"/>
              </a:rPr>
              <a:t>No Need For An Intermediary</a:t>
            </a:r>
          </a:p>
          <a:p>
            <a:pPr algn="l" marL="603560" indent="-301780" lvl="1">
              <a:lnSpc>
                <a:spcPts val="3913"/>
              </a:lnSpc>
              <a:buFont typeface="Arial"/>
              <a:buChar char="•"/>
            </a:pPr>
            <a:r>
              <a:rPr lang="en-US" sz="2795">
                <a:solidFill>
                  <a:srgbClr val="000000"/>
                </a:solidFill>
                <a:latin typeface="Garuda"/>
                <a:ea typeface="Garuda"/>
                <a:cs typeface="Garuda"/>
                <a:sym typeface="Garuda"/>
              </a:rPr>
              <a:t>High-Efficiency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2988426" y="231730"/>
            <a:ext cx="10599147" cy="10599147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0" t="-10078" r="0" b="-10078"/>
              </a:stretch>
            </a:blip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85825"/>
            <a:ext cx="15943203" cy="2602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7"/>
              </a:lnSpc>
            </a:pPr>
            <a:r>
              <a:rPr lang="en-US" sz="10008" b="true">
                <a:solidFill>
                  <a:srgbClr val="FF7C2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Why Opt for Professional Token Development Services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70639" y="3658611"/>
            <a:ext cx="12606594" cy="481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1"/>
              </a:lnSpc>
            </a:pPr>
            <a:r>
              <a:rPr lang="en-US" sz="2793">
                <a:solidFill>
                  <a:srgbClr val="000000"/>
                </a:solidFill>
                <a:latin typeface="Garuda"/>
                <a:ea typeface="Garuda"/>
                <a:cs typeface="Garuda"/>
                <a:sym typeface="Garuda"/>
              </a:rPr>
              <a:t>Opting for professional token development services offers several advantages:</a:t>
            </a:r>
          </a:p>
        </p:txBody>
      </p:sp>
      <p:sp>
        <p:nvSpPr>
          <p:cNvPr name="AutoShape 4" id="4"/>
          <p:cNvSpPr/>
          <p:nvPr/>
        </p:nvSpPr>
        <p:spPr>
          <a:xfrm flipV="true">
            <a:off x="2995401" y="9828439"/>
            <a:ext cx="12994461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true" flipV="true" rot="0">
            <a:off x="-1274623" y="5803316"/>
            <a:ext cx="2303323" cy="2303323"/>
          </a:xfrm>
          <a:custGeom>
            <a:avLst/>
            <a:gdLst/>
            <a:ahLst/>
            <a:cxnLst/>
            <a:rect r="r" b="b" t="t" l="l"/>
            <a:pathLst>
              <a:path h="2303323" w="2303323">
                <a:moveTo>
                  <a:pt x="2303323" y="2303323"/>
                </a:moveTo>
                <a:lnTo>
                  <a:pt x="0" y="2303323"/>
                </a:lnTo>
                <a:lnTo>
                  <a:pt x="0" y="0"/>
                </a:lnTo>
                <a:lnTo>
                  <a:pt x="2303323" y="0"/>
                </a:lnTo>
                <a:lnTo>
                  <a:pt x="2303323" y="230332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0">
            <a:off x="-1274623" y="8106639"/>
            <a:ext cx="2303323" cy="2303323"/>
          </a:xfrm>
          <a:custGeom>
            <a:avLst/>
            <a:gdLst/>
            <a:ahLst/>
            <a:cxnLst/>
            <a:rect r="r" b="b" t="t" l="l"/>
            <a:pathLst>
              <a:path h="2303323" w="2303323">
                <a:moveTo>
                  <a:pt x="2303323" y="2303322"/>
                </a:moveTo>
                <a:lnTo>
                  <a:pt x="0" y="2303322"/>
                </a:lnTo>
                <a:lnTo>
                  <a:pt x="0" y="0"/>
                </a:lnTo>
                <a:lnTo>
                  <a:pt x="2303323" y="0"/>
                </a:lnTo>
                <a:lnTo>
                  <a:pt x="2303323" y="23033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0">
            <a:off x="-356973" y="4723246"/>
            <a:ext cx="1385673" cy="1728163"/>
          </a:xfrm>
          <a:custGeom>
            <a:avLst/>
            <a:gdLst/>
            <a:ahLst/>
            <a:cxnLst/>
            <a:rect r="r" b="b" t="t" l="l"/>
            <a:pathLst>
              <a:path h="1728163" w="1385673">
                <a:moveTo>
                  <a:pt x="0" y="1728163"/>
                </a:moveTo>
                <a:lnTo>
                  <a:pt x="1385673" y="1728163"/>
                </a:lnTo>
                <a:lnTo>
                  <a:pt x="1385673" y="0"/>
                </a:lnTo>
                <a:lnTo>
                  <a:pt x="0" y="0"/>
                </a:lnTo>
                <a:lnTo>
                  <a:pt x="0" y="17281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09113" y="4666096"/>
            <a:ext cx="14782376" cy="4939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1"/>
              </a:lnSpc>
            </a:pPr>
            <a:r>
              <a:rPr lang="en-US" sz="2793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Expertise: </a:t>
            </a:r>
            <a:r>
              <a:rPr lang="en-US" sz="2793">
                <a:solidFill>
                  <a:srgbClr val="000000"/>
                </a:solidFill>
                <a:latin typeface="Garuda"/>
                <a:ea typeface="Garuda"/>
                <a:cs typeface="Garuda"/>
                <a:sym typeface="Garuda"/>
              </a:rPr>
              <a:t>create high-quality tokens with Experienced developers with high knowledge skills.</a:t>
            </a:r>
          </a:p>
          <a:p>
            <a:pPr algn="l">
              <a:lnSpc>
                <a:spcPts val="3911"/>
              </a:lnSpc>
            </a:pPr>
          </a:p>
          <a:p>
            <a:pPr algn="l">
              <a:lnSpc>
                <a:spcPts val="3911"/>
              </a:lnSpc>
            </a:pPr>
            <a:r>
              <a:rPr lang="en-US" sz="2793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Customization:</a:t>
            </a:r>
            <a:r>
              <a:rPr lang="en-US" sz="2793">
                <a:solidFill>
                  <a:srgbClr val="000000"/>
                </a:solidFill>
                <a:latin typeface="Garuda"/>
                <a:ea typeface="Garuda"/>
                <a:cs typeface="Garuda"/>
                <a:sym typeface="Garuda"/>
              </a:rPr>
              <a:t> Tailored answers to meet your particular necessities.</a:t>
            </a:r>
          </a:p>
          <a:p>
            <a:pPr algn="l">
              <a:lnSpc>
                <a:spcPts val="3911"/>
              </a:lnSpc>
            </a:pPr>
          </a:p>
          <a:p>
            <a:pPr algn="l">
              <a:lnSpc>
                <a:spcPts val="3911"/>
              </a:lnSpc>
            </a:pPr>
            <a:r>
              <a:rPr lang="en-US" sz="2793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Security:</a:t>
            </a:r>
            <a:r>
              <a:rPr lang="en-US" sz="2793">
                <a:solidFill>
                  <a:srgbClr val="000000"/>
                </a:solidFill>
                <a:latin typeface="Garuda"/>
                <a:ea typeface="Garuda"/>
                <a:cs typeface="Garuda"/>
                <a:sym typeface="Garuda"/>
              </a:rPr>
              <a:t> Professional services make certain sturdy security features to protect in opposition to vulnerabilities.</a:t>
            </a:r>
          </a:p>
          <a:p>
            <a:pPr algn="l">
              <a:lnSpc>
                <a:spcPts val="3911"/>
              </a:lnSpc>
            </a:pPr>
          </a:p>
          <a:p>
            <a:pPr algn="l">
              <a:lnSpc>
                <a:spcPts val="3911"/>
              </a:lnSpc>
            </a:pPr>
            <a:r>
              <a:rPr lang="en-US" sz="2793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Regulatory Compliance:</a:t>
            </a:r>
            <a:r>
              <a:rPr lang="en-US" sz="2793">
                <a:solidFill>
                  <a:srgbClr val="000000"/>
                </a:solidFill>
                <a:latin typeface="Garuda"/>
                <a:ea typeface="Garuda"/>
                <a:cs typeface="Garuda"/>
                <a:sym typeface="Garuda"/>
              </a:rPr>
              <a:t> Guidance on legal and regulatory components to make certain your token adheres to relevant legal guidelines.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105141"/>
            <a:ext cx="6292121" cy="1447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7"/>
              </a:lnSpc>
            </a:pPr>
            <a:r>
              <a:rPr lang="en-US" sz="10008" b="true">
                <a:solidFill>
                  <a:srgbClr val="FF7C2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Conclusion:</a:t>
            </a:r>
          </a:p>
        </p:txBody>
      </p:sp>
      <p:sp>
        <p:nvSpPr>
          <p:cNvPr name="AutoShape 3" id="3"/>
          <p:cNvSpPr/>
          <p:nvPr/>
        </p:nvSpPr>
        <p:spPr>
          <a:xfrm>
            <a:off x="2995401" y="9654579"/>
            <a:ext cx="12994461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true" flipV="true" rot="0">
            <a:off x="-122961" y="5868261"/>
            <a:ext cx="2303323" cy="2303323"/>
          </a:xfrm>
          <a:custGeom>
            <a:avLst/>
            <a:gdLst/>
            <a:ahLst/>
            <a:cxnLst/>
            <a:rect r="r" b="b" t="t" l="l"/>
            <a:pathLst>
              <a:path h="2303323" w="2303323">
                <a:moveTo>
                  <a:pt x="2303322" y="2303322"/>
                </a:moveTo>
                <a:lnTo>
                  <a:pt x="0" y="2303322"/>
                </a:lnTo>
                <a:lnTo>
                  <a:pt x="0" y="0"/>
                </a:lnTo>
                <a:lnTo>
                  <a:pt x="2303322" y="0"/>
                </a:lnTo>
                <a:lnTo>
                  <a:pt x="2303322" y="23033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-122961" y="8171583"/>
            <a:ext cx="2303323" cy="2303323"/>
          </a:xfrm>
          <a:custGeom>
            <a:avLst/>
            <a:gdLst/>
            <a:ahLst/>
            <a:cxnLst/>
            <a:rect r="r" b="b" t="t" l="l"/>
            <a:pathLst>
              <a:path h="2303323" w="2303323">
                <a:moveTo>
                  <a:pt x="2303322" y="2303323"/>
                </a:moveTo>
                <a:lnTo>
                  <a:pt x="0" y="2303323"/>
                </a:lnTo>
                <a:lnTo>
                  <a:pt x="0" y="0"/>
                </a:lnTo>
                <a:lnTo>
                  <a:pt x="2303322" y="0"/>
                </a:lnTo>
                <a:lnTo>
                  <a:pt x="2303322" y="230332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0">
            <a:off x="-356973" y="4140097"/>
            <a:ext cx="1385673" cy="1728163"/>
          </a:xfrm>
          <a:custGeom>
            <a:avLst/>
            <a:gdLst/>
            <a:ahLst/>
            <a:cxnLst/>
            <a:rect r="r" b="b" t="t" l="l"/>
            <a:pathLst>
              <a:path h="1728163" w="1385673">
                <a:moveTo>
                  <a:pt x="0" y="1728164"/>
                </a:moveTo>
                <a:lnTo>
                  <a:pt x="1385673" y="1728164"/>
                </a:lnTo>
                <a:lnTo>
                  <a:pt x="1385673" y="0"/>
                </a:lnTo>
                <a:lnTo>
                  <a:pt x="0" y="0"/>
                </a:lnTo>
                <a:lnTo>
                  <a:pt x="0" y="172816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-10800000">
            <a:off x="16132335" y="-122721"/>
            <a:ext cx="2303323" cy="2303323"/>
          </a:xfrm>
          <a:custGeom>
            <a:avLst/>
            <a:gdLst/>
            <a:ahLst/>
            <a:cxnLst/>
            <a:rect r="r" b="b" t="t" l="l"/>
            <a:pathLst>
              <a:path h="2303323" w="2303323">
                <a:moveTo>
                  <a:pt x="2303323" y="2303323"/>
                </a:moveTo>
                <a:lnTo>
                  <a:pt x="0" y="2303323"/>
                </a:lnTo>
                <a:lnTo>
                  <a:pt x="0" y="0"/>
                </a:lnTo>
                <a:lnTo>
                  <a:pt x="2303323" y="0"/>
                </a:lnTo>
                <a:lnTo>
                  <a:pt x="2303323" y="230332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-10800000">
            <a:off x="17283997" y="2180602"/>
            <a:ext cx="1385673" cy="1728163"/>
          </a:xfrm>
          <a:custGeom>
            <a:avLst/>
            <a:gdLst/>
            <a:ahLst/>
            <a:cxnLst/>
            <a:rect r="r" b="b" t="t" l="l"/>
            <a:pathLst>
              <a:path h="1728163" w="1385673">
                <a:moveTo>
                  <a:pt x="0" y="1728163"/>
                </a:moveTo>
                <a:lnTo>
                  <a:pt x="1385672" y="1728163"/>
                </a:lnTo>
                <a:lnTo>
                  <a:pt x="1385672" y="0"/>
                </a:lnTo>
                <a:lnTo>
                  <a:pt x="0" y="0"/>
                </a:lnTo>
                <a:lnTo>
                  <a:pt x="0" y="17281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449286" y="2862187"/>
            <a:ext cx="14834711" cy="5465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10490" indent="-305245" lvl="1">
              <a:lnSpc>
                <a:spcPts val="3958"/>
              </a:lnSpc>
              <a:buFont typeface="Arial"/>
              <a:buChar char="•"/>
            </a:pPr>
            <a:r>
              <a:rPr lang="en-US" sz="28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Token improvement is a complex however profitable method which can open doorways to numerous opportunities within the blockchain area. </a:t>
            </a:r>
          </a:p>
          <a:p>
            <a:pPr algn="l">
              <a:lnSpc>
                <a:spcPts val="3958"/>
              </a:lnSpc>
            </a:pPr>
          </a:p>
          <a:p>
            <a:pPr algn="l" marL="610490" indent="-305245" lvl="1">
              <a:lnSpc>
                <a:spcPts val="3958"/>
              </a:lnSpc>
              <a:buFont typeface="Arial"/>
              <a:buChar char="•"/>
            </a:pPr>
            <a:r>
              <a:rPr lang="en-US" sz="28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By know-how the fundamentals and operating with professional offerings, you can successfully navigate the challenges and release a token that meets your objectives. </a:t>
            </a:r>
          </a:p>
          <a:p>
            <a:pPr algn="l">
              <a:lnSpc>
                <a:spcPts val="3958"/>
              </a:lnSpc>
            </a:pPr>
          </a:p>
          <a:p>
            <a:pPr algn="l" marL="610490" indent="-305245" lvl="1">
              <a:lnSpc>
                <a:spcPts val="3958"/>
              </a:lnSpc>
              <a:buFont typeface="Arial"/>
              <a:buChar char="•"/>
            </a:pPr>
            <a:r>
              <a:rPr lang="en-US" sz="28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Whether you’re seeking to create a software token, security token, or any other kind, staying informed and making strategic decisions will pave the way for your token’s fulfillment.</a:t>
            </a:r>
          </a:p>
          <a:p>
            <a:pPr algn="ctr">
              <a:lnSpc>
                <a:spcPts val="3958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8555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10800000">
            <a:off x="16132335" y="-122721"/>
            <a:ext cx="2303323" cy="2303323"/>
          </a:xfrm>
          <a:custGeom>
            <a:avLst/>
            <a:gdLst/>
            <a:ahLst/>
            <a:cxnLst/>
            <a:rect r="r" b="b" t="t" l="l"/>
            <a:pathLst>
              <a:path h="2303323" w="2303323">
                <a:moveTo>
                  <a:pt x="2303323" y="2303323"/>
                </a:moveTo>
                <a:lnTo>
                  <a:pt x="0" y="2303323"/>
                </a:lnTo>
                <a:lnTo>
                  <a:pt x="0" y="0"/>
                </a:lnTo>
                <a:lnTo>
                  <a:pt x="2303323" y="0"/>
                </a:lnTo>
                <a:lnTo>
                  <a:pt x="2303323" y="23033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10800000">
            <a:off x="17283997" y="2180602"/>
            <a:ext cx="1385673" cy="1728163"/>
          </a:xfrm>
          <a:custGeom>
            <a:avLst/>
            <a:gdLst/>
            <a:ahLst/>
            <a:cxnLst/>
            <a:rect r="r" b="b" t="t" l="l"/>
            <a:pathLst>
              <a:path h="1728163" w="1385673">
                <a:moveTo>
                  <a:pt x="0" y="1728163"/>
                </a:moveTo>
                <a:lnTo>
                  <a:pt x="1385672" y="1728163"/>
                </a:lnTo>
                <a:lnTo>
                  <a:pt x="1385672" y="0"/>
                </a:lnTo>
                <a:lnTo>
                  <a:pt x="0" y="0"/>
                </a:lnTo>
                <a:lnTo>
                  <a:pt x="0" y="172816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-122961" y="5868261"/>
            <a:ext cx="2303323" cy="2303323"/>
          </a:xfrm>
          <a:custGeom>
            <a:avLst/>
            <a:gdLst/>
            <a:ahLst/>
            <a:cxnLst/>
            <a:rect r="r" b="b" t="t" l="l"/>
            <a:pathLst>
              <a:path h="2303323" w="2303323">
                <a:moveTo>
                  <a:pt x="2303322" y="2303322"/>
                </a:moveTo>
                <a:lnTo>
                  <a:pt x="0" y="2303322"/>
                </a:lnTo>
                <a:lnTo>
                  <a:pt x="0" y="0"/>
                </a:lnTo>
                <a:lnTo>
                  <a:pt x="2303322" y="0"/>
                </a:lnTo>
                <a:lnTo>
                  <a:pt x="2303322" y="230332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0">
            <a:off x="-122961" y="8171583"/>
            <a:ext cx="2303323" cy="2303323"/>
          </a:xfrm>
          <a:custGeom>
            <a:avLst/>
            <a:gdLst/>
            <a:ahLst/>
            <a:cxnLst/>
            <a:rect r="r" b="b" t="t" l="l"/>
            <a:pathLst>
              <a:path h="2303323" w="2303323">
                <a:moveTo>
                  <a:pt x="2303322" y="2303323"/>
                </a:moveTo>
                <a:lnTo>
                  <a:pt x="0" y="2303323"/>
                </a:lnTo>
                <a:lnTo>
                  <a:pt x="0" y="0"/>
                </a:lnTo>
                <a:lnTo>
                  <a:pt x="2303322" y="0"/>
                </a:lnTo>
                <a:lnTo>
                  <a:pt x="2303322" y="23033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0">
            <a:off x="-356973" y="4140097"/>
            <a:ext cx="1385673" cy="1728163"/>
          </a:xfrm>
          <a:custGeom>
            <a:avLst/>
            <a:gdLst/>
            <a:ahLst/>
            <a:cxnLst/>
            <a:rect r="r" b="b" t="t" l="l"/>
            <a:pathLst>
              <a:path h="1728163" w="1385673">
                <a:moveTo>
                  <a:pt x="0" y="1728164"/>
                </a:moveTo>
                <a:lnTo>
                  <a:pt x="1385673" y="1728164"/>
                </a:lnTo>
                <a:lnTo>
                  <a:pt x="1385673" y="0"/>
                </a:lnTo>
                <a:lnTo>
                  <a:pt x="0" y="0"/>
                </a:lnTo>
                <a:lnTo>
                  <a:pt x="0" y="172816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>
            <a:hlinkClick r:id="rId8" tooltip="https://www.instagram.com/blockchainxtech/"/>
          </p:cNvPr>
          <p:cNvSpPr/>
          <p:nvPr/>
        </p:nvSpPr>
        <p:spPr>
          <a:xfrm flipH="false" flipV="false" rot="0">
            <a:off x="5491099" y="7335841"/>
            <a:ext cx="1141076" cy="1141076"/>
          </a:xfrm>
          <a:custGeom>
            <a:avLst/>
            <a:gdLst/>
            <a:ahLst/>
            <a:cxnLst/>
            <a:rect r="r" b="b" t="t" l="l"/>
            <a:pathLst>
              <a:path h="1141076" w="1141076">
                <a:moveTo>
                  <a:pt x="0" y="0"/>
                </a:moveTo>
                <a:lnTo>
                  <a:pt x="1141075" y="0"/>
                </a:lnTo>
                <a:lnTo>
                  <a:pt x="1141075" y="1141076"/>
                </a:lnTo>
                <a:lnTo>
                  <a:pt x="0" y="11410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>
            <a:hlinkClick r:id="rId10" tooltip="https://www.facebook.com/blockchainxtech/"/>
          </p:cNvPr>
          <p:cNvSpPr/>
          <p:nvPr/>
        </p:nvSpPr>
        <p:spPr>
          <a:xfrm flipH="false" flipV="false" rot="0">
            <a:off x="7384649" y="7299447"/>
            <a:ext cx="1143432" cy="1128254"/>
          </a:xfrm>
          <a:custGeom>
            <a:avLst/>
            <a:gdLst/>
            <a:ahLst/>
            <a:cxnLst/>
            <a:rect r="r" b="b" t="t" l="l"/>
            <a:pathLst>
              <a:path h="1128254" w="1143432">
                <a:moveTo>
                  <a:pt x="0" y="0"/>
                </a:moveTo>
                <a:lnTo>
                  <a:pt x="1143432" y="0"/>
                </a:lnTo>
                <a:lnTo>
                  <a:pt x="1143432" y="1128254"/>
                </a:lnTo>
                <a:lnTo>
                  <a:pt x="0" y="11282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>
            <a:hlinkClick r:id="rId12" tooltip="https://twitter.com/Blockchainxtech"/>
          </p:cNvPr>
          <p:cNvSpPr/>
          <p:nvPr/>
        </p:nvSpPr>
        <p:spPr>
          <a:xfrm flipH="false" flipV="false" rot="0">
            <a:off x="9283425" y="7335841"/>
            <a:ext cx="1091860" cy="1091860"/>
          </a:xfrm>
          <a:custGeom>
            <a:avLst/>
            <a:gdLst/>
            <a:ahLst/>
            <a:cxnLst/>
            <a:rect r="r" b="b" t="t" l="l"/>
            <a:pathLst>
              <a:path h="1091860" w="1091860">
                <a:moveTo>
                  <a:pt x="0" y="0"/>
                </a:moveTo>
                <a:lnTo>
                  <a:pt x="1091860" y="0"/>
                </a:lnTo>
                <a:lnTo>
                  <a:pt x="1091860" y="1091860"/>
                </a:lnTo>
                <a:lnTo>
                  <a:pt x="0" y="109186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>
            <a:hlinkClick r:id="rId14" tooltip="https://www.linkedin.com/company/blockchainx/"/>
          </p:cNvPr>
          <p:cNvSpPr/>
          <p:nvPr/>
        </p:nvSpPr>
        <p:spPr>
          <a:xfrm flipH="false" flipV="false" rot="0">
            <a:off x="11127760" y="7286625"/>
            <a:ext cx="1141076" cy="1141076"/>
          </a:xfrm>
          <a:custGeom>
            <a:avLst/>
            <a:gdLst/>
            <a:ahLst/>
            <a:cxnLst/>
            <a:rect r="r" b="b" t="t" l="l"/>
            <a:pathLst>
              <a:path h="1141076" w="1141076">
                <a:moveTo>
                  <a:pt x="0" y="0"/>
                </a:moveTo>
                <a:lnTo>
                  <a:pt x="1141075" y="0"/>
                </a:lnTo>
                <a:lnTo>
                  <a:pt x="1141075" y="1141076"/>
                </a:lnTo>
                <a:lnTo>
                  <a:pt x="0" y="114107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995401" y="4091115"/>
            <a:ext cx="11769133" cy="2104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864"/>
              </a:lnSpc>
            </a:pPr>
            <a:r>
              <a:rPr lang="en-US" sz="13864" b="true">
                <a:solidFill>
                  <a:srgbClr val="FF7C2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THANK YOU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871485" y="8904317"/>
            <a:ext cx="4016963" cy="353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38"/>
              </a:lnSpc>
            </a:pPr>
            <a:r>
              <a:rPr lang="en-US" sz="20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contact@blockchainxgmail.com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DAGPxA9QHXc</dc:identifier>
  <dcterms:modified xsi:type="dcterms:W3CDTF">2011-08-01T06:04:30Z</dcterms:modified>
  <cp:revision>1</cp:revision>
  <dc:title>Token Development Services</dc:title>
</cp:coreProperties>
</file>