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Kollektif Bold" charset="1" panose="020B0604020101010102"/>
      <p:regular r:id="rId12"/>
    </p:embeddedFont>
    <p:embeddedFont>
      <p:font typeface="DM Sans" charset="1" panose="00000000000000000000"/>
      <p:regular r:id="rId13"/>
    </p:embeddedFont>
    <p:embeddedFont>
      <p:font typeface="Kollektif" charset="1" panose="020B0604020101010102"/>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medium.com/@blockchainx.tech/rwa-tokenization-unlocking-new-frontiers-in-global-investment-d183e150b173"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https://medium.com/@blockchainx.tech/rwa-tokenization-unlocking-new-frontiers-in-global-investment-d183e150b173" TargetMode="External" Type="http://schemas.openxmlformats.org/officeDocument/2006/relationships/hyperlink"/><Relationship Id="rId3" Target="https://medium.com/@blockchainx.tech/rwa-tokenization-unlocking-new-frontiers-in-global-investment-d183e150b173"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14" Target="../media/image14.png" Type="http://schemas.openxmlformats.org/officeDocument/2006/relationships/image"/><Relationship Id="rId15" Target="../media/image15.svg" Type="http://schemas.openxmlformats.org/officeDocument/2006/relationships/image"/><Relationship Id="rId16" Target="../media/image1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2700000">
            <a:off x="11386843" y="7201845"/>
            <a:ext cx="7415398" cy="3565095"/>
            <a:chOff x="0" y="0"/>
            <a:chExt cx="660400" cy="317500"/>
          </a:xfrm>
        </p:grpSpPr>
        <p:sp>
          <p:nvSpPr>
            <p:cNvPr name="Freeform 3" id="3"/>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4" id="4"/>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5" id="5"/>
          <p:cNvSpPr/>
          <p:nvPr/>
        </p:nvSpPr>
        <p:spPr>
          <a:xfrm flipV="true">
            <a:off x="14131544" y="7969488"/>
            <a:ext cx="5132702" cy="5185216"/>
          </a:xfrm>
          <a:prstGeom prst="line">
            <a:avLst/>
          </a:prstGeom>
          <a:ln cap="flat" w="28575">
            <a:solidFill>
              <a:srgbClr val="8CA9AD"/>
            </a:solidFill>
            <a:prstDash val="solid"/>
            <a:headEnd type="none" len="sm" w="sm"/>
            <a:tailEnd type="none" len="sm" w="sm"/>
          </a:ln>
        </p:spPr>
      </p:sp>
      <p:sp>
        <p:nvSpPr>
          <p:cNvPr name="AutoShape 6" id="6"/>
          <p:cNvSpPr/>
          <p:nvPr/>
        </p:nvSpPr>
        <p:spPr>
          <a:xfrm flipV="true">
            <a:off x="14444220" y="8329798"/>
            <a:ext cx="5038853" cy="5038853"/>
          </a:xfrm>
          <a:prstGeom prst="line">
            <a:avLst/>
          </a:prstGeom>
          <a:ln cap="flat" w="28575">
            <a:solidFill>
              <a:srgbClr val="8CA9AD"/>
            </a:solidFill>
            <a:prstDash val="solid"/>
            <a:headEnd type="none" len="sm" w="sm"/>
            <a:tailEnd type="none" len="sm" w="sm"/>
          </a:ln>
        </p:spPr>
      </p:sp>
      <p:sp>
        <p:nvSpPr>
          <p:cNvPr name="AutoShape 7" id="7"/>
          <p:cNvSpPr/>
          <p:nvPr/>
        </p:nvSpPr>
        <p:spPr>
          <a:xfrm flipV="true">
            <a:off x="14802690" y="8681112"/>
            <a:ext cx="4867141" cy="4867141"/>
          </a:xfrm>
          <a:prstGeom prst="line">
            <a:avLst/>
          </a:prstGeom>
          <a:ln cap="flat" w="28575">
            <a:solidFill>
              <a:srgbClr val="8CA9AD"/>
            </a:solidFill>
            <a:prstDash val="solid"/>
            <a:headEnd type="none" len="sm" w="sm"/>
            <a:tailEnd type="none" len="sm" w="sm"/>
          </a:ln>
        </p:spPr>
      </p:sp>
      <p:sp>
        <p:nvSpPr>
          <p:cNvPr name="TextBox 8" id="8"/>
          <p:cNvSpPr txBox="true"/>
          <p:nvPr/>
        </p:nvSpPr>
        <p:spPr>
          <a:xfrm rot="0">
            <a:off x="3372799" y="1797443"/>
            <a:ext cx="11429891" cy="7676224"/>
          </a:xfrm>
          <a:prstGeom prst="rect">
            <a:avLst/>
          </a:prstGeom>
        </p:spPr>
        <p:txBody>
          <a:bodyPr anchor="t" rtlCol="false" tIns="0" lIns="0" bIns="0" rIns="0">
            <a:spAutoFit/>
          </a:bodyPr>
          <a:lstStyle/>
          <a:p>
            <a:pPr algn="ctr">
              <a:lnSpc>
                <a:spcPts val="8592"/>
              </a:lnSpc>
            </a:pPr>
            <a:r>
              <a:rPr lang="en-US" b="true" sz="8592">
                <a:solidFill>
                  <a:srgbClr val="227C9D"/>
                </a:solidFill>
                <a:latin typeface="Kollektif Bold"/>
                <a:ea typeface="Kollektif Bold"/>
                <a:cs typeface="Kollektif Bold"/>
                <a:sym typeface="Kollektif Bold"/>
              </a:rPr>
              <a:t>UNLOCKING NEW INVESTMENT OPPORTUNITIES WITH REAL-WORLD ASSET (RWA) TOKENIZATION</a:t>
            </a:r>
          </a:p>
          <a:p>
            <a:pPr algn="ctr">
              <a:lnSpc>
                <a:spcPts val="8592"/>
              </a:lnSpc>
            </a:pPr>
          </a:p>
        </p:txBody>
      </p:sp>
      <p:sp>
        <p:nvSpPr>
          <p:cNvPr name="Freeform 9" id="9"/>
          <p:cNvSpPr/>
          <p:nvPr/>
        </p:nvSpPr>
        <p:spPr>
          <a:xfrm flipH="false" flipV="false" rot="-10800000">
            <a:off x="9525" y="6358355"/>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083809" y="6386930"/>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0" y="747073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10800000">
            <a:off x="0" y="8554548"/>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1083809" y="8554548"/>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10800000">
            <a:off x="1083809" y="9623721"/>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10800000">
            <a:off x="3321750" y="8583123"/>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3321750" y="7499314"/>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5400000">
            <a:off x="4405559" y="8583123"/>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2237941" y="9666932"/>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3321750" y="9666932"/>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p:cNvSpPr/>
          <p:nvPr/>
        </p:nvSpPr>
        <p:spPr>
          <a:xfrm flipH="false" flipV="false" rot="5400000">
            <a:off x="0" y="9638357"/>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1" id="21"/>
          <p:cNvSpPr/>
          <p:nvPr/>
        </p:nvSpPr>
        <p:spPr>
          <a:xfrm flipH="false" flipV="false" rot="-5400000">
            <a:off x="15470622" y="0"/>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2" id="22"/>
          <p:cNvSpPr/>
          <p:nvPr/>
        </p:nvSpPr>
        <p:spPr>
          <a:xfrm flipH="false" flipV="false" rot="-5400000">
            <a:off x="16554431" y="0"/>
            <a:ext cx="1083809" cy="1083809"/>
          </a:xfrm>
          <a:custGeom>
            <a:avLst/>
            <a:gdLst/>
            <a:ahLst/>
            <a:cxnLst/>
            <a:rect r="r" b="b" t="t" l="l"/>
            <a:pathLst>
              <a:path h="1083809" w="1083809">
                <a:moveTo>
                  <a:pt x="0" y="0"/>
                </a:moveTo>
                <a:lnTo>
                  <a:pt x="1083808" y="0"/>
                </a:lnTo>
                <a:lnTo>
                  <a:pt x="1083808"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3" id="23"/>
          <p:cNvSpPr/>
          <p:nvPr/>
        </p:nvSpPr>
        <p:spPr>
          <a:xfrm flipH="true" flipV="true" rot="0">
            <a:off x="17638239" y="0"/>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4" id="24"/>
          <p:cNvSpPr/>
          <p:nvPr/>
        </p:nvSpPr>
        <p:spPr>
          <a:xfrm flipH="false" flipV="false" rot="-5400000">
            <a:off x="14386813" y="10838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5" id="25"/>
          <p:cNvSpPr/>
          <p:nvPr/>
        </p:nvSpPr>
        <p:spPr>
          <a:xfrm flipH="false" flipV="false" rot="-5400000">
            <a:off x="15470622" y="10838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6" id="26"/>
          <p:cNvSpPr/>
          <p:nvPr/>
        </p:nvSpPr>
        <p:spPr>
          <a:xfrm flipH="false" flipV="false" rot="0">
            <a:off x="16554431" y="2167618"/>
            <a:ext cx="1083809" cy="1083809"/>
          </a:xfrm>
          <a:custGeom>
            <a:avLst/>
            <a:gdLst/>
            <a:ahLst/>
            <a:cxnLst/>
            <a:rect r="r" b="b" t="t" l="l"/>
            <a:pathLst>
              <a:path h="1083809" w="1083809">
                <a:moveTo>
                  <a:pt x="0" y="0"/>
                </a:moveTo>
                <a:lnTo>
                  <a:pt x="1083808" y="0"/>
                </a:lnTo>
                <a:lnTo>
                  <a:pt x="1083808"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5400000">
            <a:off x="17638239" y="10838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8" id="28"/>
          <p:cNvSpPr/>
          <p:nvPr/>
        </p:nvSpPr>
        <p:spPr>
          <a:xfrm flipH="true" flipV="true" rot="5400000">
            <a:off x="17638239" y="2167618"/>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true" flipV="true" rot="0">
            <a:off x="15470622" y="4433486"/>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0" id="30"/>
          <p:cNvSpPr/>
          <p:nvPr/>
        </p:nvSpPr>
        <p:spPr>
          <a:xfrm flipH="true" flipV="true" rot="5400000">
            <a:off x="16554431" y="4433486"/>
            <a:ext cx="1083809" cy="1083809"/>
          </a:xfrm>
          <a:custGeom>
            <a:avLst/>
            <a:gdLst/>
            <a:ahLst/>
            <a:cxnLst/>
            <a:rect r="r" b="b" t="t" l="l"/>
            <a:pathLst>
              <a:path h="1083809" w="1083809">
                <a:moveTo>
                  <a:pt x="1083808" y="1083809"/>
                </a:moveTo>
                <a:lnTo>
                  <a:pt x="0" y="1083809"/>
                </a:lnTo>
                <a:lnTo>
                  <a:pt x="0" y="0"/>
                </a:lnTo>
                <a:lnTo>
                  <a:pt x="1083808" y="0"/>
                </a:lnTo>
                <a:lnTo>
                  <a:pt x="1083808" y="1083809"/>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31" id="31"/>
          <p:cNvGrpSpPr/>
          <p:nvPr/>
        </p:nvGrpSpPr>
        <p:grpSpPr>
          <a:xfrm rot="2700000">
            <a:off x="-1376391" y="-3093321"/>
            <a:ext cx="7415398" cy="3565095"/>
            <a:chOff x="0" y="0"/>
            <a:chExt cx="660400" cy="317500"/>
          </a:xfrm>
        </p:grpSpPr>
        <p:sp>
          <p:nvSpPr>
            <p:cNvPr name="Freeform 32" id="32"/>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33" id="33"/>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34" id="34"/>
          <p:cNvSpPr/>
          <p:nvPr/>
        </p:nvSpPr>
        <p:spPr>
          <a:xfrm>
            <a:off x="-1839005" y="-2273771"/>
            <a:ext cx="5185216" cy="5132702"/>
          </a:xfrm>
          <a:prstGeom prst="line">
            <a:avLst/>
          </a:prstGeom>
          <a:ln cap="flat" w="28575">
            <a:solidFill>
              <a:srgbClr val="8CA9AD"/>
            </a:solidFill>
            <a:prstDash val="solid"/>
            <a:headEnd type="none" len="sm" w="sm"/>
            <a:tailEnd type="none" len="sm" w="sm"/>
          </a:ln>
        </p:spPr>
      </p:sp>
      <p:sp>
        <p:nvSpPr>
          <p:cNvPr name="AutoShape 35" id="35"/>
          <p:cNvSpPr/>
          <p:nvPr/>
        </p:nvSpPr>
        <p:spPr>
          <a:xfrm>
            <a:off x="-2052951" y="-1961095"/>
            <a:ext cx="5038853" cy="5038853"/>
          </a:xfrm>
          <a:prstGeom prst="line">
            <a:avLst/>
          </a:prstGeom>
          <a:ln cap="flat" w="28575">
            <a:solidFill>
              <a:srgbClr val="8CA9AD"/>
            </a:solidFill>
            <a:prstDash val="solid"/>
            <a:headEnd type="none" len="sm" w="sm"/>
            <a:tailEnd type="none" len="sm" w="sm"/>
          </a:ln>
        </p:spPr>
      </p:sp>
      <p:sp>
        <p:nvSpPr>
          <p:cNvPr name="AutoShape 36" id="36"/>
          <p:cNvSpPr/>
          <p:nvPr/>
        </p:nvSpPr>
        <p:spPr>
          <a:xfrm>
            <a:off x="-2232553" y="-1602625"/>
            <a:ext cx="4867141" cy="4867141"/>
          </a:xfrm>
          <a:prstGeom prst="line">
            <a:avLst/>
          </a:prstGeom>
          <a:ln cap="flat" w="28575">
            <a:solidFill>
              <a:srgbClr val="8CA9AD"/>
            </a:solidFill>
            <a:prstDash val="solid"/>
            <a:headEnd type="none" len="sm" w="sm"/>
            <a:tailEnd type="none" len="sm" w="sm"/>
          </a:ln>
        </p:spPr>
      </p:sp>
      <p:sp>
        <p:nvSpPr>
          <p:cNvPr name="AutoShape 37" id="37"/>
          <p:cNvSpPr/>
          <p:nvPr/>
        </p:nvSpPr>
        <p:spPr>
          <a:xfrm>
            <a:off x="-2359208" y="-1216357"/>
            <a:ext cx="4690515" cy="4690515"/>
          </a:xfrm>
          <a:prstGeom prst="line">
            <a:avLst/>
          </a:prstGeom>
          <a:ln cap="flat" w="28575">
            <a:solidFill>
              <a:srgbClr val="8CA9AD"/>
            </a:solidFill>
            <a:prstDash val="solid"/>
            <a:headEnd type="none" len="sm" w="sm"/>
            <a:tailEnd type="none" len="sm" w="sm"/>
          </a:ln>
        </p:spPr>
      </p:sp>
      <p:sp>
        <p:nvSpPr>
          <p:cNvPr name="AutoShape 38" id="38"/>
          <p:cNvSpPr/>
          <p:nvPr/>
        </p:nvSpPr>
        <p:spPr>
          <a:xfrm>
            <a:off x="-2503062" y="-776680"/>
            <a:ext cx="4347674" cy="4347674"/>
          </a:xfrm>
          <a:prstGeom prst="line">
            <a:avLst/>
          </a:prstGeom>
          <a:ln cap="flat" w="28575">
            <a:solidFill>
              <a:srgbClr val="8CA9AD"/>
            </a:solidFill>
            <a:prstDash val="solid"/>
            <a:headEnd type="none" len="sm" w="sm"/>
            <a:tailEnd type="none" len="sm" w="sm"/>
          </a:ln>
        </p:spPr>
      </p:sp>
      <p:sp>
        <p:nvSpPr>
          <p:cNvPr name="AutoShape 39" id="39"/>
          <p:cNvSpPr/>
          <p:nvPr/>
        </p:nvSpPr>
        <p:spPr>
          <a:xfrm>
            <a:off x="-2623881" y="-332957"/>
            <a:ext cx="3963599" cy="3985594"/>
          </a:xfrm>
          <a:prstGeom prst="line">
            <a:avLst/>
          </a:prstGeom>
          <a:ln cap="flat" w="28575">
            <a:solidFill>
              <a:srgbClr val="8CA9AD"/>
            </a:solidFill>
            <a:prstDash val="solid"/>
            <a:headEnd type="none" len="sm" w="sm"/>
            <a:tailEnd type="none" len="sm" w="sm"/>
          </a:ln>
        </p:spPr>
      </p:sp>
      <p:sp>
        <p:nvSpPr>
          <p:cNvPr name="AutoShape 40" id="40"/>
          <p:cNvSpPr/>
          <p:nvPr/>
        </p:nvSpPr>
        <p:spPr>
          <a:xfrm>
            <a:off x="-2598114" y="228677"/>
            <a:ext cx="3377485" cy="3360058"/>
          </a:xfrm>
          <a:prstGeom prst="line">
            <a:avLst/>
          </a:prstGeom>
          <a:ln cap="flat" w="28575">
            <a:solidFill>
              <a:srgbClr val="8CA9AD"/>
            </a:solidFill>
            <a:prstDash val="solid"/>
            <a:headEnd type="none" len="sm" w="sm"/>
            <a:tailEnd type="none" len="sm" w="sm"/>
          </a:ln>
        </p:spPr>
      </p:sp>
      <p:sp>
        <p:nvSpPr>
          <p:cNvPr name="AutoShape 41" id="41"/>
          <p:cNvSpPr/>
          <p:nvPr/>
        </p:nvSpPr>
        <p:spPr>
          <a:xfrm>
            <a:off x="-2509797" y="905760"/>
            <a:ext cx="2628598" cy="2671969"/>
          </a:xfrm>
          <a:prstGeom prst="line">
            <a:avLst/>
          </a:prstGeom>
          <a:ln cap="flat" w="28575">
            <a:solidFill>
              <a:srgbClr val="8CA9AD"/>
            </a:solidFill>
            <a:prstDash val="solid"/>
            <a:headEnd type="none" len="sm" w="sm"/>
            <a:tailEnd type="none" len="sm" w="sm"/>
          </a:ln>
        </p:spPr>
      </p:sp>
      <p:sp>
        <p:nvSpPr>
          <p:cNvPr name="Freeform 42" id="42"/>
          <p:cNvSpPr/>
          <p:nvPr/>
        </p:nvSpPr>
        <p:spPr>
          <a:xfrm flipH="false" flipV="false" rot="0">
            <a:off x="7184008" y="369266"/>
            <a:ext cx="3375060" cy="1072988"/>
          </a:xfrm>
          <a:custGeom>
            <a:avLst/>
            <a:gdLst/>
            <a:ahLst/>
            <a:cxnLst/>
            <a:rect r="r" b="b" t="t" l="l"/>
            <a:pathLst>
              <a:path h="1072988" w="3375060">
                <a:moveTo>
                  <a:pt x="0" y="0"/>
                </a:moveTo>
                <a:lnTo>
                  <a:pt x="3375060" y="0"/>
                </a:lnTo>
                <a:lnTo>
                  <a:pt x="3375060" y="1072988"/>
                </a:lnTo>
                <a:lnTo>
                  <a:pt x="0" y="1072988"/>
                </a:lnTo>
                <a:lnTo>
                  <a:pt x="0" y="0"/>
                </a:lnTo>
                <a:close/>
              </a:path>
            </a:pathLst>
          </a:custGeom>
          <a:blipFill>
            <a:blip r:embed="rId10"/>
            <a:stretch>
              <a:fillRect l="0" t="0" r="0" b="0"/>
            </a:stretch>
          </a:blipFill>
        </p:spPr>
      </p:sp>
      <p:sp>
        <p:nvSpPr>
          <p:cNvPr name="TextBox 43" id="43"/>
          <p:cNvSpPr txBox="true"/>
          <p:nvPr/>
        </p:nvSpPr>
        <p:spPr>
          <a:xfrm rot="0">
            <a:off x="5489142" y="9424359"/>
            <a:ext cx="7197206" cy="523246"/>
          </a:xfrm>
          <a:prstGeom prst="rect">
            <a:avLst/>
          </a:prstGeom>
        </p:spPr>
        <p:txBody>
          <a:bodyPr anchor="t" rtlCol="false" tIns="0" lIns="0" bIns="0" rIns="0">
            <a:spAutoFit/>
          </a:bodyPr>
          <a:lstStyle/>
          <a:p>
            <a:pPr algn="ctr">
              <a:lnSpc>
                <a:spcPts val="4070"/>
              </a:lnSpc>
            </a:pPr>
            <a:r>
              <a:rPr lang="en-US" sz="3700">
                <a:solidFill>
                  <a:srgbClr val="5E17EB"/>
                </a:solidFill>
                <a:latin typeface="DM Sans"/>
                <a:ea typeface="DM Sans"/>
                <a:cs typeface="DM Sans"/>
                <a:sym typeface="DM Sans"/>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2700000">
            <a:off x="-1626601" y="-3235212"/>
            <a:ext cx="7415398" cy="3565095"/>
            <a:chOff x="0" y="0"/>
            <a:chExt cx="660400" cy="317500"/>
          </a:xfrm>
        </p:grpSpPr>
        <p:sp>
          <p:nvSpPr>
            <p:cNvPr name="Freeform 3" id="3"/>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4" id="4"/>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5" id="5"/>
          <p:cNvSpPr/>
          <p:nvPr/>
        </p:nvSpPr>
        <p:spPr>
          <a:xfrm>
            <a:off x="-2042900" y="-2566351"/>
            <a:ext cx="5185216" cy="5132702"/>
          </a:xfrm>
          <a:prstGeom prst="line">
            <a:avLst/>
          </a:prstGeom>
          <a:ln cap="flat" w="28575">
            <a:solidFill>
              <a:srgbClr val="8CA9AD"/>
            </a:solidFill>
            <a:prstDash val="solid"/>
            <a:headEnd type="none" len="sm" w="sm"/>
            <a:tailEnd type="none" len="sm" w="sm"/>
          </a:ln>
        </p:spPr>
      </p:sp>
      <p:sp>
        <p:nvSpPr>
          <p:cNvPr name="AutoShape 6" id="6"/>
          <p:cNvSpPr/>
          <p:nvPr/>
        </p:nvSpPr>
        <p:spPr>
          <a:xfrm>
            <a:off x="-2222450" y="-2190025"/>
            <a:ext cx="5038853" cy="5038853"/>
          </a:xfrm>
          <a:prstGeom prst="line">
            <a:avLst/>
          </a:prstGeom>
          <a:ln cap="flat" w="28575">
            <a:solidFill>
              <a:srgbClr val="8CA9AD"/>
            </a:solidFill>
            <a:prstDash val="solid"/>
            <a:headEnd type="none" len="sm" w="sm"/>
            <a:tailEnd type="none" len="sm" w="sm"/>
          </a:ln>
        </p:spPr>
      </p:sp>
      <p:sp>
        <p:nvSpPr>
          <p:cNvPr name="AutoShape 7" id="7"/>
          <p:cNvSpPr/>
          <p:nvPr/>
        </p:nvSpPr>
        <p:spPr>
          <a:xfrm>
            <a:off x="-2232553" y="-1602625"/>
            <a:ext cx="4867141" cy="4867141"/>
          </a:xfrm>
          <a:prstGeom prst="line">
            <a:avLst/>
          </a:prstGeom>
          <a:ln cap="flat" w="28575">
            <a:solidFill>
              <a:srgbClr val="8CA9AD"/>
            </a:solidFill>
            <a:prstDash val="solid"/>
            <a:headEnd type="none" len="sm" w="sm"/>
            <a:tailEnd type="none" len="sm" w="sm"/>
          </a:ln>
        </p:spPr>
      </p:sp>
      <p:sp>
        <p:nvSpPr>
          <p:cNvPr name="AutoShape 8" id="8"/>
          <p:cNvSpPr/>
          <p:nvPr/>
        </p:nvSpPr>
        <p:spPr>
          <a:xfrm>
            <a:off x="-2359208" y="-1216357"/>
            <a:ext cx="4690515" cy="4690515"/>
          </a:xfrm>
          <a:prstGeom prst="line">
            <a:avLst/>
          </a:prstGeom>
          <a:ln cap="flat" w="28575">
            <a:solidFill>
              <a:srgbClr val="8CA9AD"/>
            </a:solidFill>
            <a:prstDash val="solid"/>
            <a:headEnd type="none" len="sm" w="sm"/>
            <a:tailEnd type="none" len="sm" w="sm"/>
          </a:ln>
        </p:spPr>
      </p:sp>
      <p:sp>
        <p:nvSpPr>
          <p:cNvPr name="AutoShape 9" id="9"/>
          <p:cNvSpPr/>
          <p:nvPr/>
        </p:nvSpPr>
        <p:spPr>
          <a:xfrm>
            <a:off x="-2503062" y="-776680"/>
            <a:ext cx="4347674" cy="4347674"/>
          </a:xfrm>
          <a:prstGeom prst="line">
            <a:avLst/>
          </a:prstGeom>
          <a:ln cap="flat" w="28575">
            <a:solidFill>
              <a:srgbClr val="8CA9AD"/>
            </a:solidFill>
            <a:prstDash val="solid"/>
            <a:headEnd type="none" len="sm" w="sm"/>
            <a:tailEnd type="none" len="sm" w="sm"/>
          </a:ln>
        </p:spPr>
      </p:sp>
      <p:sp>
        <p:nvSpPr>
          <p:cNvPr name="AutoShape 10" id="10"/>
          <p:cNvSpPr/>
          <p:nvPr/>
        </p:nvSpPr>
        <p:spPr>
          <a:xfrm>
            <a:off x="-2623881" y="-332957"/>
            <a:ext cx="3963599" cy="3985594"/>
          </a:xfrm>
          <a:prstGeom prst="line">
            <a:avLst/>
          </a:prstGeom>
          <a:ln cap="flat" w="28575">
            <a:solidFill>
              <a:srgbClr val="8CA9AD"/>
            </a:solidFill>
            <a:prstDash val="solid"/>
            <a:headEnd type="none" len="sm" w="sm"/>
            <a:tailEnd type="none" len="sm" w="sm"/>
          </a:ln>
        </p:spPr>
      </p:sp>
      <p:sp>
        <p:nvSpPr>
          <p:cNvPr name="AutoShape 11" id="11"/>
          <p:cNvSpPr/>
          <p:nvPr/>
        </p:nvSpPr>
        <p:spPr>
          <a:xfrm>
            <a:off x="-2598114" y="228677"/>
            <a:ext cx="3377485" cy="3360058"/>
          </a:xfrm>
          <a:prstGeom prst="line">
            <a:avLst/>
          </a:prstGeom>
          <a:ln cap="flat" w="28575">
            <a:solidFill>
              <a:srgbClr val="8CA9AD"/>
            </a:solidFill>
            <a:prstDash val="solid"/>
            <a:headEnd type="none" len="sm" w="sm"/>
            <a:tailEnd type="none" len="sm" w="sm"/>
          </a:ln>
        </p:spPr>
      </p:sp>
      <p:sp>
        <p:nvSpPr>
          <p:cNvPr name="AutoShape 12" id="12"/>
          <p:cNvSpPr/>
          <p:nvPr/>
        </p:nvSpPr>
        <p:spPr>
          <a:xfrm>
            <a:off x="-2509797" y="905760"/>
            <a:ext cx="2628598" cy="2671969"/>
          </a:xfrm>
          <a:prstGeom prst="line">
            <a:avLst/>
          </a:prstGeom>
          <a:ln cap="flat" w="28575">
            <a:solidFill>
              <a:srgbClr val="8CA9AD"/>
            </a:solidFill>
            <a:prstDash val="solid"/>
            <a:headEnd type="none" len="sm" w="sm"/>
            <a:tailEnd type="none" len="sm" w="sm"/>
          </a:ln>
        </p:spPr>
      </p:sp>
      <p:sp>
        <p:nvSpPr>
          <p:cNvPr name="TextBox 13" id="13"/>
          <p:cNvSpPr txBox="true"/>
          <p:nvPr/>
        </p:nvSpPr>
        <p:spPr>
          <a:xfrm rot="0">
            <a:off x="2081098" y="2925605"/>
            <a:ext cx="14746895" cy="6345875"/>
          </a:xfrm>
          <a:prstGeom prst="rect">
            <a:avLst/>
          </a:prstGeom>
        </p:spPr>
        <p:txBody>
          <a:bodyPr anchor="t" rtlCol="false" tIns="0" lIns="0" bIns="0" rIns="0">
            <a:spAutoFit/>
          </a:bodyPr>
          <a:lstStyle/>
          <a:p>
            <a:pPr algn="ctr">
              <a:lnSpc>
                <a:spcPts val="3837"/>
              </a:lnSpc>
            </a:pPr>
            <a:r>
              <a:rPr lang="en-US" sz="3837">
                <a:solidFill>
                  <a:srgbClr val="FE6D73"/>
                </a:solidFill>
                <a:latin typeface="Kollektif"/>
                <a:ea typeface="Kollektif"/>
                <a:cs typeface="Kollektif"/>
                <a:sym typeface="Kollektif"/>
              </a:rPr>
              <a:t>BY LAUNCHING DIGITAL TOKENS ON A BLOCKCHAIN, TOKENIZATION IS AN INNOVATIVE APPROACH TOWARDS INVESTMENTS THAT INVOLVES CONVERSION OF PHYSICAL ASSETS INCLUDING BUT NOT LIMITED TO REAL ESTATES, LUXURIOUS VEHICLES AND RENEWABLE ENERGY PROJECTS. THE NEW TENDENCY MAKES IT POSSIBLE FOR ANYONE ACROSS THE GLOBE TO BUY FRACTIONS OF VARIOUS INVESTMENTS AS IT ESSENTIALLY ALLOWS FOR DEMOCRATIZATION OF PREVIOUSLY EXCLUSIVE MARKETPLACES. THE COMPLETE ARTICLE CAN BE ACCESSED HERE IF YOU WANT TO</a:t>
            </a:r>
            <a:r>
              <a:rPr lang="en-US" sz="3837" u="sng">
                <a:solidFill>
                  <a:srgbClr val="227C9D"/>
                </a:solidFill>
                <a:latin typeface="Kollektif"/>
                <a:ea typeface="Kollektif"/>
                <a:cs typeface="Kollektif"/>
                <a:sym typeface="Kollektif"/>
                <a:hlinkClick r:id="rId2" tooltip="https://medium.com/@blockchainx.tech/rwa-tokenization-unlocking-new-frontiers-in-global-investment-d183e150b173"/>
              </a:rPr>
              <a:t> explore more about RWA Tokenization: giving access to new realms in worldwide investing.</a:t>
            </a:r>
          </a:p>
          <a:p>
            <a:pPr algn="ctr">
              <a:lnSpc>
                <a:spcPts val="3837"/>
              </a:lnSpc>
            </a:pPr>
          </a:p>
        </p:txBody>
      </p:sp>
      <p:grpSp>
        <p:nvGrpSpPr>
          <p:cNvPr name="Group 14" id="14"/>
          <p:cNvGrpSpPr/>
          <p:nvPr/>
        </p:nvGrpSpPr>
        <p:grpSpPr>
          <a:xfrm rot="-2700000">
            <a:off x="13988181" y="7883515"/>
            <a:ext cx="7415398" cy="3565095"/>
            <a:chOff x="0" y="0"/>
            <a:chExt cx="660400" cy="317500"/>
          </a:xfrm>
        </p:grpSpPr>
        <p:sp>
          <p:nvSpPr>
            <p:cNvPr name="Freeform 15" id="15"/>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16" id="16"/>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17" id="17"/>
          <p:cNvSpPr/>
          <p:nvPr/>
        </p:nvSpPr>
        <p:spPr>
          <a:xfrm flipV="true">
            <a:off x="14131544" y="7969488"/>
            <a:ext cx="5132702" cy="5185216"/>
          </a:xfrm>
          <a:prstGeom prst="line">
            <a:avLst/>
          </a:prstGeom>
          <a:ln cap="flat" w="28575">
            <a:solidFill>
              <a:srgbClr val="8CA9AD"/>
            </a:solidFill>
            <a:prstDash val="solid"/>
            <a:headEnd type="none" len="sm" w="sm"/>
            <a:tailEnd type="none" len="sm" w="sm"/>
          </a:ln>
        </p:spPr>
      </p:sp>
      <p:sp>
        <p:nvSpPr>
          <p:cNvPr name="AutoShape 18" id="18"/>
          <p:cNvSpPr/>
          <p:nvPr/>
        </p:nvSpPr>
        <p:spPr>
          <a:xfrm flipV="true">
            <a:off x="14444220" y="8329798"/>
            <a:ext cx="5038853" cy="5038853"/>
          </a:xfrm>
          <a:prstGeom prst="line">
            <a:avLst/>
          </a:prstGeom>
          <a:ln cap="flat" w="28575">
            <a:solidFill>
              <a:srgbClr val="8CA9AD"/>
            </a:solidFill>
            <a:prstDash val="solid"/>
            <a:headEnd type="none" len="sm" w="sm"/>
            <a:tailEnd type="none" len="sm" w="sm"/>
          </a:ln>
        </p:spPr>
      </p:sp>
      <p:sp>
        <p:nvSpPr>
          <p:cNvPr name="AutoShape 19" id="19"/>
          <p:cNvSpPr/>
          <p:nvPr/>
        </p:nvSpPr>
        <p:spPr>
          <a:xfrm flipV="true">
            <a:off x="14802690" y="8681112"/>
            <a:ext cx="4867141" cy="4867141"/>
          </a:xfrm>
          <a:prstGeom prst="line">
            <a:avLst/>
          </a:prstGeom>
          <a:ln cap="flat" w="28575">
            <a:solidFill>
              <a:srgbClr val="8CA9AD"/>
            </a:solidFill>
            <a:prstDash val="solid"/>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EFEFEF"/>
        </a:solidFill>
      </p:bgPr>
    </p:bg>
    <p:spTree>
      <p:nvGrpSpPr>
        <p:cNvPr id="1" name=""/>
        <p:cNvGrpSpPr/>
        <p:nvPr/>
      </p:nvGrpSpPr>
      <p:grpSpPr>
        <a:xfrm>
          <a:off x="0" y="0"/>
          <a:ext cx="0" cy="0"/>
          <a:chOff x="0" y="0"/>
          <a:chExt cx="0" cy="0"/>
        </a:xfrm>
      </p:grpSpPr>
      <p:sp>
        <p:nvSpPr>
          <p:cNvPr name="TextBox 2" id="2"/>
          <p:cNvSpPr txBox="true"/>
          <p:nvPr/>
        </p:nvSpPr>
        <p:spPr>
          <a:xfrm rot="0">
            <a:off x="3516831" y="400162"/>
            <a:ext cx="11254339" cy="3394179"/>
          </a:xfrm>
          <a:prstGeom prst="rect">
            <a:avLst/>
          </a:prstGeom>
        </p:spPr>
        <p:txBody>
          <a:bodyPr anchor="t" rtlCol="false" tIns="0" lIns="0" bIns="0" rIns="0">
            <a:spAutoFit/>
          </a:bodyPr>
          <a:lstStyle/>
          <a:p>
            <a:pPr algn="ctr">
              <a:lnSpc>
                <a:spcPts val="8747"/>
              </a:lnSpc>
            </a:pPr>
            <a:r>
              <a:rPr lang="en-US" b="true" sz="8747">
                <a:solidFill>
                  <a:srgbClr val="227C9D"/>
                </a:solidFill>
                <a:latin typeface="Kollektif Bold"/>
                <a:ea typeface="Kollektif Bold"/>
                <a:cs typeface="Kollektif Bold"/>
                <a:sym typeface="Kollektif Bold"/>
              </a:rPr>
              <a:t>TOKENIZATION USE CASES:</a:t>
            </a:r>
          </a:p>
          <a:p>
            <a:pPr algn="ctr">
              <a:lnSpc>
                <a:spcPts val="8747"/>
              </a:lnSpc>
            </a:pPr>
          </a:p>
        </p:txBody>
      </p:sp>
      <p:sp>
        <p:nvSpPr>
          <p:cNvPr name="TextBox 3" id="3"/>
          <p:cNvSpPr txBox="true"/>
          <p:nvPr/>
        </p:nvSpPr>
        <p:spPr>
          <a:xfrm rot="0">
            <a:off x="1028700" y="2927235"/>
            <a:ext cx="17135651" cy="6705600"/>
          </a:xfrm>
          <a:prstGeom prst="rect">
            <a:avLst/>
          </a:prstGeom>
        </p:spPr>
        <p:txBody>
          <a:bodyPr anchor="t" rtlCol="false" tIns="0" lIns="0" bIns="0" rIns="0">
            <a:spAutoFit/>
          </a:bodyPr>
          <a:lstStyle/>
          <a:p>
            <a:pPr algn="ctr">
              <a:lnSpc>
                <a:spcPts val="4873"/>
              </a:lnSpc>
            </a:pPr>
            <a:r>
              <a:rPr lang="en-US" sz="4060">
                <a:solidFill>
                  <a:srgbClr val="5E17EB"/>
                </a:solidFill>
                <a:latin typeface="DM Sans"/>
                <a:ea typeface="DM Sans"/>
                <a:cs typeface="DM Sans"/>
                <a:sym typeface="DM Sans"/>
              </a:rPr>
              <a:t>Tokenization has a diverse range of applications in various sectors. For instance, in the luxury car market investors may own part of vintage automobiles like Ferraris and Aston Martin’s plus trading them on a decentralized platform. Renewable energy assets, for instance wind farms or solar power plants, can also be tokenized making it possible for one to buy shares of them as well as receiving dividends from electricity generation. It is feasible for smaller investors to own shares in revenues raised from huge infrastructure works such as highways, bridges and airports via tokenization. Tokenization could also facilitate the sustainable resourcing and transparent management of natural resources including fisheries, forests or mineral-rich land.</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FEFEF"/>
        </a:solidFill>
      </p:bgPr>
    </p:bg>
    <p:spTree>
      <p:nvGrpSpPr>
        <p:cNvPr id="1" name=""/>
        <p:cNvGrpSpPr/>
        <p:nvPr/>
      </p:nvGrpSpPr>
      <p:grpSpPr>
        <a:xfrm>
          <a:off x="0" y="0"/>
          <a:ext cx="0" cy="0"/>
          <a:chOff x="0" y="0"/>
          <a:chExt cx="0" cy="0"/>
        </a:xfrm>
      </p:grpSpPr>
      <p:sp>
        <p:nvSpPr>
          <p:cNvPr name="TextBox 2" id="2"/>
          <p:cNvSpPr txBox="true"/>
          <p:nvPr/>
        </p:nvSpPr>
        <p:spPr>
          <a:xfrm rot="0">
            <a:off x="789011" y="170762"/>
            <a:ext cx="16297164" cy="10363200"/>
          </a:xfrm>
          <a:prstGeom prst="rect">
            <a:avLst/>
          </a:prstGeom>
        </p:spPr>
        <p:txBody>
          <a:bodyPr anchor="t" rtlCol="false" tIns="0" lIns="0" bIns="0" rIns="0">
            <a:spAutoFit/>
          </a:bodyPr>
          <a:lstStyle/>
          <a:p>
            <a:pPr algn="ctr">
              <a:lnSpc>
                <a:spcPts val="4874"/>
              </a:lnSpc>
            </a:pPr>
            <a:r>
              <a:rPr lang="en-US" sz="4062">
                <a:solidFill>
                  <a:srgbClr val="5E17EB"/>
                </a:solidFill>
                <a:latin typeface="DM Sans"/>
                <a:ea typeface="DM Sans"/>
                <a:cs typeface="DM Sans"/>
                <a:sym typeface="DM Sans"/>
              </a:rPr>
              <a:t> Furthermore, patents together with research and development initiatives could be tokenized opening new channels of financing for scientific studies and technological progressions. Another example includes collectible goods that appreciate over time hence they do not require any physical handling during global exchanges like rare wines and whiskies which can be easily traded through tokens. In sports, fractional ownerships in teams or future earnings for players can be represented by tokens thus giving fans exclusive investment opportunities. Music rights along with royalties can likewise be brought into the tokens that allow fans to invest and profit from their beloved songs and musicians.Moreover, tokenization may also enhance accessibility to conventional investments including private equity and venture capital for the ordinary Joe. Additionally, using blockchain technology to tokenize concert, sports and conference event tickets will eradicate frauds, minimize ticket scalping as well as assure price transparency.</a:t>
            </a:r>
          </a:p>
          <a:p>
            <a:pPr algn="ctr">
              <a:lnSpc>
                <a:spcPts val="4874"/>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sp>
        <p:nvSpPr>
          <p:cNvPr name="TextBox 2" id="2"/>
          <p:cNvSpPr txBox="true"/>
          <p:nvPr/>
        </p:nvSpPr>
        <p:spPr>
          <a:xfrm rot="0">
            <a:off x="3516831" y="400162"/>
            <a:ext cx="11254339" cy="2286046"/>
          </a:xfrm>
          <a:prstGeom prst="rect">
            <a:avLst/>
          </a:prstGeom>
        </p:spPr>
        <p:txBody>
          <a:bodyPr anchor="t" rtlCol="false" tIns="0" lIns="0" bIns="0" rIns="0">
            <a:spAutoFit/>
          </a:bodyPr>
          <a:lstStyle/>
          <a:p>
            <a:pPr algn="ctr">
              <a:lnSpc>
                <a:spcPts val="8747"/>
              </a:lnSpc>
            </a:pPr>
            <a:r>
              <a:rPr lang="en-US" b="true" sz="8747">
                <a:solidFill>
                  <a:srgbClr val="00BF63"/>
                </a:solidFill>
                <a:latin typeface="Kollektif Bold"/>
                <a:ea typeface="Kollektif Bold"/>
                <a:cs typeface="Kollektif Bold"/>
                <a:sym typeface="Kollektif Bold"/>
              </a:rPr>
              <a:t>CONCLUSION:</a:t>
            </a:r>
          </a:p>
          <a:p>
            <a:pPr algn="ctr">
              <a:lnSpc>
                <a:spcPts val="8747"/>
              </a:lnSpc>
            </a:pPr>
          </a:p>
        </p:txBody>
      </p:sp>
      <p:sp>
        <p:nvSpPr>
          <p:cNvPr name="TextBox 3" id="3"/>
          <p:cNvSpPr txBox="true"/>
          <p:nvPr/>
        </p:nvSpPr>
        <p:spPr>
          <a:xfrm rot="0">
            <a:off x="797621" y="2473371"/>
            <a:ext cx="17135651" cy="6096000"/>
          </a:xfrm>
          <a:prstGeom prst="rect">
            <a:avLst/>
          </a:prstGeom>
        </p:spPr>
        <p:txBody>
          <a:bodyPr anchor="t" rtlCol="false" tIns="0" lIns="0" bIns="0" rIns="0">
            <a:spAutoFit/>
          </a:bodyPr>
          <a:lstStyle/>
          <a:p>
            <a:pPr algn="ctr">
              <a:lnSpc>
                <a:spcPts val="4873"/>
              </a:lnSpc>
            </a:pPr>
            <a:r>
              <a:rPr lang="en-US" sz="4060" u="sng">
                <a:solidFill>
                  <a:srgbClr val="FF3131"/>
                </a:solidFill>
                <a:latin typeface="DM Sans"/>
                <a:ea typeface="DM Sans"/>
                <a:cs typeface="DM Sans"/>
                <a:sym typeface="DM Sans"/>
                <a:hlinkClick r:id="rId2" tooltip="https://medium.com/@blockchainx.tech/rwa-tokenization-unlocking-new-frontiers-in-global-investment-d183e150b173"/>
              </a:rPr>
              <a:t>Tokenization of RWAs</a:t>
            </a:r>
            <a:r>
              <a:rPr lang="en-US" sz="4060" u="sng">
                <a:solidFill>
                  <a:srgbClr val="5E17EB"/>
                </a:solidFill>
                <a:latin typeface="DM Sans"/>
                <a:ea typeface="DM Sans"/>
                <a:cs typeface="DM Sans"/>
                <a:sym typeface="DM Sans"/>
                <a:hlinkClick r:id="rId3" tooltip="https://medium.com/@blockchainx.tech/rwa-tokenization-unlocking-new-frontiers-in-global-investment-d183e150b173"/>
              </a:rPr>
              <a:t> </a:t>
            </a:r>
            <a:r>
              <a:rPr lang="en-US" sz="4060">
                <a:solidFill>
                  <a:srgbClr val="227C9D"/>
                </a:solidFill>
                <a:latin typeface="DM Sans"/>
                <a:ea typeface="DM Sans"/>
                <a:cs typeface="DM Sans"/>
                <a:sym typeface="DM Sans"/>
              </a:rPr>
              <a:t>could change industries for the better promoting a financial system that is inclusive and decentralized. However, it is still in the early days of tokenization which offers a more democratized and efficient global economy with a fresh range of investment possibilities for all. By re-defining our methods of investing, owning and engaging with assets; tokenization will evolve as per the advancements in blockchain technology.</a:t>
            </a:r>
          </a:p>
          <a:p>
            <a:pPr algn="ctr">
              <a:lnSpc>
                <a:spcPts val="4873"/>
              </a:lnSpc>
            </a:pPr>
            <a:r>
              <a:rPr lang="en-US" sz="4060">
                <a:solidFill>
                  <a:srgbClr val="227C9D"/>
                </a:solidFill>
                <a:latin typeface="DM Sans"/>
                <a:ea typeface="DM Sans"/>
                <a:cs typeface="DM Sans"/>
                <a:sym typeface="DM Sans"/>
              </a:rPr>
              <a:t>Are you seeking to tokenize your assets? Contact us on how to leverage blockchain technology and release new value!</a:t>
            </a:r>
          </a:p>
          <a:p>
            <a:pPr algn="ctr">
              <a:lnSpc>
                <a:spcPts val="4873"/>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sp>
        <p:nvSpPr>
          <p:cNvPr name="TextBox 2" id="2"/>
          <p:cNvSpPr txBox="true"/>
          <p:nvPr/>
        </p:nvSpPr>
        <p:spPr>
          <a:xfrm rot="0">
            <a:off x="2457438" y="3764317"/>
            <a:ext cx="13112370" cy="2053078"/>
          </a:xfrm>
          <a:prstGeom prst="rect">
            <a:avLst/>
          </a:prstGeom>
        </p:spPr>
        <p:txBody>
          <a:bodyPr anchor="t" rtlCol="false" tIns="0" lIns="0" bIns="0" rIns="0">
            <a:spAutoFit/>
          </a:bodyPr>
          <a:lstStyle/>
          <a:p>
            <a:pPr algn="ctr">
              <a:lnSpc>
                <a:spcPts val="15309"/>
              </a:lnSpc>
            </a:pPr>
            <a:r>
              <a:rPr lang="en-US" b="true" sz="15309">
                <a:solidFill>
                  <a:srgbClr val="227C9D"/>
                </a:solidFill>
                <a:latin typeface="Kollektif Bold"/>
                <a:ea typeface="Kollektif Bold"/>
                <a:cs typeface="Kollektif Bold"/>
                <a:sym typeface="Kollektif Bold"/>
              </a:rPr>
              <a:t>THANK YOU</a:t>
            </a:r>
          </a:p>
        </p:txBody>
      </p:sp>
      <p:sp>
        <p:nvSpPr>
          <p:cNvPr name="Freeform 3" id="3"/>
          <p:cNvSpPr/>
          <p:nvPr/>
        </p:nvSpPr>
        <p:spPr>
          <a:xfrm flipH="false" flipV="false" rot="0">
            <a:off x="17204191" y="-551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204191" y="1028700"/>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5400000">
            <a:off x="17204191" y="2112509"/>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6120382" y="-551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5400000">
            <a:off x="15036573" y="1028700"/>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10800000">
            <a:off x="16120382" y="211250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true" rot="-10800000">
            <a:off x="15036573" y="2112509"/>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true" rot="5400000">
            <a:off x="12770705" y="-55109"/>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true" flipV="true" rot="-10800000">
            <a:off x="12770705" y="1028700"/>
            <a:ext cx="1083809" cy="1083809"/>
          </a:xfrm>
          <a:custGeom>
            <a:avLst/>
            <a:gdLst/>
            <a:ahLst/>
            <a:cxnLst/>
            <a:rect r="r" b="b" t="t" l="l"/>
            <a:pathLst>
              <a:path h="1083809" w="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10800000">
            <a:off x="9525" y="7044155"/>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1083809" y="7072730"/>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0" y="8156539"/>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10800000">
            <a:off x="0" y="9240348"/>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5400000">
            <a:off x="1083809" y="9240348"/>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10800000">
            <a:off x="3321750" y="9268923"/>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3321750" y="8185114"/>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5400000">
            <a:off x="4405559" y="9268923"/>
            <a:ext cx="1083809" cy="1083809"/>
          </a:xfrm>
          <a:custGeom>
            <a:avLst/>
            <a:gdLst/>
            <a:ahLst/>
            <a:cxnLst/>
            <a:rect r="r" b="b" t="t" l="l"/>
            <a:pathLst>
              <a:path h="1083809" w="1083809">
                <a:moveTo>
                  <a:pt x="0" y="0"/>
                </a:moveTo>
                <a:lnTo>
                  <a:pt x="1083809" y="0"/>
                </a:lnTo>
                <a:lnTo>
                  <a:pt x="1083809" y="1083809"/>
                </a:lnTo>
                <a:lnTo>
                  <a:pt x="0" y="10838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0" id="20"/>
          <p:cNvGrpSpPr/>
          <p:nvPr/>
        </p:nvGrpSpPr>
        <p:grpSpPr>
          <a:xfrm rot="0">
            <a:off x="13523653" y="5616927"/>
            <a:ext cx="8847511" cy="8855676"/>
            <a:chOff x="0" y="0"/>
            <a:chExt cx="11796681" cy="11807568"/>
          </a:xfrm>
        </p:grpSpPr>
        <p:grpSp>
          <p:nvGrpSpPr>
            <p:cNvPr name="Group 21" id="21"/>
            <p:cNvGrpSpPr/>
            <p:nvPr/>
          </p:nvGrpSpPr>
          <p:grpSpPr>
            <a:xfrm rot="2700000">
              <a:off x="1676828" y="2799524"/>
              <a:ext cx="9887197" cy="4753460"/>
              <a:chOff x="0" y="0"/>
              <a:chExt cx="660400" cy="317500"/>
            </a:xfrm>
          </p:grpSpPr>
          <p:sp>
            <p:nvSpPr>
              <p:cNvPr name="Freeform 22" id="22"/>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23" id="23"/>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24" id="24"/>
            <p:cNvSpPr/>
            <p:nvPr/>
          </p:nvSpPr>
          <p:spPr>
            <a:xfrm>
              <a:off x="1060010" y="3892256"/>
              <a:ext cx="6913622" cy="6843603"/>
            </a:xfrm>
            <a:prstGeom prst="line">
              <a:avLst/>
            </a:prstGeom>
            <a:ln cap="flat" w="38100">
              <a:solidFill>
                <a:srgbClr val="8CA9AD"/>
              </a:solidFill>
              <a:prstDash val="solid"/>
              <a:headEnd type="none" len="sm" w="sm"/>
              <a:tailEnd type="none" len="sm" w="sm"/>
            </a:ln>
          </p:spPr>
        </p:sp>
        <p:sp>
          <p:nvSpPr>
            <p:cNvPr name="AutoShape 25" id="25"/>
            <p:cNvSpPr/>
            <p:nvPr/>
          </p:nvSpPr>
          <p:spPr>
            <a:xfrm>
              <a:off x="774748" y="4309159"/>
              <a:ext cx="6718471" cy="6718471"/>
            </a:xfrm>
            <a:prstGeom prst="line">
              <a:avLst/>
            </a:prstGeom>
            <a:ln cap="flat" w="38100">
              <a:solidFill>
                <a:srgbClr val="8CA9AD"/>
              </a:solidFill>
              <a:prstDash val="solid"/>
              <a:headEnd type="none" len="sm" w="sm"/>
              <a:tailEnd type="none" len="sm" w="sm"/>
            </a:ln>
          </p:spPr>
        </p:sp>
        <p:sp>
          <p:nvSpPr>
            <p:cNvPr name="AutoShape 26" id="26"/>
            <p:cNvSpPr/>
            <p:nvPr/>
          </p:nvSpPr>
          <p:spPr>
            <a:xfrm>
              <a:off x="535279" y="4787119"/>
              <a:ext cx="6489522" cy="6489522"/>
            </a:xfrm>
            <a:prstGeom prst="line">
              <a:avLst/>
            </a:prstGeom>
            <a:ln cap="flat" w="38100">
              <a:solidFill>
                <a:srgbClr val="8CA9AD"/>
              </a:solidFill>
              <a:prstDash val="solid"/>
              <a:headEnd type="none" len="sm" w="sm"/>
              <a:tailEnd type="none" len="sm" w="sm"/>
            </a:ln>
          </p:spPr>
        </p:sp>
        <p:sp>
          <p:nvSpPr>
            <p:cNvPr name="AutoShape 27" id="27"/>
            <p:cNvSpPr/>
            <p:nvPr/>
          </p:nvSpPr>
          <p:spPr>
            <a:xfrm>
              <a:off x="366406" y="5302142"/>
              <a:ext cx="6254021" cy="6254021"/>
            </a:xfrm>
            <a:prstGeom prst="line">
              <a:avLst/>
            </a:prstGeom>
            <a:ln cap="flat" w="38100">
              <a:solidFill>
                <a:srgbClr val="8CA9AD"/>
              </a:solidFill>
              <a:prstDash val="solid"/>
              <a:headEnd type="none" len="sm" w="sm"/>
              <a:tailEnd type="none" len="sm" w="sm"/>
            </a:ln>
          </p:spPr>
        </p:sp>
        <p:sp>
          <p:nvSpPr>
            <p:cNvPr name="AutoShape 28" id="28"/>
            <p:cNvSpPr/>
            <p:nvPr/>
          </p:nvSpPr>
          <p:spPr>
            <a:xfrm>
              <a:off x="174601" y="5888378"/>
              <a:ext cx="5796899" cy="5796899"/>
            </a:xfrm>
            <a:prstGeom prst="line">
              <a:avLst/>
            </a:prstGeom>
            <a:ln cap="flat" w="38100">
              <a:solidFill>
                <a:srgbClr val="8CA9AD"/>
              </a:solidFill>
              <a:prstDash val="solid"/>
              <a:headEnd type="none" len="sm" w="sm"/>
              <a:tailEnd type="none" len="sm" w="sm"/>
            </a:ln>
          </p:spPr>
        </p:sp>
        <p:sp>
          <p:nvSpPr>
            <p:cNvPr name="AutoShape 29" id="29"/>
            <p:cNvSpPr/>
            <p:nvPr/>
          </p:nvSpPr>
          <p:spPr>
            <a:xfrm>
              <a:off x="13508" y="6480010"/>
              <a:ext cx="5284799" cy="5314125"/>
            </a:xfrm>
            <a:prstGeom prst="line">
              <a:avLst/>
            </a:prstGeom>
            <a:ln cap="flat" w="38100">
              <a:solidFill>
                <a:srgbClr val="8CA9AD"/>
              </a:solidFill>
              <a:prstDash val="solid"/>
              <a:headEnd type="none" len="sm" w="sm"/>
              <a:tailEnd type="none" len="sm" w="sm"/>
            </a:ln>
          </p:spPr>
        </p:sp>
        <p:sp>
          <p:nvSpPr>
            <p:cNvPr name="AutoShape 30" id="30"/>
            <p:cNvSpPr/>
            <p:nvPr/>
          </p:nvSpPr>
          <p:spPr>
            <a:xfrm>
              <a:off x="47865" y="7228854"/>
              <a:ext cx="4503313" cy="4480077"/>
            </a:xfrm>
            <a:prstGeom prst="line">
              <a:avLst/>
            </a:prstGeom>
            <a:ln cap="flat" w="38100">
              <a:solidFill>
                <a:srgbClr val="8CA9AD"/>
              </a:solidFill>
              <a:prstDash val="solid"/>
              <a:headEnd type="none" len="sm" w="sm"/>
              <a:tailEnd type="none" len="sm" w="sm"/>
            </a:ln>
          </p:spPr>
        </p:sp>
        <p:sp>
          <p:nvSpPr>
            <p:cNvPr name="AutoShape 31" id="31"/>
            <p:cNvSpPr/>
            <p:nvPr/>
          </p:nvSpPr>
          <p:spPr>
            <a:xfrm>
              <a:off x="165620" y="8131631"/>
              <a:ext cx="3504797" cy="3562626"/>
            </a:xfrm>
            <a:prstGeom prst="line">
              <a:avLst/>
            </a:prstGeom>
            <a:ln cap="flat" w="38100">
              <a:solidFill>
                <a:srgbClr val="8CA9AD"/>
              </a:solidFill>
              <a:prstDash val="solid"/>
              <a:headEnd type="none" len="sm" w="sm"/>
              <a:tailEnd type="none" len="sm" w="sm"/>
            </a:ln>
          </p:spPr>
        </p:sp>
        <p:sp>
          <p:nvSpPr>
            <p:cNvPr name="AutoShape 32" id="32"/>
            <p:cNvSpPr/>
            <p:nvPr/>
          </p:nvSpPr>
          <p:spPr>
            <a:xfrm>
              <a:off x="676661" y="9346264"/>
              <a:ext cx="1790115" cy="1790115"/>
            </a:xfrm>
            <a:prstGeom prst="line">
              <a:avLst/>
            </a:prstGeom>
            <a:ln cap="flat" w="38100">
              <a:solidFill>
                <a:srgbClr val="8CA9AD"/>
              </a:solidFill>
              <a:prstDash val="solid"/>
              <a:headEnd type="none" len="sm" w="sm"/>
              <a:tailEnd type="none" len="sm" w="sm"/>
            </a:ln>
          </p:spPr>
        </p:sp>
      </p:grpSp>
      <p:grpSp>
        <p:nvGrpSpPr>
          <p:cNvPr name="Group 33" id="33"/>
          <p:cNvGrpSpPr/>
          <p:nvPr/>
        </p:nvGrpSpPr>
        <p:grpSpPr>
          <a:xfrm rot="0">
            <a:off x="-2634012" y="-5192964"/>
            <a:ext cx="8847511" cy="8855676"/>
            <a:chOff x="0" y="0"/>
            <a:chExt cx="11796681" cy="11807568"/>
          </a:xfrm>
        </p:grpSpPr>
        <p:grpSp>
          <p:nvGrpSpPr>
            <p:cNvPr name="Group 34" id="34"/>
            <p:cNvGrpSpPr/>
            <p:nvPr/>
          </p:nvGrpSpPr>
          <p:grpSpPr>
            <a:xfrm rot="2700000">
              <a:off x="1676828" y="2799524"/>
              <a:ext cx="9887197" cy="4753460"/>
              <a:chOff x="0" y="0"/>
              <a:chExt cx="660400" cy="317500"/>
            </a:xfrm>
          </p:grpSpPr>
          <p:sp>
            <p:nvSpPr>
              <p:cNvPr name="Freeform 35" id="35"/>
              <p:cNvSpPr/>
              <p:nvPr/>
            </p:nvSpPr>
            <p:spPr>
              <a:xfrm flipH="false" flipV="false" rot="0">
                <a:off x="0" y="0"/>
                <a:ext cx="660400" cy="317500"/>
              </a:xfrm>
              <a:custGeom>
                <a:avLst/>
                <a:gdLst/>
                <a:ahLst/>
                <a:cxnLst/>
                <a:rect r="r" b="b" t="t" l="l"/>
                <a:pathLst>
                  <a:path h="3175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name="TextBox 36" id="36"/>
              <p:cNvSpPr txBox="true"/>
              <p:nvPr/>
            </p:nvSpPr>
            <p:spPr>
              <a:xfrm>
                <a:off x="0" y="146050"/>
                <a:ext cx="660400" cy="171450"/>
              </a:xfrm>
              <a:prstGeom prst="rect">
                <a:avLst/>
              </a:prstGeom>
            </p:spPr>
            <p:txBody>
              <a:bodyPr anchor="ctr" rtlCol="false" tIns="50800" lIns="50800" bIns="50800" rIns="50800"/>
              <a:lstStyle/>
              <a:p>
                <a:pPr algn="ctr">
                  <a:lnSpc>
                    <a:spcPts val="2553"/>
                  </a:lnSpc>
                </a:pPr>
              </a:p>
            </p:txBody>
          </p:sp>
        </p:grpSp>
        <p:sp>
          <p:nvSpPr>
            <p:cNvPr name="AutoShape 37" id="37"/>
            <p:cNvSpPr/>
            <p:nvPr/>
          </p:nvSpPr>
          <p:spPr>
            <a:xfrm>
              <a:off x="1060010" y="3892256"/>
              <a:ext cx="6913622" cy="6843603"/>
            </a:xfrm>
            <a:prstGeom prst="line">
              <a:avLst/>
            </a:prstGeom>
            <a:ln cap="flat" w="38100">
              <a:solidFill>
                <a:srgbClr val="8CA9AD"/>
              </a:solidFill>
              <a:prstDash val="solid"/>
              <a:headEnd type="none" len="sm" w="sm"/>
              <a:tailEnd type="none" len="sm" w="sm"/>
            </a:ln>
          </p:spPr>
        </p:sp>
        <p:sp>
          <p:nvSpPr>
            <p:cNvPr name="AutoShape 38" id="38"/>
            <p:cNvSpPr/>
            <p:nvPr/>
          </p:nvSpPr>
          <p:spPr>
            <a:xfrm>
              <a:off x="774748" y="4309159"/>
              <a:ext cx="6718471" cy="6718471"/>
            </a:xfrm>
            <a:prstGeom prst="line">
              <a:avLst/>
            </a:prstGeom>
            <a:ln cap="flat" w="38100">
              <a:solidFill>
                <a:srgbClr val="8CA9AD"/>
              </a:solidFill>
              <a:prstDash val="solid"/>
              <a:headEnd type="none" len="sm" w="sm"/>
              <a:tailEnd type="none" len="sm" w="sm"/>
            </a:ln>
          </p:spPr>
        </p:sp>
        <p:sp>
          <p:nvSpPr>
            <p:cNvPr name="AutoShape 39" id="39"/>
            <p:cNvSpPr/>
            <p:nvPr/>
          </p:nvSpPr>
          <p:spPr>
            <a:xfrm>
              <a:off x="535279" y="4787119"/>
              <a:ext cx="6489522" cy="6489522"/>
            </a:xfrm>
            <a:prstGeom prst="line">
              <a:avLst/>
            </a:prstGeom>
            <a:ln cap="flat" w="38100">
              <a:solidFill>
                <a:srgbClr val="8CA9AD"/>
              </a:solidFill>
              <a:prstDash val="solid"/>
              <a:headEnd type="none" len="sm" w="sm"/>
              <a:tailEnd type="none" len="sm" w="sm"/>
            </a:ln>
          </p:spPr>
        </p:sp>
        <p:sp>
          <p:nvSpPr>
            <p:cNvPr name="AutoShape 40" id="40"/>
            <p:cNvSpPr/>
            <p:nvPr/>
          </p:nvSpPr>
          <p:spPr>
            <a:xfrm>
              <a:off x="366406" y="5302142"/>
              <a:ext cx="6254021" cy="6254021"/>
            </a:xfrm>
            <a:prstGeom prst="line">
              <a:avLst/>
            </a:prstGeom>
            <a:ln cap="flat" w="38100">
              <a:solidFill>
                <a:srgbClr val="8CA9AD"/>
              </a:solidFill>
              <a:prstDash val="solid"/>
              <a:headEnd type="none" len="sm" w="sm"/>
              <a:tailEnd type="none" len="sm" w="sm"/>
            </a:ln>
          </p:spPr>
        </p:sp>
        <p:sp>
          <p:nvSpPr>
            <p:cNvPr name="AutoShape 41" id="41"/>
            <p:cNvSpPr/>
            <p:nvPr/>
          </p:nvSpPr>
          <p:spPr>
            <a:xfrm>
              <a:off x="174601" y="5888378"/>
              <a:ext cx="5796899" cy="5796899"/>
            </a:xfrm>
            <a:prstGeom prst="line">
              <a:avLst/>
            </a:prstGeom>
            <a:ln cap="flat" w="38100">
              <a:solidFill>
                <a:srgbClr val="8CA9AD"/>
              </a:solidFill>
              <a:prstDash val="solid"/>
              <a:headEnd type="none" len="sm" w="sm"/>
              <a:tailEnd type="none" len="sm" w="sm"/>
            </a:ln>
          </p:spPr>
        </p:sp>
        <p:sp>
          <p:nvSpPr>
            <p:cNvPr name="AutoShape 42" id="42"/>
            <p:cNvSpPr/>
            <p:nvPr/>
          </p:nvSpPr>
          <p:spPr>
            <a:xfrm>
              <a:off x="13508" y="6480010"/>
              <a:ext cx="5284799" cy="5314125"/>
            </a:xfrm>
            <a:prstGeom prst="line">
              <a:avLst/>
            </a:prstGeom>
            <a:ln cap="flat" w="38100">
              <a:solidFill>
                <a:srgbClr val="8CA9AD"/>
              </a:solidFill>
              <a:prstDash val="solid"/>
              <a:headEnd type="none" len="sm" w="sm"/>
              <a:tailEnd type="none" len="sm" w="sm"/>
            </a:ln>
          </p:spPr>
        </p:sp>
        <p:sp>
          <p:nvSpPr>
            <p:cNvPr name="AutoShape 43" id="43"/>
            <p:cNvSpPr/>
            <p:nvPr/>
          </p:nvSpPr>
          <p:spPr>
            <a:xfrm>
              <a:off x="47865" y="7228854"/>
              <a:ext cx="4503313" cy="4480077"/>
            </a:xfrm>
            <a:prstGeom prst="line">
              <a:avLst/>
            </a:prstGeom>
            <a:ln cap="flat" w="38100">
              <a:solidFill>
                <a:srgbClr val="8CA9AD"/>
              </a:solidFill>
              <a:prstDash val="solid"/>
              <a:headEnd type="none" len="sm" w="sm"/>
              <a:tailEnd type="none" len="sm" w="sm"/>
            </a:ln>
          </p:spPr>
        </p:sp>
        <p:sp>
          <p:nvSpPr>
            <p:cNvPr name="AutoShape 44" id="44"/>
            <p:cNvSpPr/>
            <p:nvPr/>
          </p:nvSpPr>
          <p:spPr>
            <a:xfrm>
              <a:off x="165620" y="8131631"/>
              <a:ext cx="3504797" cy="3562626"/>
            </a:xfrm>
            <a:prstGeom prst="line">
              <a:avLst/>
            </a:prstGeom>
            <a:ln cap="flat" w="38100">
              <a:solidFill>
                <a:srgbClr val="8CA9AD"/>
              </a:solidFill>
              <a:prstDash val="solid"/>
              <a:headEnd type="none" len="sm" w="sm"/>
              <a:tailEnd type="none" len="sm" w="sm"/>
            </a:ln>
          </p:spPr>
        </p:sp>
        <p:sp>
          <p:nvSpPr>
            <p:cNvPr name="AutoShape 45" id="45"/>
            <p:cNvSpPr/>
            <p:nvPr/>
          </p:nvSpPr>
          <p:spPr>
            <a:xfrm>
              <a:off x="676661" y="9346264"/>
              <a:ext cx="1790115" cy="1790115"/>
            </a:xfrm>
            <a:prstGeom prst="line">
              <a:avLst/>
            </a:prstGeom>
            <a:ln cap="flat" w="38100">
              <a:solidFill>
                <a:srgbClr val="8CA9AD"/>
              </a:solidFill>
              <a:prstDash val="solid"/>
              <a:headEnd type="none" len="sm" w="sm"/>
              <a:tailEnd type="none" len="sm" w="sm"/>
            </a:ln>
          </p:spPr>
        </p:sp>
      </p:grpSp>
      <p:sp>
        <p:nvSpPr>
          <p:cNvPr name="Freeform 46" id="46"/>
          <p:cNvSpPr/>
          <p:nvPr/>
        </p:nvSpPr>
        <p:spPr>
          <a:xfrm flipH="false" flipV="false" rot="0">
            <a:off x="5781935" y="6109170"/>
            <a:ext cx="863127" cy="863127"/>
          </a:xfrm>
          <a:custGeom>
            <a:avLst/>
            <a:gdLst/>
            <a:ahLst/>
            <a:cxnLst/>
            <a:rect r="r" b="b" t="t" l="l"/>
            <a:pathLst>
              <a:path h="863127" w="863127">
                <a:moveTo>
                  <a:pt x="0" y="0"/>
                </a:moveTo>
                <a:lnTo>
                  <a:pt x="863127" y="0"/>
                </a:lnTo>
                <a:lnTo>
                  <a:pt x="863127" y="863127"/>
                </a:lnTo>
                <a:lnTo>
                  <a:pt x="0" y="86312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7" id="47"/>
          <p:cNvSpPr/>
          <p:nvPr/>
        </p:nvSpPr>
        <p:spPr>
          <a:xfrm flipH="false" flipV="false" rot="0">
            <a:off x="5781935" y="7517536"/>
            <a:ext cx="874951" cy="874951"/>
          </a:xfrm>
          <a:custGeom>
            <a:avLst/>
            <a:gdLst/>
            <a:ahLst/>
            <a:cxnLst/>
            <a:rect r="r" b="b" t="t" l="l"/>
            <a:pathLst>
              <a:path h="874951" w="874951">
                <a:moveTo>
                  <a:pt x="0" y="0"/>
                </a:moveTo>
                <a:lnTo>
                  <a:pt x="874951" y="0"/>
                </a:lnTo>
                <a:lnTo>
                  <a:pt x="874951" y="874951"/>
                </a:lnTo>
                <a:lnTo>
                  <a:pt x="0" y="87495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8" id="48"/>
          <p:cNvSpPr/>
          <p:nvPr/>
        </p:nvSpPr>
        <p:spPr>
          <a:xfrm flipH="false" flipV="false" rot="0">
            <a:off x="5783785" y="8937726"/>
            <a:ext cx="873102" cy="873102"/>
          </a:xfrm>
          <a:custGeom>
            <a:avLst/>
            <a:gdLst/>
            <a:ahLst/>
            <a:cxnLst/>
            <a:rect r="r" b="b" t="t" l="l"/>
            <a:pathLst>
              <a:path h="873102" w="873102">
                <a:moveTo>
                  <a:pt x="0" y="0"/>
                </a:moveTo>
                <a:lnTo>
                  <a:pt x="873101" y="0"/>
                </a:lnTo>
                <a:lnTo>
                  <a:pt x="873101" y="873101"/>
                </a:lnTo>
                <a:lnTo>
                  <a:pt x="0" y="87310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49" id="49"/>
          <p:cNvSpPr/>
          <p:nvPr/>
        </p:nvSpPr>
        <p:spPr>
          <a:xfrm flipH="false" flipV="false" rot="0">
            <a:off x="7555584" y="251540"/>
            <a:ext cx="2014140" cy="2014140"/>
          </a:xfrm>
          <a:custGeom>
            <a:avLst/>
            <a:gdLst/>
            <a:ahLst/>
            <a:cxnLst/>
            <a:rect r="r" b="b" t="t" l="l"/>
            <a:pathLst>
              <a:path h="2014140" w="2014140">
                <a:moveTo>
                  <a:pt x="0" y="0"/>
                </a:moveTo>
                <a:lnTo>
                  <a:pt x="2014140" y="0"/>
                </a:lnTo>
                <a:lnTo>
                  <a:pt x="2014140" y="2014140"/>
                </a:lnTo>
                <a:lnTo>
                  <a:pt x="0" y="2014140"/>
                </a:lnTo>
                <a:lnTo>
                  <a:pt x="0" y="0"/>
                </a:lnTo>
                <a:close/>
              </a:path>
            </a:pathLst>
          </a:custGeom>
          <a:blipFill>
            <a:blip r:embed="rId16"/>
            <a:stretch>
              <a:fillRect l="0" t="0" r="0" b="0"/>
            </a:stretch>
          </a:blipFill>
        </p:spPr>
      </p:sp>
      <p:sp>
        <p:nvSpPr>
          <p:cNvPr name="TextBox 50" id="50"/>
          <p:cNvSpPr txBox="true"/>
          <p:nvPr/>
        </p:nvSpPr>
        <p:spPr>
          <a:xfrm rot="0">
            <a:off x="5256541" y="6326904"/>
            <a:ext cx="7514164" cy="438156"/>
          </a:xfrm>
          <a:prstGeom prst="rect">
            <a:avLst/>
          </a:prstGeom>
        </p:spPr>
        <p:txBody>
          <a:bodyPr anchor="t" rtlCol="false" tIns="0" lIns="0" bIns="0" rIns="0">
            <a:spAutoFit/>
          </a:bodyPr>
          <a:lstStyle/>
          <a:p>
            <a:pPr algn="ctr">
              <a:lnSpc>
                <a:spcPts val="3300"/>
              </a:lnSpc>
            </a:pPr>
            <a:r>
              <a:rPr lang="en-US" sz="3000">
                <a:solidFill>
                  <a:srgbClr val="545454"/>
                </a:solidFill>
                <a:latin typeface="DM Sans"/>
                <a:ea typeface="DM Sans"/>
                <a:cs typeface="DM Sans"/>
                <a:sym typeface="DM Sans"/>
              </a:rPr>
              <a:t>www.blockchainx.tech</a:t>
            </a:r>
          </a:p>
        </p:txBody>
      </p:sp>
      <p:sp>
        <p:nvSpPr>
          <p:cNvPr name="TextBox 51" id="51"/>
          <p:cNvSpPr txBox="true"/>
          <p:nvPr/>
        </p:nvSpPr>
        <p:spPr>
          <a:xfrm rot="0">
            <a:off x="4805572" y="7746958"/>
            <a:ext cx="7514164" cy="438156"/>
          </a:xfrm>
          <a:prstGeom prst="rect">
            <a:avLst/>
          </a:prstGeom>
        </p:spPr>
        <p:txBody>
          <a:bodyPr anchor="t" rtlCol="false" tIns="0" lIns="0" bIns="0" rIns="0">
            <a:spAutoFit/>
          </a:bodyPr>
          <a:lstStyle/>
          <a:p>
            <a:pPr algn="ctr">
              <a:lnSpc>
                <a:spcPts val="3300"/>
              </a:lnSpc>
            </a:pPr>
            <a:r>
              <a:rPr lang="en-US" sz="3000">
                <a:solidFill>
                  <a:srgbClr val="545454"/>
                </a:solidFill>
                <a:latin typeface="DM Sans"/>
                <a:ea typeface="DM Sans"/>
                <a:cs typeface="DM Sans"/>
                <a:sym typeface="DM Sans"/>
              </a:rPr>
              <a:t>+91 7708889555</a:t>
            </a:r>
          </a:p>
        </p:txBody>
      </p:sp>
      <p:sp>
        <p:nvSpPr>
          <p:cNvPr name="TextBox 52" id="52"/>
          <p:cNvSpPr txBox="true"/>
          <p:nvPr/>
        </p:nvSpPr>
        <p:spPr>
          <a:xfrm rot="0">
            <a:off x="5609439" y="9164012"/>
            <a:ext cx="7514164" cy="438156"/>
          </a:xfrm>
          <a:prstGeom prst="rect">
            <a:avLst/>
          </a:prstGeom>
        </p:spPr>
        <p:txBody>
          <a:bodyPr anchor="t" rtlCol="false" tIns="0" lIns="0" bIns="0" rIns="0">
            <a:spAutoFit/>
          </a:bodyPr>
          <a:lstStyle/>
          <a:p>
            <a:pPr algn="ctr">
              <a:lnSpc>
                <a:spcPts val="3300"/>
              </a:lnSpc>
            </a:pPr>
            <a:r>
              <a:rPr lang="en-US" sz="3000">
                <a:solidFill>
                  <a:srgbClr val="545454"/>
                </a:solidFill>
                <a:latin typeface="DM Sans"/>
                <a:ea typeface="DM Sans"/>
                <a:cs typeface="DM Sans"/>
                <a:sym typeface="DM Sa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DAGQVMBL5iY</dc:identifier>
  <dcterms:modified xsi:type="dcterms:W3CDTF">2011-08-01T06:04:30Z</dcterms:modified>
  <cp:revision>1</cp:revision>
  <dc:title>Unlocking New Investment Opportunities with Real-World Asset (RWA) Tokenization</dc:title>
</cp:coreProperties>
</file>