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A2B2-7E74-D701-385B-593E4E019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759276-D381-8857-3628-0342A412E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68198-E097-F938-6232-8D278498DE8E}"/>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5" name="Footer Placeholder 4">
            <a:extLst>
              <a:ext uri="{FF2B5EF4-FFF2-40B4-BE49-F238E27FC236}">
                <a16:creationId xmlns:a16="http://schemas.microsoft.com/office/drawing/2014/main" id="{A7385465-C384-B02A-F7E9-752FC3AB87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E7F303-4AF5-C6E2-E68B-3766287C5113}"/>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81770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4E41-F34A-1048-623F-6116EC82B59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D932F-BF5A-34EA-4E3E-2C9B24D2F2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5349A6-04CC-BBDA-E223-4ED9333924FE}"/>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5" name="Footer Placeholder 4">
            <a:extLst>
              <a:ext uri="{FF2B5EF4-FFF2-40B4-BE49-F238E27FC236}">
                <a16:creationId xmlns:a16="http://schemas.microsoft.com/office/drawing/2014/main" id="{94AF9C28-0DCC-5013-2D79-EA88D0140C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63385E-64BF-4755-4FAC-22BA3BDD0A40}"/>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678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247C1-08B1-EE88-B6DD-6E886F47BF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32F72-1A2D-75BC-F6BF-48CB03FDF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A23165-08D6-7299-134A-E2A3D2A21455}"/>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5" name="Footer Placeholder 4">
            <a:extLst>
              <a:ext uri="{FF2B5EF4-FFF2-40B4-BE49-F238E27FC236}">
                <a16:creationId xmlns:a16="http://schemas.microsoft.com/office/drawing/2014/main" id="{C6537196-E40C-20D7-FB09-9AFA89193A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C7ACEE-E722-4984-F084-6F0F3B90BBC9}"/>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4550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02ED-504F-19C8-565D-81C0A8469B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414CC8-B9FA-E893-9851-1C6196F36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34810A-BB61-CBD1-1231-9A97E48EFCFE}"/>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5" name="Footer Placeholder 4">
            <a:extLst>
              <a:ext uri="{FF2B5EF4-FFF2-40B4-BE49-F238E27FC236}">
                <a16:creationId xmlns:a16="http://schemas.microsoft.com/office/drawing/2014/main" id="{7236A876-F446-F74D-7F1E-2AD1A89338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779458-8153-3F84-6065-953F3794B8A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70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D3F-C465-4717-6B70-63CA1C9DD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3259207-BA2F-B8B7-A19C-B175CEDB6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5202B-62FD-9485-E839-0E8D6518C939}"/>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5" name="Footer Placeholder 4">
            <a:extLst>
              <a:ext uri="{FF2B5EF4-FFF2-40B4-BE49-F238E27FC236}">
                <a16:creationId xmlns:a16="http://schemas.microsoft.com/office/drawing/2014/main" id="{29884B89-43B7-CE10-11EC-F1F8BECCA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402E9-B02B-04A2-1DD5-D4872DFA1892}"/>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7011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5201-515B-DBB0-3A77-7DC6AA3DE04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1724AA-4241-C794-38DE-B4171E100B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13361DC-1F5B-0F33-5AFB-1A489E1D7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BAA1F5-4FA2-A2A4-0FD4-E54ABC33E807}"/>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6" name="Footer Placeholder 5">
            <a:extLst>
              <a:ext uri="{FF2B5EF4-FFF2-40B4-BE49-F238E27FC236}">
                <a16:creationId xmlns:a16="http://schemas.microsoft.com/office/drawing/2014/main" id="{76968E91-C6A4-BD9D-4199-A2E386614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A3C3B3-66F8-604D-2C89-0D5DD99631D8}"/>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52404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45DE-17A5-0D77-7A0C-3CED740259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9833C4-8191-12B9-E73A-CC931E106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DD93D-DD58-B3A4-8932-7CEE343B6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E91A21-314E-CD36-0341-AD6533F6D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8C9595-A88F-5809-EDB2-8B2560230B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44ED7B9-B305-435B-D584-77943285F024}"/>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8" name="Footer Placeholder 7">
            <a:extLst>
              <a:ext uri="{FF2B5EF4-FFF2-40B4-BE49-F238E27FC236}">
                <a16:creationId xmlns:a16="http://schemas.microsoft.com/office/drawing/2014/main" id="{11A435C0-CF55-DCB2-6887-4A0BD0666F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48FB1-63A4-F6EA-AB68-68149C058076}"/>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688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AC50-0FDA-32CC-4963-9AA87C220A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616DCE-68CB-FB3C-B1F4-F3D405F18EFC}"/>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4" name="Footer Placeholder 3">
            <a:extLst>
              <a:ext uri="{FF2B5EF4-FFF2-40B4-BE49-F238E27FC236}">
                <a16:creationId xmlns:a16="http://schemas.microsoft.com/office/drawing/2014/main" id="{6C1D1EA1-7FB7-88D6-D9F1-F9B02EA8AD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8CAA0B-F0BC-E1C6-5062-D1542FC5ED5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64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023E2-E44B-92B3-986D-67CE00FDA715}"/>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3" name="Footer Placeholder 2">
            <a:extLst>
              <a:ext uri="{FF2B5EF4-FFF2-40B4-BE49-F238E27FC236}">
                <a16:creationId xmlns:a16="http://schemas.microsoft.com/office/drawing/2014/main" id="{4EB6835F-7B37-5B7F-2E58-B7B958EFBF1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E94FD6-B61A-DFC9-FFDE-B690AE8D7601}"/>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84762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E3BE-E68A-EA00-E0A6-914239B5A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EBCB55C-BB29-3481-8E25-8F1BD2051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DE3E9D-65FA-98E4-6B1A-C19A633EC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AEB29D-D1DC-6BB7-7FFA-B56723415128}"/>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6" name="Footer Placeholder 5">
            <a:extLst>
              <a:ext uri="{FF2B5EF4-FFF2-40B4-BE49-F238E27FC236}">
                <a16:creationId xmlns:a16="http://schemas.microsoft.com/office/drawing/2014/main" id="{E80126E2-EBC4-9B9F-6C70-80816F4503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AA3AF7-C1AA-93BD-EC29-0644F7C0313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58599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CBA6-2B0D-205F-C250-ED2A0FCBF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0DE387-1345-6937-06A4-B11AE6CD3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708ABF5-4164-927F-6EA0-0A1AD79A4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68E59-844C-C30C-C03F-D1A515EFD3C2}"/>
              </a:ext>
            </a:extLst>
          </p:cNvPr>
          <p:cNvSpPr>
            <a:spLocks noGrp="1"/>
          </p:cNvSpPr>
          <p:nvPr>
            <p:ph type="dt" sz="half" idx="10"/>
          </p:nvPr>
        </p:nvSpPr>
        <p:spPr/>
        <p:txBody>
          <a:bodyPr/>
          <a:lstStyle/>
          <a:p>
            <a:fld id="{98402535-41F4-4B30-96D1-E962A7343D0C}" type="datetimeFigureOut">
              <a:rPr lang="en-IN" smtClean="0"/>
              <a:t>17-09-2024</a:t>
            </a:fld>
            <a:endParaRPr lang="en-IN"/>
          </a:p>
        </p:txBody>
      </p:sp>
      <p:sp>
        <p:nvSpPr>
          <p:cNvPr id="6" name="Footer Placeholder 5">
            <a:extLst>
              <a:ext uri="{FF2B5EF4-FFF2-40B4-BE49-F238E27FC236}">
                <a16:creationId xmlns:a16="http://schemas.microsoft.com/office/drawing/2014/main" id="{4A489F11-41AB-F39C-3B0D-72C08F4DCA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B73CF-6DC4-A387-EE07-2D0BE4A9632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85159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93F57-DFDA-B2C8-BF7D-C14E21419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C9502E-067B-002D-5CB0-5D2321638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0D4B39-0EEB-77F7-1B41-620186E8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402535-41F4-4B30-96D1-E962A7343D0C}" type="datetimeFigureOut">
              <a:rPr lang="en-IN" smtClean="0"/>
              <a:t>17-09-2024</a:t>
            </a:fld>
            <a:endParaRPr lang="en-IN"/>
          </a:p>
        </p:txBody>
      </p:sp>
      <p:sp>
        <p:nvSpPr>
          <p:cNvPr id="5" name="Footer Placeholder 4">
            <a:extLst>
              <a:ext uri="{FF2B5EF4-FFF2-40B4-BE49-F238E27FC236}">
                <a16:creationId xmlns:a16="http://schemas.microsoft.com/office/drawing/2014/main" id="{DFD72E4D-FD09-4D5D-C2E8-AACC93ECB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E2D1C3C-E8B6-41C3-8F7D-407AC1E2A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3D7278-F8C9-40C7-BE40-90066ACF69B4}" type="slidenum">
              <a:rPr lang="en-IN" smtClean="0"/>
              <a:t>‹#›</a:t>
            </a:fld>
            <a:endParaRPr lang="en-IN"/>
          </a:p>
        </p:txBody>
      </p:sp>
    </p:spTree>
    <p:extLst>
      <p:ext uri="{BB962C8B-B14F-4D97-AF65-F5344CB8AC3E}">
        <p14:creationId xmlns:p14="http://schemas.microsoft.com/office/powerpoint/2010/main" val="438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irstpolicy.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firstpolicy.com/services/property-insur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irstpolicy.com/services/property-insur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tel:+912066073200" TargetMode="External"/><Relationship Id="rId2" Type="http://schemas.openxmlformats.org/officeDocument/2006/relationships/hyperlink" Target="https://firstpolicy.com/" TargetMode="External"/><Relationship Id="rId1" Type="http://schemas.openxmlformats.org/officeDocument/2006/relationships/slideLayout" Target="../slideLayouts/slideLayout2.xml"/><Relationship Id="rId4" Type="http://schemas.openxmlformats.org/officeDocument/2006/relationships/hyperlink" Target="mailto:office@firstpolic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CDAC-6C89-78D5-487F-9B3731D676DE}"/>
              </a:ext>
            </a:extLst>
          </p:cNvPr>
          <p:cNvSpPr>
            <a:spLocks noGrp="1"/>
          </p:cNvSpPr>
          <p:nvPr>
            <p:ph type="ctrTitle"/>
          </p:nvPr>
        </p:nvSpPr>
        <p:spPr>
          <a:xfrm>
            <a:off x="1524000" y="380369"/>
            <a:ext cx="9144000" cy="2010494"/>
          </a:xfrm>
        </p:spPr>
        <p:txBody>
          <a:bodyPr>
            <a:normAutofit/>
          </a:bodyPr>
          <a:lstStyle/>
          <a:p>
            <a:pPr rtl="0">
              <a:spcBef>
                <a:spcPts val="1200"/>
              </a:spcBef>
              <a:spcAft>
                <a:spcPts val="1200"/>
              </a:spcAft>
            </a:pPr>
            <a:r>
              <a:rPr lang="en-US" sz="2800" b="1" i="0" u="none" strike="noStrike" dirty="0">
                <a:solidFill>
                  <a:srgbClr val="000000"/>
                </a:solidFill>
                <a:effectLst/>
                <a:latin typeface="Arial" panose="020B0604020202020204" pitchFamily="34" charset="0"/>
              </a:rPr>
              <a:t>Managing Risks with Property Insurance: A Guide to Safeguarding Your Business Assets</a:t>
            </a:r>
            <a:br>
              <a:rPr lang="en-US" sz="1050" b="0" dirty="0">
                <a:effectLst/>
              </a:rPr>
            </a:br>
            <a:br>
              <a:rPr lang="en-US" sz="1050" dirty="0"/>
            </a:br>
            <a:endParaRPr lang="en-IN" sz="3600" dirty="0"/>
          </a:p>
        </p:txBody>
      </p:sp>
      <p:sp>
        <p:nvSpPr>
          <p:cNvPr id="3" name="Subtitle 2">
            <a:extLst>
              <a:ext uri="{FF2B5EF4-FFF2-40B4-BE49-F238E27FC236}">
                <a16:creationId xmlns:a16="http://schemas.microsoft.com/office/drawing/2014/main" id="{CCB3AC21-9CB0-FFE7-CFF3-65C93F197ABA}"/>
              </a:ext>
            </a:extLst>
          </p:cNvPr>
          <p:cNvSpPr>
            <a:spLocks noGrp="1"/>
          </p:cNvSpPr>
          <p:nvPr>
            <p:ph type="subTitle" idx="1"/>
          </p:nvPr>
        </p:nvSpPr>
        <p:spPr>
          <a:xfrm>
            <a:off x="1524000" y="5142450"/>
            <a:ext cx="9144000" cy="939567"/>
          </a:xfrm>
        </p:spPr>
        <p:txBody>
          <a:bodyPr/>
          <a:lstStyle/>
          <a:p>
            <a:r>
              <a:rPr lang="en-IN" sz="4000" b="1" dirty="0">
                <a:hlinkClick r:id="rId2"/>
              </a:rPr>
              <a:t>https://firstpolicy.com/</a:t>
            </a:r>
            <a:endParaRPr lang="en-IN" sz="4000" b="1" dirty="0"/>
          </a:p>
          <a:p>
            <a:endParaRPr lang="en-IN" dirty="0"/>
          </a:p>
        </p:txBody>
      </p:sp>
      <p:pic>
        <p:nvPicPr>
          <p:cNvPr id="4" name="Picture 3" descr="A blue and white rectangle with black text&#10;&#10;Description automatically generated">
            <a:extLst>
              <a:ext uri="{FF2B5EF4-FFF2-40B4-BE49-F238E27FC236}">
                <a16:creationId xmlns:a16="http://schemas.microsoft.com/office/drawing/2014/main" id="{71AB8523-76D2-8572-0BB4-F74E831D4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250" y="2616036"/>
            <a:ext cx="3719500" cy="2010494"/>
          </a:xfrm>
          <a:prstGeom prst="rect">
            <a:avLst/>
          </a:prstGeom>
        </p:spPr>
      </p:pic>
    </p:spTree>
    <p:extLst>
      <p:ext uri="{BB962C8B-B14F-4D97-AF65-F5344CB8AC3E}">
        <p14:creationId xmlns:p14="http://schemas.microsoft.com/office/powerpoint/2010/main" val="325542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671052" y="516687"/>
            <a:ext cx="10515600" cy="5824625"/>
          </a:xfrm>
        </p:spPr>
        <p:txBody>
          <a:bodyPr anchor="t"/>
          <a:lstStyle/>
          <a:p>
            <a:pPr rtl="0">
              <a:spcBef>
                <a:spcPts val="1200"/>
              </a:spcBef>
              <a:spcAft>
                <a:spcPts val="1200"/>
              </a:spcAft>
            </a:pPr>
            <a:r>
              <a:rPr lang="en-US" sz="1800" b="0" i="0" u="none" strike="noStrike" dirty="0">
                <a:solidFill>
                  <a:srgbClr val="000000"/>
                </a:solidFill>
                <a:effectLst/>
                <a:latin typeface="Arial" panose="020B0604020202020204" pitchFamily="34" charset="0"/>
              </a:rPr>
              <a:t>Amid the increasing speed of business processes and constant threats in the modern world, </a:t>
            </a:r>
            <a:r>
              <a:rPr lang="en-US" sz="1800" b="1" i="0" u="none" strike="noStrike" dirty="0">
                <a:solidFill>
                  <a:srgbClr val="000000"/>
                </a:solidFill>
                <a:effectLst/>
                <a:latin typeface="Arial" panose="020B0604020202020204" pitchFamily="34" charset="0"/>
              </a:rPr>
              <a:t>property insurance</a:t>
            </a:r>
            <a:r>
              <a:rPr lang="en-US" sz="1800" b="0" i="0" u="none" strike="noStrike" dirty="0">
                <a:solidFill>
                  <a:srgbClr val="000000"/>
                </a:solidFill>
                <a:effectLst/>
                <a:latin typeface="Arial" panose="020B0604020202020204" pitchFamily="34" charset="0"/>
              </a:rPr>
              <a:t> can be considered as the means of protecting business and its assets. This type of insurance covers physical property and this is useful in as far as ensuring business operations go on despite disasters or accidents. Different </a:t>
            </a:r>
            <a:r>
              <a:rPr lang="en-US" sz="1800" b="1" i="0" u="none" strike="noStrike" dirty="0">
                <a:solidFill>
                  <a:srgbClr val="000000"/>
                </a:solidFill>
                <a:effectLst/>
                <a:latin typeface="Arial" panose="020B0604020202020204" pitchFamily="34" charset="0"/>
              </a:rPr>
              <a:t>property insurance solutions</a:t>
            </a:r>
            <a:r>
              <a:rPr lang="en-US" sz="1800" b="0" i="0" u="none" strike="noStrike" dirty="0">
                <a:solidFill>
                  <a:srgbClr val="000000"/>
                </a:solidFill>
                <a:effectLst/>
                <a:latin typeface="Arial" panose="020B0604020202020204" pitchFamily="34" charset="0"/>
              </a:rPr>
              <a:t> exist in the market and these can be used to cover investments and reduce losses.</a:t>
            </a:r>
            <a:endParaRPr lang="en-US" sz="1200"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Warehouse insurance</a:t>
            </a:r>
            <a:endParaRPr lang="en-US" sz="1200" b="0" dirty="0">
              <a:effectLst/>
            </a:endParaRPr>
          </a:p>
          <a:p>
            <a:pPr rtl="0">
              <a:spcBef>
                <a:spcPts val="1200"/>
              </a:spcBef>
              <a:spcAft>
                <a:spcPts val="1200"/>
              </a:spcAft>
            </a:pPr>
            <a:r>
              <a:rPr lang="en-US" sz="1800" b="1" i="0" u="sng" strike="noStrike" dirty="0">
                <a:solidFill>
                  <a:srgbClr val="1155CC"/>
                </a:solidFill>
                <a:effectLst/>
                <a:latin typeface="Arial" panose="020B0604020202020204" pitchFamily="34" charset="0"/>
                <a:hlinkClick r:id="rId2"/>
              </a:rPr>
              <a:t>Warehouse insurance</a:t>
            </a:r>
            <a:r>
              <a:rPr lang="en-US" sz="1800" b="0" i="0" u="none" strike="noStrike" dirty="0">
                <a:solidFill>
                  <a:srgbClr val="000000"/>
                </a:solidFill>
                <a:effectLst/>
                <a:latin typeface="Arial" panose="020B0604020202020204" pitchFamily="34" charset="0"/>
              </a:rPr>
              <a:t> is considered one of the most important forms of property insurance. Stock and inventory in most cases are also stored in warehouses, and anything that can happen to the inventory especially fire, theft or natural disaster may occur. Warehouse insurance covers the stocks creating liability for any losses or damage of stock through one way or another. This makes sure that the businesses are in a position to recoup without incurring heavy costs in the occurrence of an incident.</a:t>
            </a:r>
            <a:br>
              <a:rPr lang="en-US" sz="1200" dirty="0"/>
            </a:br>
            <a:endParaRPr lang="en-US" b="0" dirty="0">
              <a:effectLst/>
            </a:endParaRPr>
          </a:p>
        </p:txBody>
      </p:sp>
    </p:spTree>
    <p:extLst>
      <p:ext uri="{BB962C8B-B14F-4D97-AF65-F5344CB8AC3E}">
        <p14:creationId xmlns:p14="http://schemas.microsoft.com/office/powerpoint/2010/main" val="3263294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nchor="ctr">
            <a:normAutofit/>
          </a:bodyPr>
          <a:lstStyle/>
          <a:p>
            <a:pPr rtl="0">
              <a:spcBef>
                <a:spcPts val="1200"/>
              </a:spcBef>
              <a:spcAft>
                <a:spcPts val="1200"/>
              </a:spcAft>
            </a:pPr>
            <a:r>
              <a:rPr lang="en-US" sz="1800" b="1" dirty="0">
                <a:solidFill>
                  <a:srgbClr val="000000"/>
                </a:solidFill>
                <a:latin typeface="Arial" panose="020B0604020202020204" pitchFamily="34" charset="0"/>
              </a:rPr>
              <a:t>C</a:t>
            </a:r>
            <a:r>
              <a:rPr lang="en-US" sz="1800" b="1" i="0" u="none" strike="noStrike" dirty="0">
                <a:solidFill>
                  <a:srgbClr val="000000"/>
                </a:solidFill>
                <a:effectLst/>
                <a:latin typeface="Arial" panose="020B0604020202020204" pitchFamily="34" charset="0"/>
              </a:rPr>
              <a:t>onstruction companies</a:t>
            </a:r>
            <a:endParaRPr lang="en-US" b="0" dirty="0">
              <a:effectLst/>
            </a:endParaRPr>
          </a:p>
          <a:p>
            <a:pPr rtl="0">
              <a:spcBef>
                <a:spcPts val="1200"/>
              </a:spcBef>
              <a:spcAft>
                <a:spcPts val="1200"/>
              </a:spcAft>
            </a:pPr>
            <a:r>
              <a:rPr lang="en-US" sz="1800" b="0" i="0" u="none" strike="noStrike" dirty="0">
                <a:solidFill>
                  <a:srgbClr val="000000"/>
                </a:solidFill>
                <a:effectLst/>
                <a:latin typeface="Arial" panose="020B0604020202020204" pitchFamily="34" charset="0"/>
              </a:rPr>
              <a:t>This is specifically relevant for</a:t>
            </a:r>
            <a:r>
              <a:rPr lang="en-US" sz="1800" b="0" i="0" u="sng" strike="noStrike" dirty="0">
                <a:solidFill>
                  <a:srgbClr val="1155CC"/>
                </a:solidFill>
                <a:effectLst/>
                <a:latin typeface="Arial" panose="020B0604020202020204" pitchFamily="34" charset="0"/>
                <a:hlinkClick r:id="rId2"/>
              </a:rPr>
              <a:t> </a:t>
            </a:r>
            <a:r>
              <a:rPr lang="en-US" sz="1800" b="1" i="0" u="sng" strike="noStrike" dirty="0">
                <a:solidFill>
                  <a:srgbClr val="1155CC"/>
                </a:solidFill>
                <a:effectLst/>
                <a:latin typeface="Arial" panose="020B0604020202020204" pitchFamily="34" charset="0"/>
                <a:hlinkClick r:id="rId2"/>
              </a:rPr>
              <a:t>construction companies</a:t>
            </a:r>
            <a:r>
              <a:rPr lang="en-US" sz="1800" b="0" i="0" u="none" strike="noStrike" dirty="0">
                <a:solidFill>
                  <a:srgbClr val="000000"/>
                </a:solidFill>
                <a:effectLst/>
                <a:latin typeface="Arial" panose="020B0604020202020204" pitchFamily="34" charset="0"/>
              </a:rPr>
              <a:t> and companies involved in construction related projects where </a:t>
            </a:r>
            <a:r>
              <a:rPr lang="en-US" sz="1800" b="1" i="0" u="sng" strike="noStrike" dirty="0">
                <a:solidFill>
                  <a:srgbClr val="1155CC"/>
                </a:solidFill>
                <a:effectLst/>
                <a:latin typeface="Arial" panose="020B0604020202020204" pitchFamily="34" charset="0"/>
                <a:hlinkClick r:id="rId2"/>
              </a:rPr>
              <a:t>contractors all risk insurance</a:t>
            </a:r>
            <a:r>
              <a:rPr lang="en-US" sz="1800" b="0" i="0" u="none" strike="noStrike" dirty="0">
                <a:solidFill>
                  <a:srgbClr val="000000"/>
                </a:solidFill>
                <a:effectLst/>
                <a:latin typeface="Arial" panose="020B0604020202020204" pitchFamily="34" charset="0"/>
              </a:rPr>
              <a:t> is crucial. CAR insurance encompasses various risks that can occur within construction projects such as damage on the construction site, third-party bodily injury or property damage, or loss of material or equipment in transit. This comprehensive policy is beneficial to contractors as it allows them to avoid potential disasters that might change the project plan and amend budgets.</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Godown insurance</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Godown insurance</a:t>
            </a:r>
            <a:r>
              <a:rPr lang="en-US" sz="1800" b="0" i="0" u="none" strike="noStrike" dirty="0">
                <a:solidFill>
                  <a:srgbClr val="000000"/>
                </a:solidFill>
                <a:effectLst/>
                <a:latin typeface="Arial" panose="020B0604020202020204" pitchFamily="34" charset="0"/>
              </a:rPr>
              <a:t> focuses on providing insurance policies that can address risks associated with storage buildings used for placing products such as raw materials, machines, and other finished products. Since these storage units hold different properties, they are open to dangerous events such as fire, flood, or theft.</a:t>
            </a:r>
            <a:r>
              <a:rPr lang="en-US" sz="1800" b="1" i="0" u="none" strike="noStrike" dirty="0">
                <a:solidFill>
                  <a:srgbClr val="000000"/>
                </a:solidFill>
                <a:effectLst/>
                <a:latin typeface="Arial" panose="020B0604020202020204" pitchFamily="34" charset="0"/>
              </a:rPr>
              <a:t> </a:t>
            </a:r>
            <a:r>
              <a:rPr lang="en-US" sz="1800" b="1" i="0" u="sng" strike="noStrike" dirty="0">
                <a:solidFill>
                  <a:srgbClr val="1155CC"/>
                </a:solidFill>
                <a:effectLst/>
                <a:latin typeface="Arial" panose="020B0604020202020204" pitchFamily="34" charset="0"/>
                <a:hlinkClick r:id="rId2"/>
              </a:rPr>
              <a:t>Godown insurance</a:t>
            </a:r>
            <a:r>
              <a:rPr lang="en-US" sz="1800" b="0" i="0" u="sng" strike="noStrike" dirty="0">
                <a:solidFill>
                  <a:srgbClr val="1155CC"/>
                </a:solidFill>
                <a:effectLst/>
                <a:latin typeface="Arial" panose="020B0604020202020204" pitchFamily="34" charset="0"/>
                <a:hlinkClick r:id="rId2"/>
              </a:rPr>
              <a:t> </a:t>
            </a:r>
            <a:r>
              <a:rPr lang="en-US" sz="1800" b="0" i="0" u="none" strike="noStrike" dirty="0">
                <a:solidFill>
                  <a:srgbClr val="000000"/>
                </a:solidFill>
                <a:effectLst/>
                <a:latin typeface="Arial" panose="020B0604020202020204" pitchFamily="34" charset="0"/>
              </a:rPr>
              <a:t>safeguards the business venture by averting the cost of the loss or damage of commodities stored and also preventing interruption of business. This type of insurance is very important to the manufacturing firms, wholesalers and logistics companies since they rent big warehouses.</a:t>
            </a:r>
            <a:endParaRPr lang="en-US" b="0" dirty="0">
              <a:effectLst/>
            </a:endParaRPr>
          </a:p>
          <a:p>
            <a:pPr marL="0" indent="0">
              <a:buNone/>
            </a:pPr>
            <a:br>
              <a:rPr lang="en-US" dirty="0"/>
            </a:br>
            <a:endParaRPr lang="en-US" b="0" dirty="0">
              <a:effectLst/>
            </a:endParaRPr>
          </a:p>
        </p:txBody>
      </p:sp>
    </p:spTree>
    <p:extLst>
      <p:ext uri="{BB962C8B-B14F-4D97-AF65-F5344CB8AC3E}">
        <p14:creationId xmlns:p14="http://schemas.microsoft.com/office/powerpoint/2010/main" val="783904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normAutofit/>
          </a:bodyPr>
          <a:lstStyle/>
          <a:p>
            <a:pPr rtl="0">
              <a:spcBef>
                <a:spcPts val="1200"/>
              </a:spcBef>
              <a:spcAft>
                <a:spcPts val="1200"/>
              </a:spcAft>
            </a:pPr>
            <a:r>
              <a:rPr lang="en-US" sz="1800" b="1" i="0" u="none" strike="noStrike" dirty="0">
                <a:solidFill>
                  <a:srgbClr val="000000"/>
                </a:solidFill>
                <a:effectLst/>
                <a:latin typeface="Arial" panose="020B0604020202020204" pitchFamily="34" charset="0"/>
              </a:rPr>
              <a:t>Conclusion</a:t>
            </a:r>
            <a:endParaRPr lang="en-US" b="0" dirty="0">
              <a:effectLst/>
            </a:endParaRPr>
          </a:p>
          <a:p>
            <a:pPr rtl="0">
              <a:spcBef>
                <a:spcPts val="1200"/>
              </a:spcBef>
              <a:spcAft>
                <a:spcPts val="1200"/>
              </a:spcAft>
            </a:pPr>
            <a:r>
              <a:rPr lang="en-US" sz="1800" b="0" i="0" u="none" strike="noStrike" dirty="0">
                <a:solidFill>
                  <a:srgbClr val="000000"/>
                </a:solidFill>
                <a:effectLst/>
                <a:latin typeface="Arial" panose="020B0604020202020204" pitchFamily="34" charset="0"/>
              </a:rPr>
              <a:t>Besides, property insurance solutions like </a:t>
            </a:r>
            <a:r>
              <a:rPr lang="en-US" sz="1800" b="1" i="0" u="none" strike="noStrike" dirty="0">
                <a:solidFill>
                  <a:srgbClr val="000000"/>
                </a:solidFill>
                <a:effectLst/>
                <a:latin typeface="Arial" panose="020B0604020202020204" pitchFamily="34" charset="0"/>
              </a:rPr>
              <a:t>warehouse insurance</a:t>
            </a: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contractors all risk insurance</a:t>
            </a:r>
            <a:r>
              <a:rPr lang="en-US" sz="1800" b="0" i="0" u="none" strike="noStrike" dirty="0">
                <a:solidFill>
                  <a:srgbClr val="000000"/>
                </a:solidFill>
                <a:effectLst/>
                <a:latin typeface="Arial" panose="020B0604020202020204" pitchFamily="34" charset="0"/>
              </a:rPr>
              <a:t>, and </a:t>
            </a:r>
            <a:r>
              <a:rPr lang="en-US" sz="1800" b="1" i="0" u="none" strike="noStrike" dirty="0">
                <a:solidFill>
                  <a:srgbClr val="000000"/>
                </a:solidFill>
                <a:effectLst/>
                <a:latin typeface="Arial" panose="020B0604020202020204" pitchFamily="34" charset="0"/>
              </a:rPr>
              <a:t>godown insurance </a:t>
            </a:r>
            <a:r>
              <a:rPr lang="en-US" sz="1800" b="0" i="0" u="none" strike="noStrike" dirty="0">
                <a:solidFill>
                  <a:srgbClr val="000000"/>
                </a:solidFill>
                <a:effectLst/>
                <a:latin typeface="Arial" panose="020B0604020202020204" pitchFamily="34" charset="0"/>
              </a:rPr>
              <a:t>help companies to mitigate risks to their fixed assets, and protect the value of their substantial investments.</a:t>
            </a:r>
            <a:endParaRPr lang="en-US" b="0" dirty="0">
              <a:effectLst/>
            </a:endParaRPr>
          </a:p>
          <a:p>
            <a:pPr marL="0" indent="0">
              <a:buNone/>
            </a:pPr>
            <a:br>
              <a:rPr lang="en-US" b="0" dirty="0">
                <a:effectLst/>
              </a:rPr>
            </a:br>
            <a:endParaRPr lang="en-US" b="0" dirty="0">
              <a:effectLst/>
            </a:endParaRPr>
          </a:p>
        </p:txBody>
      </p:sp>
    </p:spTree>
    <p:extLst>
      <p:ext uri="{BB962C8B-B14F-4D97-AF65-F5344CB8AC3E}">
        <p14:creationId xmlns:p14="http://schemas.microsoft.com/office/powerpoint/2010/main" val="3761320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lstStyle/>
          <a:p>
            <a:pPr algn="l"/>
            <a:r>
              <a:rPr lang="en-US" dirty="0">
                <a:solidFill>
                  <a:srgbClr val="242424"/>
                </a:solidFill>
                <a:latin typeface="DM Sans" pitchFamily="2" charset="0"/>
              </a:rPr>
              <a:t>Contact us</a:t>
            </a:r>
          </a:p>
          <a:p>
            <a:pPr marL="0" indent="0" algn="l">
              <a:buNone/>
            </a:pPr>
            <a:r>
              <a:rPr lang="en-US" b="0" i="0" dirty="0">
                <a:effectLst/>
                <a:latin typeface="Inter"/>
              </a:rPr>
              <a:t>First Policy is more than insurance broking; we’re trusted advisors working with you to develop world-class risk management programs.</a:t>
            </a:r>
            <a:r>
              <a:rPr lang="en-US" b="0" i="0" dirty="0">
                <a:solidFill>
                  <a:srgbClr val="242424"/>
                </a:solidFill>
                <a:effectLst/>
                <a:latin typeface="DM Sans" pitchFamily="2" charset="0"/>
              </a:rPr>
              <a:t> </a:t>
            </a:r>
            <a:endParaRPr lang="en-US" dirty="0">
              <a:solidFill>
                <a:srgbClr val="242424"/>
              </a:solidFill>
              <a:latin typeface="DM Sans" pitchFamily="2" charset="0"/>
            </a:endParaRPr>
          </a:p>
          <a:p>
            <a:pPr marL="0" indent="0" algn="l">
              <a:buNone/>
            </a:pPr>
            <a:r>
              <a:rPr lang="en-US" b="0" i="0" dirty="0">
                <a:solidFill>
                  <a:srgbClr val="242424"/>
                </a:solidFill>
                <a:effectLst/>
                <a:latin typeface="DM Sans" pitchFamily="2" charset="0"/>
                <a:hlinkClick r:id="rId2"/>
              </a:rPr>
              <a:t>https://firstpolicy.com/</a:t>
            </a:r>
            <a:endParaRPr lang="en-US" dirty="0">
              <a:solidFill>
                <a:srgbClr val="242424"/>
              </a:solidFill>
              <a:latin typeface="DM Sans" pitchFamily="2" charset="0"/>
            </a:endParaRPr>
          </a:p>
          <a:p>
            <a:pPr marL="0" indent="0" algn="l">
              <a:buNone/>
            </a:pPr>
            <a:endParaRPr lang="en-US" b="0" i="0" dirty="0">
              <a:solidFill>
                <a:srgbClr val="242424"/>
              </a:solidFill>
              <a:effectLst/>
              <a:latin typeface="DM Sans" pitchFamily="2" charset="0"/>
            </a:endParaRPr>
          </a:p>
          <a:p>
            <a:pPr marL="0" indent="0" algn="l">
              <a:buNone/>
            </a:pPr>
            <a:r>
              <a:rPr lang="en-US" b="0" i="0" dirty="0">
                <a:solidFill>
                  <a:srgbClr val="171717"/>
                </a:solidFill>
                <a:effectLst/>
                <a:latin typeface="DM Sans" pitchFamily="2" charset="0"/>
              </a:rPr>
              <a:t>7, </a:t>
            </a:r>
            <a:r>
              <a:rPr lang="en-US" b="0" i="0" dirty="0" err="1">
                <a:solidFill>
                  <a:srgbClr val="171717"/>
                </a:solidFill>
                <a:effectLst/>
                <a:latin typeface="DM Sans" pitchFamily="2" charset="0"/>
              </a:rPr>
              <a:t>Soormani</a:t>
            </a:r>
            <a:r>
              <a:rPr lang="en-US" b="0" i="0" dirty="0">
                <a:solidFill>
                  <a:srgbClr val="171717"/>
                </a:solidFill>
                <a:effectLst/>
                <a:latin typeface="DM Sans" pitchFamily="2" charset="0"/>
              </a:rPr>
              <a:t> 163, Opp. </a:t>
            </a:r>
            <a:r>
              <a:rPr lang="en-US" b="0" i="0" dirty="0" err="1">
                <a:solidFill>
                  <a:srgbClr val="171717"/>
                </a:solidFill>
                <a:effectLst/>
                <a:latin typeface="DM Sans" pitchFamily="2" charset="0"/>
              </a:rPr>
              <a:t>Dav</a:t>
            </a:r>
            <a:r>
              <a:rPr lang="en-US" b="0" i="0" dirty="0">
                <a:solidFill>
                  <a:srgbClr val="171717"/>
                </a:solidFill>
                <a:effectLst/>
                <a:latin typeface="DM Sans" pitchFamily="2" charset="0"/>
              </a:rPr>
              <a:t> School,</a:t>
            </a:r>
            <a:br>
              <a:rPr lang="en-US" b="0" i="0" dirty="0">
                <a:solidFill>
                  <a:srgbClr val="171717"/>
                </a:solidFill>
                <a:effectLst/>
                <a:latin typeface="DM Sans" pitchFamily="2" charset="0"/>
              </a:rPr>
            </a:br>
            <a:r>
              <a:rPr lang="en-US" b="0" i="0" dirty="0">
                <a:solidFill>
                  <a:srgbClr val="171717"/>
                </a:solidFill>
                <a:effectLst/>
                <a:latin typeface="DM Sans" pitchFamily="2" charset="0"/>
              </a:rPr>
              <a:t>D.P. Road, Aundh,</a:t>
            </a:r>
            <a:br>
              <a:rPr lang="en-US" b="0" i="0" dirty="0">
                <a:solidFill>
                  <a:srgbClr val="171717"/>
                </a:solidFill>
                <a:effectLst/>
                <a:latin typeface="DM Sans" pitchFamily="2" charset="0"/>
              </a:rPr>
            </a:br>
            <a:r>
              <a:rPr lang="en-US" b="0" i="0" dirty="0">
                <a:solidFill>
                  <a:srgbClr val="171717"/>
                </a:solidFill>
                <a:effectLst/>
                <a:latin typeface="DM Sans" pitchFamily="2" charset="0"/>
              </a:rPr>
              <a:t>Pune – 411007</a:t>
            </a:r>
          </a:p>
          <a:p>
            <a:pPr marL="0" indent="0" algn="l">
              <a:buNone/>
            </a:pPr>
            <a:endParaRPr lang="en-US" b="0" i="0" dirty="0">
              <a:solidFill>
                <a:srgbClr val="0A0A0A"/>
              </a:solidFill>
              <a:effectLst/>
              <a:latin typeface="Roboto" panose="02000000000000000000" pitchFamily="2" charset="0"/>
            </a:endParaRPr>
          </a:p>
          <a:p>
            <a:pPr marL="0" indent="0" algn="l">
              <a:buNone/>
            </a:pPr>
            <a:r>
              <a:rPr lang="en-US" b="1" dirty="0">
                <a:latin typeface="DM Sans" pitchFamily="2" charset="0"/>
              </a:rPr>
              <a:t>Phone</a:t>
            </a:r>
            <a:r>
              <a:rPr lang="en-US" b="1" dirty="0">
                <a:solidFill>
                  <a:srgbClr val="467886"/>
                </a:solidFill>
                <a:latin typeface="DM Sans" pitchFamily="2" charset="0"/>
              </a:rPr>
              <a:t> </a:t>
            </a:r>
            <a:r>
              <a:rPr lang="en-US" b="1" dirty="0">
                <a:latin typeface="DM Sans" pitchFamily="2" charset="0"/>
              </a:rPr>
              <a:t>: </a:t>
            </a:r>
            <a:r>
              <a:rPr lang="en-IN" b="0" i="0" u="none" strike="noStrike" dirty="0">
                <a:effectLst/>
                <a:latin typeface="DM Sans" pitchFamily="2" charset="0"/>
                <a:hlinkClick r:id="rId3">
                  <a:extLst>
                    <a:ext uri="{A12FA001-AC4F-418D-AE19-62706E023703}">
                      <ahyp:hlinkClr xmlns:ahyp="http://schemas.microsoft.com/office/drawing/2018/hyperlinkcolor" val="tx"/>
                    </a:ext>
                  </a:extLst>
                </a:hlinkClick>
              </a:rPr>
              <a:t>+91-20-66073200</a:t>
            </a:r>
            <a:endParaRPr lang="en-IN" b="0" i="0" u="none" strike="noStrike" dirty="0">
              <a:effectLst/>
              <a:latin typeface="DM Sans" pitchFamily="2" charset="0"/>
            </a:endParaRPr>
          </a:p>
          <a:p>
            <a:pPr marL="0" indent="0" algn="l">
              <a:buNone/>
            </a:pPr>
            <a:r>
              <a:rPr lang="en-US" b="1" dirty="0">
                <a:latin typeface="DM Sans" pitchFamily="2" charset="0"/>
              </a:rPr>
              <a:t>Email:  </a:t>
            </a:r>
            <a:r>
              <a:rPr lang="en-IN" b="0" i="0" u="none" strike="noStrike" dirty="0">
                <a:effectLst/>
                <a:latin typeface="DM Sans" pitchFamily="2" charset="0"/>
                <a:hlinkClick r:id="rId4">
                  <a:extLst>
                    <a:ext uri="{A12FA001-AC4F-418D-AE19-62706E023703}">
                      <ahyp:hlinkClr xmlns:ahyp="http://schemas.microsoft.com/office/drawing/2018/hyperlinkcolor" val="tx"/>
                    </a:ext>
                  </a:extLst>
                </a:hlinkClick>
              </a:rPr>
              <a:t>office@firstpolicy.com</a:t>
            </a:r>
            <a:endParaRPr lang="en-US" b="1" dirty="0">
              <a:latin typeface="DM Sans" pitchFamily="2" charset="0"/>
            </a:endParaRPr>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a:p>
            <a:endParaRPr lang="en-IN" dirty="0"/>
          </a:p>
          <a:p>
            <a:endParaRPr lang="en-IN" dirty="0"/>
          </a:p>
          <a:p>
            <a:endParaRPr lang="en-IN" dirty="0"/>
          </a:p>
          <a:p>
            <a:pPr marL="0" indent="0" rtl="0">
              <a:spcBef>
                <a:spcPts val="1200"/>
              </a:spcBef>
              <a:spcAft>
                <a:spcPts val="1200"/>
              </a:spcAft>
              <a:buNone/>
            </a:pPr>
            <a:endParaRPr lang="en-US" b="0" dirty="0">
              <a:effectLst/>
            </a:endParaRPr>
          </a:p>
        </p:txBody>
      </p:sp>
    </p:spTree>
    <p:extLst>
      <p:ext uri="{BB962C8B-B14F-4D97-AF65-F5344CB8AC3E}">
        <p14:creationId xmlns:p14="http://schemas.microsoft.com/office/powerpoint/2010/main" val="34274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TotalTime>
  <Words>475</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Aptos Display</vt:lpstr>
      <vt:lpstr>Arial</vt:lpstr>
      <vt:lpstr>DM Sans</vt:lpstr>
      <vt:lpstr>Inter</vt:lpstr>
      <vt:lpstr>Roboto</vt:lpstr>
      <vt:lpstr>Office Theme</vt:lpstr>
      <vt:lpstr>Managing Risks with Property Insurance: A Guide to Safeguarding Your Business Assets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Abhijeet Walke</cp:lastModifiedBy>
  <cp:revision>3</cp:revision>
  <dcterms:created xsi:type="dcterms:W3CDTF">2024-08-14T08:07:43Z</dcterms:created>
  <dcterms:modified xsi:type="dcterms:W3CDTF">2024-09-17T09:49:25Z</dcterms:modified>
</cp:coreProperties>
</file>