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1430000" cy="8686800"/>
  <p:notesSz cx="114300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224" y="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2242121"/>
            <a:ext cx="9715500" cy="151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4050284"/>
            <a:ext cx="8001000" cy="18081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157B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157B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663509"/>
            <a:ext cx="4972050" cy="477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663509"/>
            <a:ext cx="4972050" cy="477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157B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375" y="2339975"/>
            <a:ext cx="10255250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3157B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7375" y="2148522"/>
            <a:ext cx="10255250" cy="2954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6726364"/>
            <a:ext cx="3657600" cy="36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6726364"/>
            <a:ext cx="2628900" cy="36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6726364"/>
            <a:ext cx="2628900" cy="36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piccolacucinagroup.com/en/piccola-cucina-tavern-new-york/%5d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colacucinagroup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piccolacucina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1430000" cy="7219950"/>
          </a:xfrm>
          <a:custGeom>
            <a:avLst/>
            <a:gdLst/>
            <a:ahLst/>
            <a:cxnLst/>
            <a:rect l="l" t="t" r="r" b="b"/>
            <a:pathLst>
              <a:path w="11430000" h="7219950">
                <a:moveTo>
                  <a:pt x="11430000" y="0"/>
                </a:moveTo>
                <a:lnTo>
                  <a:pt x="0" y="0"/>
                </a:lnTo>
                <a:lnTo>
                  <a:pt x="0" y="7219950"/>
                </a:lnTo>
                <a:lnTo>
                  <a:pt x="11430000" y="7219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43750" y="507"/>
            <a:ext cx="4286250" cy="7219950"/>
            <a:chOff x="7143750" y="507"/>
            <a:chExt cx="4286250" cy="7219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507"/>
              <a:ext cx="4286249" cy="72194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2324099"/>
              <a:ext cx="3848099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90850" y="638174"/>
            <a:ext cx="1162049" cy="115252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2148522"/>
            <a:ext cx="5503545" cy="29546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ts val="5850"/>
              </a:lnSpc>
              <a:spcBef>
                <a:spcPts val="75"/>
              </a:spcBef>
            </a:pPr>
            <a:r>
              <a:rPr sz="4650" spc="615" dirty="0">
                <a:latin typeface="SimSun"/>
                <a:cs typeface="SimSun"/>
              </a:rPr>
              <a:t>P</a:t>
            </a:r>
            <a:r>
              <a:rPr sz="4650" spc="-850" dirty="0">
                <a:latin typeface="SimSun"/>
                <a:cs typeface="SimSun"/>
              </a:rPr>
              <a:t>i</a:t>
            </a:r>
            <a:r>
              <a:rPr sz="4650" spc="190" dirty="0">
                <a:latin typeface="SimSun"/>
                <a:cs typeface="SimSun"/>
              </a:rPr>
              <a:t>c</a:t>
            </a:r>
            <a:r>
              <a:rPr sz="4650" spc="155" dirty="0">
                <a:latin typeface="SimSun"/>
                <a:cs typeface="SimSun"/>
              </a:rPr>
              <a:t>c</a:t>
            </a:r>
            <a:r>
              <a:rPr sz="4650" spc="180" dirty="0">
                <a:latin typeface="SimSun"/>
                <a:cs typeface="SimSun"/>
              </a:rPr>
              <a:t>o</a:t>
            </a:r>
            <a:r>
              <a:rPr sz="4650" spc="-844" dirty="0">
                <a:latin typeface="SimSun"/>
                <a:cs typeface="SimSun"/>
              </a:rPr>
              <a:t>l</a:t>
            </a:r>
            <a:r>
              <a:rPr sz="4650" spc="245" dirty="0">
                <a:latin typeface="SimSun"/>
                <a:cs typeface="SimSun"/>
              </a:rPr>
              <a:t>a</a:t>
            </a:r>
            <a:r>
              <a:rPr sz="4650" spc="-1170" dirty="0">
                <a:latin typeface="SimSun"/>
                <a:cs typeface="SimSun"/>
              </a:rPr>
              <a:t> </a:t>
            </a:r>
            <a:r>
              <a:rPr sz="4650" spc="600" dirty="0">
                <a:latin typeface="SimSun"/>
                <a:cs typeface="SimSun"/>
              </a:rPr>
              <a:t>C</a:t>
            </a:r>
            <a:r>
              <a:rPr sz="4650" spc="500" dirty="0">
                <a:latin typeface="SimSun"/>
                <a:cs typeface="SimSun"/>
              </a:rPr>
              <a:t>u</a:t>
            </a:r>
            <a:r>
              <a:rPr sz="4650" spc="95" dirty="0">
                <a:latin typeface="SimSun"/>
                <a:cs typeface="SimSun"/>
              </a:rPr>
              <a:t>c</a:t>
            </a:r>
            <a:r>
              <a:rPr sz="4650" spc="-850" dirty="0">
                <a:latin typeface="SimSun"/>
                <a:cs typeface="SimSun"/>
              </a:rPr>
              <a:t>i</a:t>
            </a:r>
            <a:r>
              <a:rPr sz="4650" spc="720" dirty="0">
                <a:latin typeface="SimSun"/>
                <a:cs typeface="SimSun"/>
              </a:rPr>
              <a:t>n</a:t>
            </a:r>
            <a:r>
              <a:rPr sz="4650" spc="240" dirty="0">
                <a:latin typeface="SimSun"/>
                <a:cs typeface="SimSun"/>
              </a:rPr>
              <a:t>a</a:t>
            </a:r>
            <a:r>
              <a:rPr sz="4650" spc="-1375" dirty="0">
                <a:latin typeface="SimSun"/>
                <a:cs typeface="SimSun"/>
              </a:rPr>
              <a:t>:</a:t>
            </a:r>
            <a:r>
              <a:rPr sz="4650" spc="-1170" dirty="0">
                <a:latin typeface="SimSun"/>
                <a:cs typeface="SimSun"/>
              </a:rPr>
              <a:t> </a:t>
            </a:r>
            <a:r>
              <a:rPr sz="4650" spc="865" dirty="0">
                <a:latin typeface="SimSun"/>
                <a:cs typeface="SimSun"/>
              </a:rPr>
              <a:t>T</a:t>
            </a:r>
            <a:r>
              <a:rPr sz="4650" spc="630" dirty="0">
                <a:latin typeface="SimSun"/>
                <a:cs typeface="SimSun"/>
              </a:rPr>
              <a:t>h</a:t>
            </a:r>
            <a:r>
              <a:rPr sz="4650" spc="80" dirty="0">
                <a:latin typeface="SimSun"/>
                <a:cs typeface="SimSun"/>
              </a:rPr>
              <a:t>e  </a:t>
            </a:r>
            <a:r>
              <a:rPr sz="4650" spc="675" dirty="0">
                <a:latin typeface="SimSun"/>
                <a:cs typeface="SimSun"/>
              </a:rPr>
              <a:t>B</a:t>
            </a:r>
            <a:r>
              <a:rPr sz="4650" spc="90" dirty="0">
                <a:latin typeface="SimSun"/>
                <a:cs typeface="SimSun"/>
              </a:rPr>
              <a:t>e</a:t>
            </a:r>
            <a:r>
              <a:rPr sz="4650" spc="-10" dirty="0">
                <a:latin typeface="SimSun"/>
                <a:cs typeface="SimSun"/>
              </a:rPr>
              <a:t>s</a:t>
            </a:r>
            <a:r>
              <a:rPr sz="4650" spc="-665" dirty="0">
                <a:latin typeface="SimSun"/>
                <a:cs typeface="SimSun"/>
              </a:rPr>
              <a:t>t</a:t>
            </a:r>
            <a:r>
              <a:rPr sz="4650" spc="-1170" dirty="0">
                <a:latin typeface="SimSun"/>
                <a:cs typeface="SimSun"/>
              </a:rPr>
              <a:t> </a:t>
            </a:r>
            <a:r>
              <a:rPr sz="4650" spc="-775" dirty="0">
                <a:latin typeface="SimSun"/>
                <a:cs typeface="SimSun"/>
              </a:rPr>
              <a:t>I</a:t>
            </a:r>
            <a:r>
              <a:rPr sz="4650" spc="-670" dirty="0">
                <a:latin typeface="SimSun"/>
                <a:cs typeface="SimSun"/>
              </a:rPr>
              <a:t>t</a:t>
            </a:r>
            <a:r>
              <a:rPr sz="4650" spc="240" dirty="0">
                <a:latin typeface="SimSun"/>
                <a:cs typeface="SimSun"/>
              </a:rPr>
              <a:t>a</a:t>
            </a:r>
            <a:r>
              <a:rPr sz="4650" spc="-844" dirty="0">
                <a:latin typeface="SimSun"/>
                <a:cs typeface="SimSun"/>
              </a:rPr>
              <a:t>l</a:t>
            </a:r>
            <a:r>
              <a:rPr sz="4650" spc="-850" dirty="0">
                <a:latin typeface="SimSun"/>
                <a:cs typeface="SimSun"/>
              </a:rPr>
              <a:t>i</a:t>
            </a:r>
            <a:r>
              <a:rPr sz="4650" spc="240" dirty="0">
                <a:latin typeface="SimSun"/>
                <a:cs typeface="SimSun"/>
              </a:rPr>
              <a:t>a</a:t>
            </a:r>
            <a:r>
              <a:rPr sz="4650" spc="725" dirty="0">
                <a:latin typeface="SimSun"/>
                <a:cs typeface="SimSun"/>
              </a:rPr>
              <a:t>n</a:t>
            </a:r>
            <a:endParaRPr sz="4650">
              <a:latin typeface="SimSun"/>
              <a:cs typeface="SimSun"/>
            </a:endParaRPr>
          </a:p>
          <a:p>
            <a:pPr marL="12700" marR="1699260">
              <a:lnSpc>
                <a:spcPts val="5780"/>
              </a:lnSpc>
            </a:pPr>
            <a:r>
              <a:rPr sz="4650" spc="815" dirty="0">
                <a:latin typeface="SimSun"/>
                <a:cs typeface="SimSun"/>
              </a:rPr>
              <a:t>R</a:t>
            </a:r>
            <a:r>
              <a:rPr sz="4650" spc="90" dirty="0">
                <a:latin typeface="SimSun"/>
                <a:cs typeface="SimSun"/>
              </a:rPr>
              <a:t>e</a:t>
            </a:r>
            <a:r>
              <a:rPr sz="4650" spc="-10" dirty="0">
                <a:latin typeface="SimSun"/>
                <a:cs typeface="SimSun"/>
              </a:rPr>
              <a:t>s</a:t>
            </a:r>
            <a:r>
              <a:rPr sz="4650" spc="-670" dirty="0">
                <a:latin typeface="SimSun"/>
                <a:cs typeface="SimSun"/>
              </a:rPr>
              <a:t>t</a:t>
            </a:r>
            <a:r>
              <a:rPr sz="4650" spc="240" dirty="0">
                <a:latin typeface="SimSun"/>
                <a:cs typeface="SimSun"/>
              </a:rPr>
              <a:t>a</a:t>
            </a:r>
            <a:r>
              <a:rPr sz="4650" spc="500" dirty="0">
                <a:latin typeface="SimSun"/>
                <a:cs typeface="SimSun"/>
              </a:rPr>
              <a:t>u</a:t>
            </a:r>
            <a:r>
              <a:rPr sz="4650" spc="-390" dirty="0">
                <a:latin typeface="SimSun"/>
                <a:cs typeface="SimSun"/>
              </a:rPr>
              <a:t>r</a:t>
            </a:r>
            <a:r>
              <a:rPr sz="4650" spc="240" dirty="0">
                <a:latin typeface="SimSun"/>
                <a:cs typeface="SimSun"/>
              </a:rPr>
              <a:t>a</a:t>
            </a:r>
            <a:r>
              <a:rPr sz="4650" spc="630" dirty="0">
                <a:latin typeface="SimSun"/>
                <a:cs typeface="SimSun"/>
              </a:rPr>
              <a:t>n</a:t>
            </a:r>
            <a:r>
              <a:rPr sz="4650" spc="-665" dirty="0">
                <a:latin typeface="SimSun"/>
                <a:cs typeface="SimSun"/>
              </a:rPr>
              <a:t>t</a:t>
            </a:r>
            <a:r>
              <a:rPr sz="4650" spc="-1170" dirty="0">
                <a:latin typeface="SimSun"/>
                <a:cs typeface="SimSun"/>
              </a:rPr>
              <a:t> </a:t>
            </a:r>
            <a:r>
              <a:rPr sz="4650" spc="-850" dirty="0">
                <a:latin typeface="SimSun"/>
                <a:cs typeface="SimSun"/>
              </a:rPr>
              <a:t>i</a:t>
            </a:r>
            <a:r>
              <a:rPr sz="4650" spc="725" dirty="0">
                <a:latin typeface="SimSun"/>
                <a:cs typeface="SimSun"/>
              </a:rPr>
              <a:t>n  </a:t>
            </a:r>
            <a:r>
              <a:rPr sz="4650" spc="509" dirty="0">
                <a:latin typeface="SimSun"/>
                <a:cs typeface="SimSun"/>
              </a:rPr>
              <a:t>Montana</a:t>
            </a:r>
            <a:endParaRPr sz="465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7375" y="5317489"/>
            <a:ext cx="5711190" cy="139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1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premier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Italian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restaurant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heart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Montana,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renowned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for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authentic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flavors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warm,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inviting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atmosphere.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Blending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rich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traditions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Italy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Sicily,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offers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an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unparalleled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experience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has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captured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hearts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food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lovers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across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state.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925" y="1028699"/>
            <a:ext cx="1200149" cy="12001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7375" y="2473325"/>
            <a:ext cx="7425055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50" dirty="0">
                <a:latin typeface="SimSun"/>
                <a:cs typeface="SimSun"/>
              </a:rPr>
              <a:t>B</a:t>
            </a:r>
            <a:r>
              <a:rPr spc="-85" dirty="0">
                <a:latin typeface="SimSun"/>
                <a:cs typeface="SimSun"/>
              </a:rPr>
              <a:t>l</a:t>
            </a:r>
            <a:r>
              <a:rPr spc="295" dirty="0">
                <a:latin typeface="SimSun"/>
                <a:cs typeface="SimSun"/>
              </a:rPr>
              <a:t>e</a:t>
            </a:r>
            <a:r>
              <a:rPr spc="280" dirty="0">
                <a:latin typeface="SimSun"/>
                <a:cs typeface="SimSun"/>
              </a:rPr>
              <a:t>n</a:t>
            </a:r>
            <a:r>
              <a:rPr spc="85" dirty="0">
                <a:latin typeface="SimSun"/>
                <a:cs typeface="SimSun"/>
              </a:rPr>
              <a:t>di</a:t>
            </a:r>
            <a:r>
              <a:rPr spc="65" dirty="0">
                <a:latin typeface="SimSun"/>
                <a:cs typeface="SimSun"/>
              </a:rPr>
              <a:t>n</a:t>
            </a:r>
            <a:r>
              <a:rPr spc="229" dirty="0">
                <a:latin typeface="SimSun"/>
                <a:cs typeface="SimSun"/>
              </a:rPr>
              <a:t>g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195" dirty="0">
                <a:latin typeface="SimSun"/>
                <a:cs typeface="SimSun"/>
              </a:rPr>
              <a:t>Italia</a:t>
            </a:r>
            <a:r>
              <a:rPr spc="-190" dirty="0">
                <a:latin typeface="SimSun"/>
                <a:cs typeface="SimSun"/>
              </a:rPr>
              <a:t>n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360" dirty="0">
                <a:latin typeface="SimSun"/>
                <a:cs typeface="SimSun"/>
              </a:rPr>
              <a:t>a</a:t>
            </a:r>
            <a:r>
              <a:rPr spc="340" dirty="0">
                <a:latin typeface="SimSun"/>
                <a:cs typeface="SimSun"/>
              </a:rPr>
              <a:t>n</a:t>
            </a:r>
            <a:r>
              <a:rPr spc="330" dirty="0">
                <a:latin typeface="SimSun"/>
                <a:cs typeface="SimSun"/>
              </a:rPr>
              <a:t>d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160" dirty="0">
                <a:latin typeface="SimSun"/>
                <a:cs typeface="SimSun"/>
              </a:rPr>
              <a:t>Sicilian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25" dirty="0">
                <a:latin typeface="SimSun"/>
                <a:cs typeface="SimSun"/>
              </a:rPr>
              <a:t>Cuisi</a:t>
            </a:r>
            <a:r>
              <a:rPr spc="-5" dirty="0">
                <a:latin typeface="SimSun"/>
                <a:cs typeface="SimSun"/>
              </a:rPr>
              <a:t>n</a:t>
            </a:r>
            <a:r>
              <a:rPr spc="70" dirty="0">
                <a:latin typeface="SimSun"/>
                <a:cs typeface="SimSun"/>
              </a:rPr>
              <a:t>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7375" y="3440112"/>
            <a:ext cx="3079750" cy="177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375" dirty="0">
                <a:solidFill>
                  <a:srgbClr val="3157B7"/>
                </a:solidFill>
                <a:latin typeface="SimSun"/>
                <a:cs typeface="SimSun"/>
              </a:rPr>
              <a:t>A</a:t>
            </a:r>
            <a:r>
              <a:rPr sz="1650" spc="75" dirty="0">
                <a:solidFill>
                  <a:srgbClr val="3157B7"/>
                </a:solidFill>
                <a:latin typeface="SimSun"/>
                <a:cs typeface="SimSun"/>
              </a:rPr>
              <a:t>ut</a:t>
            </a:r>
            <a:r>
              <a:rPr sz="1650" spc="60" dirty="0">
                <a:solidFill>
                  <a:srgbClr val="3157B7"/>
                </a:solidFill>
                <a:latin typeface="SimSun"/>
                <a:cs typeface="SimSun"/>
              </a:rPr>
              <a:t>h</a:t>
            </a:r>
            <a:r>
              <a:rPr sz="1650" spc="155" dirty="0">
                <a:solidFill>
                  <a:srgbClr val="3157B7"/>
                </a:solidFill>
                <a:latin typeface="SimSun"/>
                <a:cs typeface="SimSun"/>
              </a:rPr>
              <a:t>e</a:t>
            </a:r>
            <a:r>
              <a:rPr sz="1650" spc="125" dirty="0">
                <a:solidFill>
                  <a:srgbClr val="3157B7"/>
                </a:solidFill>
                <a:latin typeface="SimSun"/>
                <a:cs typeface="SimSun"/>
              </a:rPr>
              <a:t>n</a:t>
            </a:r>
            <a:r>
              <a:rPr sz="1650" spc="-160" dirty="0">
                <a:solidFill>
                  <a:srgbClr val="3157B7"/>
                </a:solidFill>
                <a:latin typeface="SimSun"/>
                <a:cs typeface="SimSun"/>
              </a:rPr>
              <a:t>ti</a:t>
            </a:r>
            <a:r>
              <a:rPr sz="1650" spc="-155" dirty="0">
                <a:solidFill>
                  <a:srgbClr val="3157B7"/>
                </a:solidFill>
                <a:latin typeface="SimSun"/>
                <a:cs typeface="SimSun"/>
              </a:rPr>
              <a:t>c</a:t>
            </a:r>
            <a:r>
              <a:rPr sz="1650" spc="-409" dirty="0">
                <a:solidFill>
                  <a:srgbClr val="3157B7"/>
                </a:solidFill>
                <a:latin typeface="SimSun"/>
                <a:cs typeface="SimSun"/>
              </a:rPr>
              <a:t> </a:t>
            </a:r>
            <a:r>
              <a:rPr sz="1650" spc="5" dirty="0">
                <a:solidFill>
                  <a:srgbClr val="3157B7"/>
                </a:solidFill>
                <a:latin typeface="SimSun"/>
                <a:cs typeface="SimSun"/>
              </a:rPr>
              <a:t>Fl</a:t>
            </a:r>
            <a:r>
              <a:rPr sz="1650" spc="-5" dirty="0">
                <a:solidFill>
                  <a:srgbClr val="3157B7"/>
                </a:solidFill>
                <a:latin typeface="SimSun"/>
                <a:cs typeface="SimSun"/>
              </a:rPr>
              <a:t>a</a:t>
            </a:r>
            <a:r>
              <a:rPr sz="1650" spc="140" dirty="0">
                <a:solidFill>
                  <a:srgbClr val="3157B7"/>
                </a:solidFill>
                <a:latin typeface="SimSun"/>
                <a:cs typeface="SimSun"/>
              </a:rPr>
              <a:t>v</a:t>
            </a:r>
            <a:r>
              <a:rPr sz="1650" spc="-5" dirty="0">
                <a:solidFill>
                  <a:srgbClr val="3157B7"/>
                </a:solidFill>
                <a:latin typeface="SimSun"/>
                <a:cs typeface="SimSun"/>
              </a:rPr>
              <a:t>ors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3100"/>
              </a:lnSpc>
              <a:spcBef>
                <a:spcPts val="1010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menu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features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harmonious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fusion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Italian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Sicilian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influences,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showcasing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vibrant,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bold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flavors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have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captivated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diners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for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generations.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45851" y="3440112"/>
            <a:ext cx="3147060" cy="177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5" dirty="0">
                <a:solidFill>
                  <a:srgbClr val="3157B7"/>
                </a:solidFill>
                <a:latin typeface="SimSun"/>
                <a:cs typeface="SimSun"/>
              </a:rPr>
              <a:t>Culina</a:t>
            </a:r>
            <a:r>
              <a:rPr sz="1650" spc="25" dirty="0">
                <a:solidFill>
                  <a:srgbClr val="3157B7"/>
                </a:solidFill>
                <a:latin typeface="SimSun"/>
                <a:cs typeface="SimSun"/>
              </a:rPr>
              <a:t>r</a:t>
            </a:r>
            <a:r>
              <a:rPr sz="1650" spc="155" dirty="0">
                <a:solidFill>
                  <a:srgbClr val="3157B7"/>
                </a:solidFill>
                <a:latin typeface="SimSun"/>
                <a:cs typeface="SimSun"/>
              </a:rPr>
              <a:t>y</a:t>
            </a:r>
            <a:r>
              <a:rPr sz="1650" spc="-405" dirty="0">
                <a:solidFill>
                  <a:srgbClr val="3157B7"/>
                </a:solidFill>
                <a:latin typeface="SimSun"/>
                <a:cs typeface="SimSun"/>
              </a:rPr>
              <a:t> </a:t>
            </a:r>
            <a:r>
              <a:rPr sz="1650" spc="190" dirty="0">
                <a:solidFill>
                  <a:srgbClr val="3157B7"/>
                </a:solidFill>
                <a:latin typeface="SimSun"/>
                <a:cs typeface="SimSun"/>
              </a:rPr>
              <a:t>Ex</a:t>
            </a:r>
            <a:r>
              <a:rPr sz="1650" spc="220" dirty="0">
                <a:solidFill>
                  <a:srgbClr val="3157B7"/>
                </a:solidFill>
                <a:latin typeface="SimSun"/>
                <a:cs typeface="SimSun"/>
              </a:rPr>
              <a:t>p</a:t>
            </a:r>
            <a:r>
              <a:rPr sz="1650" spc="-45" dirty="0">
                <a:solidFill>
                  <a:srgbClr val="3157B7"/>
                </a:solidFill>
                <a:latin typeface="SimSun"/>
                <a:cs typeface="SimSun"/>
              </a:rPr>
              <a:t>e</a:t>
            </a:r>
            <a:r>
              <a:rPr sz="1650" spc="-15" dirty="0">
                <a:solidFill>
                  <a:srgbClr val="3157B7"/>
                </a:solidFill>
                <a:latin typeface="SimSun"/>
                <a:cs typeface="SimSun"/>
              </a:rPr>
              <a:t>r</a:t>
            </a:r>
            <a:r>
              <a:rPr sz="1650" spc="-120" dirty="0">
                <a:solidFill>
                  <a:srgbClr val="3157B7"/>
                </a:solidFill>
                <a:latin typeface="SimSun"/>
                <a:cs typeface="SimSun"/>
              </a:rPr>
              <a:t>tise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3100"/>
              </a:lnSpc>
              <a:spcBef>
                <a:spcPts val="1010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team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draws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from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centuries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tradition,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meticulously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crafting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each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dish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ensure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an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authentic,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unforgettable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experience.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04340" y="3440112"/>
            <a:ext cx="3146425" cy="15030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229" dirty="0">
                <a:solidFill>
                  <a:srgbClr val="3157B7"/>
                </a:solidFill>
                <a:latin typeface="SimSun"/>
                <a:cs typeface="SimSun"/>
              </a:rPr>
              <a:t>P</a:t>
            </a:r>
            <a:r>
              <a:rPr sz="1650" spc="35" dirty="0">
                <a:solidFill>
                  <a:srgbClr val="3157B7"/>
                </a:solidFill>
                <a:latin typeface="SimSun"/>
                <a:cs typeface="SimSun"/>
              </a:rPr>
              <a:t>assion</a:t>
            </a:r>
            <a:r>
              <a:rPr sz="1650" spc="-405" dirty="0">
                <a:solidFill>
                  <a:srgbClr val="3157B7"/>
                </a:solidFill>
                <a:latin typeface="SimSun"/>
                <a:cs typeface="SimSun"/>
              </a:rPr>
              <a:t> </a:t>
            </a:r>
            <a:r>
              <a:rPr sz="1650" spc="-240" dirty="0">
                <a:solidFill>
                  <a:srgbClr val="3157B7"/>
                </a:solidFill>
                <a:latin typeface="SimSun"/>
                <a:cs typeface="SimSun"/>
              </a:rPr>
              <a:t>f</a:t>
            </a:r>
            <a:r>
              <a:rPr sz="1650" spc="-15" dirty="0">
                <a:solidFill>
                  <a:srgbClr val="3157B7"/>
                </a:solidFill>
                <a:latin typeface="SimSun"/>
                <a:cs typeface="SimSun"/>
              </a:rPr>
              <a:t>or</a:t>
            </a:r>
            <a:r>
              <a:rPr sz="1650" spc="-405" dirty="0">
                <a:solidFill>
                  <a:srgbClr val="3157B7"/>
                </a:solidFill>
                <a:latin typeface="SimSun"/>
                <a:cs typeface="SimSun"/>
              </a:rPr>
              <a:t> </a:t>
            </a:r>
            <a:r>
              <a:rPr sz="1650" spc="265" dirty="0">
                <a:solidFill>
                  <a:srgbClr val="3157B7"/>
                </a:solidFill>
                <a:latin typeface="SimSun"/>
                <a:cs typeface="SimSun"/>
              </a:rPr>
              <a:t>T</a:t>
            </a:r>
            <a:r>
              <a:rPr sz="1650" spc="-35" dirty="0">
                <a:solidFill>
                  <a:srgbClr val="3157B7"/>
                </a:solidFill>
                <a:latin typeface="SimSun"/>
                <a:cs typeface="SimSun"/>
              </a:rPr>
              <a:t>radition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2700"/>
              </a:lnSpc>
              <a:spcBef>
                <a:spcPts val="1015"/>
              </a:spcBef>
            </a:pP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At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heart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Cucina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lies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deep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reverence</a:t>
            </a:r>
            <a:r>
              <a:rPr sz="1350" spc="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</a:t>
            </a:r>
            <a:r>
              <a:rPr sz="1350" spc="5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5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5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heritage</a:t>
            </a:r>
            <a:r>
              <a:rPr sz="1350" spc="5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of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Italy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Sicily,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reflected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bite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presentation.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343900"/>
          </a:xfrm>
          <a:custGeom>
            <a:avLst/>
            <a:gdLst/>
            <a:ahLst/>
            <a:cxnLst/>
            <a:rect l="l" t="t" r="r" b="b"/>
            <a:pathLst>
              <a:path w="11430000" h="8343900">
                <a:moveTo>
                  <a:pt x="11430000" y="0"/>
                </a:moveTo>
                <a:lnTo>
                  <a:pt x="0" y="0"/>
                </a:lnTo>
                <a:lnTo>
                  <a:pt x="0" y="8343900"/>
                </a:lnTo>
                <a:lnTo>
                  <a:pt x="11430000" y="8343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43750" y="253"/>
            <a:ext cx="4286250" cy="8343900"/>
            <a:chOff x="7143750" y="253"/>
            <a:chExt cx="4286250" cy="8343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83436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1781174"/>
              <a:ext cx="3848099" cy="47815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476249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1920875"/>
            <a:ext cx="553910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120" dirty="0">
                <a:latin typeface="Cambria"/>
                <a:cs typeface="Cambria"/>
              </a:rPr>
              <a:t>Appetizers:</a:t>
            </a:r>
            <a:r>
              <a:rPr spc="80" dirty="0">
                <a:latin typeface="Cambria"/>
                <a:cs typeface="Cambria"/>
              </a:rPr>
              <a:t> </a:t>
            </a:r>
            <a:r>
              <a:rPr spc="240" dirty="0">
                <a:latin typeface="Cambria"/>
                <a:cs typeface="Cambria"/>
              </a:rPr>
              <a:t>The</a:t>
            </a:r>
            <a:r>
              <a:rPr spc="85" dirty="0">
                <a:latin typeface="Cambria"/>
                <a:cs typeface="Cambria"/>
              </a:rPr>
              <a:t> </a:t>
            </a:r>
            <a:r>
              <a:rPr spc="229" dirty="0">
                <a:latin typeface="Cambria"/>
                <a:cs typeface="Cambria"/>
              </a:rPr>
              <a:t>Most</a:t>
            </a:r>
            <a:r>
              <a:rPr spc="85" dirty="0">
                <a:latin typeface="Cambria"/>
                <a:cs typeface="Cambria"/>
              </a:rPr>
              <a:t> </a:t>
            </a:r>
            <a:r>
              <a:rPr spc="185" dirty="0">
                <a:latin typeface="Cambria"/>
                <a:cs typeface="Cambria"/>
              </a:rPr>
              <a:t>Liked </a:t>
            </a:r>
            <a:r>
              <a:rPr spc="-720" dirty="0">
                <a:latin typeface="Cambria"/>
                <a:cs typeface="Cambria"/>
              </a:rPr>
              <a:t> </a:t>
            </a:r>
            <a:r>
              <a:rPr spc="145" dirty="0">
                <a:latin typeface="Cambria"/>
                <a:cs typeface="Cambria"/>
              </a:rPr>
              <a:t>Part</a:t>
            </a:r>
            <a:r>
              <a:rPr spc="90" dirty="0">
                <a:latin typeface="Cambria"/>
                <a:cs typeface="Cambria"/>
              </a:rPr>
              <a:t> </a:t>
            </a:r>
            <a:r>
              <a:rPr spc="125" dirty="0">
                <a:latin typeface="Cambria"/>
                <a:cs typeface="Cambria"/>
              </a:rPr>
              <a:t>of</a:t>
            </a:r>
            <a:r>
              <a:rPr spc="95" dirty="0">
                <a:latin typeface="Cambria"/>
                <a:cs typeface="Cambria"/>
              </a:rPr>
              <a:t> </a:t>
            </a:r>
            <a:r>
              <a:rPr spc="150" dirty="0">
                <a:latin typeface="Cambria"/>
                <a:cs typeface="Cambria"/>
              </a:rPr>
              <a:t>the</a:t>
            </a:r>
            <a:r>
              <a:rPr spc="100" dirty="0">
                <a:latin typeface="Cambria"/>
                <a:cs typeface="Cambria"/>
              </a:rPr>
              <a:t> </a:t>
            </a:r>
            <a:r>
              <a:rPr spc="265" dirty="0">
                <a:latin typeface="Cambria"/>
                <a:cs typeface="Cambria"/>
              </a:rPr>
              <a:t>Meal</a:t>
            </a:r>
          </a:p>
        </p:txBody>
      </p:sp>
      <p:sp>
        <p:nvSpPr>
          <p:cNvPr id="8" name="object 8"/>
          <p:cNvSpPr/>
          <p:nvPr/>
        </p:nvSpPr>
        <p:spPr>
          <a:xfrm>
            <a:off x="600075" y="3257550"/>
            <a:ext cx="2886075" cy="2085975"/>
          </a:xfrm>
          <a:custGeom>
            <a:avLst/>
            <a:gdLst/>
            <a:ahLst/>
            <a:cxnLst/>
            <a:rect l="l" t="t" r="r" b="b"/>
            <a:pathLst>
              <a:path w="2886075" h="2085975">
                <a:moveTo>
                  <a:pt x="2867482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2064550"/>
                </a:lnTo>
                <a:lnTo>
                  <a:pt x="0" y="2067382"/>
                </a:lnTo>
                <a:lnTo>
                  <a:pt x="18588" y="2085975"/>
                </a:lnTo>
                <a:lnTo>
                  <a:pt x="2867482" y="2085975"/>
                </a:lnTo>
                <a:lnTo>
                  <a:pt x="2886075" y="20673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58825" y="3421062"/>
            <a:ext cx="2427605" cy="1712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5" dirty="0">
                <a:solidFill>
                  <a:srgbClr val="15203F"/>
                </a:solidFill>
                <a:latin typeface="Cambria"/>
                <a:cs typeface="Cambria"/>
              </a:rPr>
              <a:t>Handcrafted</a:t>
            </a:r>
            <a:r>
              <a:rPr sz="1650" spc="15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15203F"/>
                </a:solidFill>
                <a:latin typeface="Cambria"/>
                <a:cs typeface="Cambria"/>
              </a:rPr>
              <a:t>Delights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appetizers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are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renowned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their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artisanal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preparation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exceptional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flavors, making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them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0" dirty="0">
                <a:solidFill>
                  <a:srgbClr val="15203F"/>
                </a:solidFill>
                <a:latin typeface="Roboto"/>
                <a:cs typeface="Roboto"/>
              </a:rPr>
              <a:t>must-try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visitor.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57600" y="3257550"/>
            <a:ext cx="2886075" cy="2085975"/>
          </a:xfrm>
          <a:custGeom>
            <a:avLst/>
            <a:gdLst/>
            <a:ahLst/>
            <a:cxnLst/>
            <a:rect l="l" t="t" r="r" b="b"/>
            <a:pathLst>
              <a:path w="2886075" h="20859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064550"/>
                </a:lnTo>
                <a:lnTo>
                  <a:pt x="0" y="2067382"/>
                </a:lnTo>
                <a:lnTo>
                  <a:pt x="18592" y="2085975"/>
                </a:lnTo>
                <a:lnTo>
                  <a:pt x="2867482" y="2085975"/>
                </a:lnTo>
                <a:lnTo>
                  <a:pt x="2886075" y="20673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16350" y="3421062"/>
            <a:ext cx="2546350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90" dirty="0">
                <a:solidFill>
                  <a:srgbClr val="15203F"/>
                </a:solidFill>
                <a:latin typeface="Cambria"/>
                <a:cs typeface="Cambria"/>
              </a:rPr>
              <a:t>Flavor</a:t>
            </a:r>
            <a:r>
              <a:rPr sz="1650" spc="15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105" dirty="0">
                <a:solidFill>
                  <a:srgbClr val="15203F"/>
                </a:solidFill>
                <a:latin typeface="Cambria"/>
                <a:cs typeface="Cambria"/>
              </a:rPr>
              <a:t>Explosion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From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crisp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bruschetta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savory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arancini,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each appetizer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tantalizing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prelude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journey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awaits.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075" y="5514975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2331245"/>
                </a:lnTo>
                <a:lnTo>
                  <a:pt x="0" y="2334082"/>
                </a:lnTo>
                <a:lnTo>
                  <a:pt x="18588" y="2352671"/>
                </a:lnTo>
                <a:lnTo>
                  <a:pt x="2867482" y="2352671"/>
                </a:lnTo>
                <a:lnTo>
                  <a:pt x="2886075" y="23340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8825" y="5678487"/>
            <a:ext cx="2531745" cy="19792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904875">
              <a:lnSpc>
                <a:spcPct val="106100"/>
              </a:lnSpc>
              <a:spcBef>
                <a:spcPts val="15"/>
              </a:spcBef>
            </a:pPr>
            <a:r>
              <a:rPr sz="1650" spc="85" dirty="0">
                <a:solidFill>
                  <a:srgbClr val="15203F"/>
                </a:solidFill>
                <a:latin typeface="Cambria"/>
                <a:cs typeface="Cambria"/>
              </a:rPr>
              <a:t>C</a:t>
            </a:r>
            <a:r>
              <a:rPr sz="1650" spc="45" dirty="0">
                <a:solidFill>
                  <a:srgbClr val="15203F"/>
                </a:solidFill>
                <a:latin typeface="Cambria"/>
                <a:cs typeface="Cambria"/>
              </a:rPr>
              <a:t>r</a:t>
            </a:r>
            <a:r>
              <a:rPr sz="1650" spc="15" dirty="0">
                <a:solidFill>
                  <a:srgbClr val="15203F"/>
                </a:solidFill>
                <a:latin typeface="Cambria"/>
                <a:cs typeface="Cambria"/>
              </a:rPr>
              <a:t>o</a:t>
            </a:r>
            <a:r>
              <a:rPr sz="1650" spc="135" dirty="0">
                <a:solidFill>
                  <a:srgbClr val="15203F"/>
                </a:solidFill>
                <a:latin typeface="Cambria"/>
                <a:cs typeface="Cambria"/>
              </a:rPr>
              <a:t>wd-P</a:t>
            </a:r>
            <a:r>
              <a:rPr sz="1650" spc="45" dirty="0">
                <a:solidFill>
                  <a:srgbClr val="15203F"/>
                </a:solidFill>
                <a:latin typeface="Cambria"/>
                <a:cs typeface="Cambria"/>
              </a:rPr>
              <a:t>l</a:t>
            </a:r>
            <a:r>
              <a:rPr sz="1650" spc="75" dirty="0">
                <a:solidFill>
                  <a:srgbClr val="15203F"/>
                </a:solidFill>
                <a:latin typeface="Cambria"/>
                <a:cs typeface="Cambria"/>
              </a:rPr>
              <a:t>e</a:t>
            </a:r>
            <a:r>
              <a:rPr sz="1650" spc="114" dirty="0">
                <a:solidFill>
                  <a:srgbClr val="15203F"/>
                </a:solidFill>
                <a:latin typeface="Cambria"/>
                <a:cs typeface="Cambria"/>
              </a:rPr>
              <a:t>asi</a:t>
            </a:r>
            <a:r>
              <a:rPr sz="1650" spc="155" dirty="0">
                <a:solidFill>
                  <a:srgbClr val="15203F"/>
                </a:solidFill>
                <a:latin typeface="Cambria"/>
                <a:cs typeface="Cambria"/>
              </a:rPr>
              <a:t>n</a:t>
            </a:r>
            <a:r>
              <a:rPr sz="1650" spc="85" dirty="0">
                <a:solidFill>
                  <a:srgbClr val="15203F"/>
                </a:solidFill>
                <a:latin typeface="Cambria"/>
                <a:cs typeface="Cambria"/>
              </a:rPr>
              <a:t>g  </a:t>
            </a:r>
            <a:r>
              <a:rPr sz="1650" spc="80" dirty="0">
                <a:solidFill>
                  <a:srgbClr val="15203F"/>
                </a:solidFill>
                <a:latin typeface="Cambria"/>
                <a:cs typeface="Cambria"/>
              </a:rPr>
              <a:t>Favorites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appetizers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consistently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top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list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diners'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most beloved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menu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items,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setting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stage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an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unforgettable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experience.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57600" y="5514975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331245"/>
                </a:lnTo>
                <a:lnTo>
                  <a:pt x="0" y="2334082"/>
                </a:lnTo>
                <a:lnTo>
                  <a:pt x="18592" y="2352671"/>
                </a:lnTo>
                <a:lnTo>
                  <a:pt x="2867482" y="2352671"/>
                </a:lnTo>
                <a:lnTo>
                  <a:pt x="2886075" y="23340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16350" y="5678487"/>
            <a:ext cx="2566035" cy="1712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15203F"/>
                </a:solidFill>
                <a:latin typeface="Cambria"/>
                <a:cs typeface="Cambria"/>
              </a:rPr>
              <a:t>Signature</a:t>
            </a:r>
            <a:r>
              <a:rPr sz="1650" spc="45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100" dirty="0">
                <a:solidFill>
                  <a:srgbClr val="15203F"/>
                </a:solidFill>
                <a:latin typeface="Cambria"/>
                <a:cs typeface="Cambria"/>
              </a:rPr>
              <a:t>Specialties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signature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appetizers,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such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as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renowned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riceballs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raw</a:t>
            </a:r>
            <a:r>
              <a:rPr sz="1350" spc="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fish</a:t>
            </a:r>
            <a:r>
              <a:rPr sz="1350" spc="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dishes,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have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become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0" dirty="0">
                <a:solidFill>
                  <a:srgbClr val="15203F"/>
                </a:solidFill>
                <a:latin typeface="Roboto"/>
                <a:cs typeface="Roboto"/>
              </a:rPr>
              <a:t>must-try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destinations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their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own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right.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7277100"/>
          </a:xfrm>
          <a:custGeom>
            <a:avLst/>
            <a:gdLst/>
            <a:ahLst/>
            <a:cxnLst/>
            <a:rect l="l" t="t" r="r" b="b"/>
            <a:pathLst>
              <a:path w="11430000" h="7277100">
                <a:moveTo>
                  <a:pt x="11430000" y="0"/>
                </a:moveTo>
                <a:lnTo>
                  <a:pt x="0" y="0"/>
                </a:lnTo>
                <a:lnTo>
                  <a:pt x="0" y="7277100"/>
                </a:lnTo>
                <a:lnTo>
                  <a:pt x="11430000" y="72771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53"/>
            <a:ext cx="11430000" cy="2143125"/>
            <a:chOff x="0" y="253"/>
            <a:chExt cx="11430000" cy="2143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3"/>
              <a:ext cx="11430000" cy="21428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219074"/>
              <a:ext cx="1523999" cy="17144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4925" y="2619375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87375" y="4064000"/>
            <a:ext cx="747649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170" dirty="0">
                <a:solidFill>
                  <a:srgbClr val="3157B7"/>
                </a:solidFill>
                <a:latin typeface="Cambria"/>
                <a:cs typeface="Cambria"/>
              </a:rPr>
              <a:t>Friendly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90" dirty="0">
                <a:solidFill>
                  <a:srgbClr val="3157B7"/>
                </a:solidFill>
                <a:latin typeface="Cambria"/>
                <a:cs typeface="Cambria"/>
              </a:rPr>
              <a:t>Service</a:t>
            </a:r>
            <a:r>
              <a:rPr sz="3350" spc="105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229" dirty="0">
                <a:solidFill>
                  <a:srgbClr val="3157B7"/>
                </a:solidFill>
                <a:latin typeface="Cambria"/>
                <a:cs typeface="Cambria"/>
              </a:rPr>
              <a:t>and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80" dirty="0">
                <a:solidFill>
                  <a:srgbClr val="3157B7"/>
                </a:solidFill>
                <a:latin typeface="Cambria"/>
                <a:cs typeface="Cambria"/>
              </a:rPr>
              <a:t>Cozy</a:t>
            </a:r>
            <a:r>
              <a:rPr sz="3350" spc="105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260" dirty="0">
                <a:solidFill>
                  <a:srgbClr val="3157B7"/>
                </a:solidFill>
                <a:latin typeface="Cambria"/>
                <a:cs typeface="Cambria"/>
              </a:rPr>
              <a:t>Ambiance</a:t>
            </a:r>
            <a:endParaRPr sz="335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0075" y="5057775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6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369100"/>
                </a:lnTo>
                <a:lnTo>
                  <a:pt x="0" y="371932"/>
                </a:lnTo>
                <a:lnTo>
                  <a:pt x="18588" y="390525"/>
                </a:lnTo>
                <a:lnTo>
                  <a:pt x="371936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0" y="546"/>
                </a:lnTo>
                <a:lnTo>
                  <a:pt x="371936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7124" y="5083175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275" dirty="0">
                <a:solidFill>
                  <a:srgbClr val="15203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4587" y="5049837"/>
            <a:ext cx="2740025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30" dirty="0">
                <a:solidFill>
                  <a:srgbClr val="15203F"/>
                </a:solidFill>
                <a:latin typeface="Cambria"/>
                <a:cs typeface="Cambria"/>
              </a:rPr>
              <a:t>Welcoming</a:t>
            </a:r>
            <a:r>
              <a:rPr sz="1650" spc="20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95" dirty="0">
                <a:solidFill>
                  <a:srgbClr val="15203F"/>
                </a:solidFill>
                <a:latin typeface="Cambria"/>
                <a:cs typeface="Cambria"/>
              </a:rPr>
              <a:t>Atmosphere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inviting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ambiance,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with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warm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lighting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charming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decor,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creates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truly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memorable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experience.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67175" y="5057775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69100"/>
                </a:lnTo>
                <a:lnTo>
                  <a:pt x="0" y="371932"/>
                </a:lnTo>
                <a:lnTo>
                  <a:pt x="18592" y="390525"/>
                </a:lnTo>
                <a:lnTo>
                  <a:pt x="371932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76217" y="5083175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0" dirty="0">
                <a:solidFill>
                  <a:srgbClr val="15203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1688" y="5049837"/>
            <a:ext cx="2650490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15203F"/>
                </a:solidFill>
                <a:latin typeface="Cambria"/>
                <a:cs typeface="Cambria"/>
              </a:rPr>
              <a:t>Attentive</a:t>
            </a:r>
            <a:r>
              <a:rPr sz="1650" spc="25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105" dirty="0">
                <a:solidFill>
                  <a:srgbClr val="15203F"/>
                </a:solidFill>
                <a:latin typeface="Cambria"/>
                <a:cs typeface="Cambria"/>
              </a:rPr>
              <a:t>Staff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friendly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knowledgeable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staff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are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dedicated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ensuring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guest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feels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welcomed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5" dirty="0">
                <a:solidFill>
                  <a:srgbClr val="15203F"/>
                </a:solidFill>
                <a:latin typeface="Roboto"/>
                <a:cs typeface="Roboto"/>
              </a:rPr>
              <a:t>well-cared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for.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34275" y="5057775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69100"/>
                </a:lnTo>
                <a:lnTo>
                  <a:pt x="0" y="371932"/>
                </a:lnTo>
                <a:lnTo>
                  <a:pt x="18592" y="390525"/>
                </a:lnTo>
                <a:lnTo>
                  <a:pt x="371932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644955" y="5083175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5" dirty="0">
                <a:solidFill>
                  <a:srgbClr val="15203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8789" y="5049837"/>
            <a:ext cx="2724150" cy="1712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15203F"/>
                </a:solidFill>
                <a:latin typeface="Cambria"/>
                <a:cs typeface="Cambria"/>
              </a:rPr>
              <a:t>Attention</a:t>
            </a:r>
            <a:r>
              <a:rPr sz="1650" spc="30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35" dirty="0">
                <a:solidFill>
                  <a:srgbClr val="15203F"/>
                </a:solidFill>
                <a:latin typeface="Cambria"/>
                <a:cs typeface="Cambria"/>
              </a:rPr>
              <a:t>to </a:t>
            </a:r>
            <a:r>
              <a:rPr sz="1650" spc="65" dirty="0">
                <a:solidFill>
                  <a:srgbClr val="15203F"/>
                </a:solidFill>
                <a:latin typeface="Cambria"/>
                <a:cs typeface="Cambria"/>
              </a:rPr>
              <a:t>Detail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From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carefully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curated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wine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selection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impeccable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table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settings,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aspect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service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carefully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tailored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exceed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expectations.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7943850"/>
          </a:xfrm>
          <a:custGeom>
            <a:avLst/>
            <a:gdLst/>
            <a:ahLst/>
            <a:cxnLst/>
            <a:rect l="l" t="t" r="r" b="b"/>
            <a:pathLst>
              <a:path w="11430000" h="7943850">
                <a:moveTo>
                  <a:pt x="11430000" y="0"/>
                </a:moveTo>
                <a:lnTo>
                  <a:pt x="0" y="0"/>
                </a:lnTo>
                <a:lnTo>
                  <a:pt x="0" y="7943850"/>
                </a:lnTo>
                <a:lnTo>
                  <a:pt x="11430000" y="79438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53"/>
            <a:ext cx="11430000" cy="2143760"/>
            <a:chOff x="0" y="253"/>
            <a:chExt cx="11430000" cy="21437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3"/>
              <a:ext cx="11430000" cy="2143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500" y="219074"/>
              <a:ext cx="3428999" cy="17144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4925" y="2619374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87375" y="4063999"/>
            <a:ext cx="912050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z="3350" spc="204" dirty="0">
                <a:solidFill>
                  <a:srgbClr val="3157B7"/>
                </a:solidFill>
                <a:latin typeface="Cambria"/>
                <a:cs typeface="Cambria"/>
              </a:rPr>
              <a:t>Chef-Special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20" dirty="0">
                <a:solidFill>
                  <a:srgbClr val="3157B7"/>
                </a:solidFill>
                <a:latin typeface="Cambria"/>
                <a:cs typeface="Cambria"/>
              </a:rPr>
              <a:t>Dishes: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55" dirty="0">
                <a:solidFill>
                  <a:srgbClr val="3157B7"/>
                </a:solidFill>
                <a:latin typeface="Cambria"/>
                <a:cs typeface="Cambria"/>
              </a:rPr>
              <a:t>Riceballs,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275" dirty="0">
                <a:solidFill>
                  <a:srgbClr val="3157B7"/>
                </a:solidFill>
                <a:latin typeface="Cambria"/>
                <a:cs typeface="Cambria"/>
              </a:rPr>
              <a:t>Raw</a:t>
            </a:r>
            <a:r>
              <a:rPr sz="3350" spc="105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85" dirty="0">
                <a:solidFill>
                  <a:srgbClr val="3157B7"/>
                </a:solidFill>
                <a:latin typeface="Cambria"/>
                <a:cs typeface="Cambria"/>
              </a:rPr>
              <a:t>Fish,</a:t>
            </a:r>
            <a:r>
              <a:rPr sz="3350" spc="10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229" dirty="0">
                <a:solidFill>
                  <a:srgbClr val="3157B7"/>
                </a:solidFill>
                <a:latin typeface="Cambria"/>
                <a:cs typeface="Cambria"/>
              </a:rPr>
              <a:t>and </a:t>
            </a:r>
            <a:r>
              <a:rPr sz="3350" spc="-720" dirty="0">
                <a:solidFill>
                  <a:srgbClr val="3157B7"/>
                </a:solidFill>
                <a:latin typeface="Cambria"/>
                <a:cs typeface="Cambria"/>
              </a:rPr>
              <a:t> </a:t>
            </a:r>
            <a:r>
              <a:rPr sz="3350" spc="175" dirty="0">
                <a:solidFill>
                  <a:srgbClr val="3157B7"/>
                </a:solidFill>
                <a:latin typeface="Cambria"/>
                <a:cs typeface="Cambria"/>
              </a:rPr>
              <a:t>More</a:t>
            </a:r>
            <a:endParaRPr sz="3350">
              <a:latin typeface="Cambria"/>
              <a:cs typeface="Cambri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743" y="5424487"/>
            <a:ext cx="395212" cy="38204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87375" y="5992812"/>
            <a:ext cx="292544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95" dirty="0">
                <a:solidFill>
                  <a:srgbClr val="15203F"/>
                </a:solidFill>
                <a:latin typeface="Cambria"/>
                <a:cs typeface="Cambria"/>
              </a:rPr>
              <a:t>Riceballs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signature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riceballs,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Sicilian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delicacy,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are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0" dirty="0">
                <a:solidFill>
                  <a:srgbClr val="15203F"/>
                </a:solidFill>
                <a:latin typeface="Roboto"/>
                <a:cs typeface="Roboto"/>
              </a:rPr>
              <a:t>must-try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any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visitor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restaurant.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22534" y="5427459"/>
            <a:ext cx="375056" cy="37505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083050" y="5992812"/>
            <a:ext cx="3249295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50" dirty="0">
                <a:solidFill>
                  <a:srgbClr val="15203F"/>
                </a:solidFill>
                <a:latin typeface="Cambria"/>
                <a:cs typeface="Cambria"/>
              </a:rPr>
              <a:t>Raw</a:t>
            </a:r>
            <a:r>
              <a:rPr sz="1650" spc="20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125" dirty="0">
                <a:solidFill>
                  <a:srgbClr val="15203F"/>
                </a:solidFill>
                <a:latin typeface="Cambria"/>
                <a:cs typeface="Cambria"/>
              </a:rPr>
              <a:t>Fish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innovative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raw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fish dishes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showcase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chefs'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artistry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commitment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using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freshest,</a:t>
            </a:r>
            <a:endParaRPr sz="135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highest-quality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ingredients.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90676" y="5401424"/>
            <a:ext cx="428625" cy="42871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578725" y="5992812"/>
            <a:ext cx="3173730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5" dirty="0">
                <a:solidFill>
                  <a:srgbClr val="15203F"/>
                </a:solidFill>
                <a:latin typeface="Cambria"/>
                <a:cs typeface="Cambria"/>
              </a:rPr>
              <a:t>Chef's</a:t>
            </a:r>
            <a:r>
              <a:rPr sz="1650" spc="30" dirty="0">
                <a:solidFill>
                  <a:srgbClr val="15203F"/>
                </a:solidFill>
                <a:latin typeface="Cambria"/>
                <a:cs typeface="Cambria"/>
              </a:rPr>
              <a:t> </a:t>
            </a:r>
            <a:r>
              <a:rPr sz="1650" spc="100" dirty="0">
                <a:solidFill>
                  <a:srgbClr val="15203F"/>
                </a:solidFill>
                <a:latin typeface="Cambria"/>
                <a:cs typeface="Cambria"/>
              </a:rPr>
              <a:t>Specialties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menu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features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rotating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selection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chef-created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dishes, each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unique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masterpiece.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343900"/>
          </a:xfrm>
          <a:custGeom>
            <a:avLst/>
            <a:gdLst/>
            <a:ahLst/>
            <a:cxnLst/>
            <a:rect l="l" t="t" r="r" b="b"/>
            <a:pathLst>
              <a:path w="11430000" h="8343900">
                <a:moveTo>
                  <a:pt x="11430000" y="0"/>
                </a:moveTo>
                <a:lnTo>
                  <a:pt x="0" y="0"/>
                </a:lnTo>
                <a:lnTo>
                  <a:pt x="0" y="8343900"/>
                </a:lnTo>
                <a:lnTo>
                  <a:pt x="11430000" y="8343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43750" y="253"/>
            <a:ext cx="4286250" cy="8343900"/>
            <a:chOff x="7143750" y="253"/>
            <a:chExt cx="4286250" cy="8343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83436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2724149"/>
              <a:ext cx="3857624" cy="28955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476249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1920875"/>
            <a:ext cx="538416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345" dirty="0">
                <a:latin typeface="SimSun"/>
                <a:cs typeface="SimSun"/>
              </a:rPr>
              <a:t>L</a:t>
            </a:r>
            <a:r>
              <a:rPr spc="229" dirty="0">
                <a:latin typeface="SimSun"/>
                <a:cs typeface="SimSun"/>
              </a:rPr>
              <a:t>o</a:t>
            </a:r>
            <a:r>
              <a:rPr spc="110" dirty="0">
                <a:latin typeface="SimSun"/>
                <a:cs typeface="SimSun"/>
              </a:rPr>
              <a:t>c</a:t>
            </a:r>
            <a:r>
              <a:rPr spc="-145" dirty="0">
                <a:latin typeface="SimSun"/>
                <a:cs typeface="SimSun"/>
              </a:rPr>
              <a:t>a</a:t>
            </a:r>
            <a:r>
              <a:rPr spc="-180" dirty="0">
                <a:latin typeface="SimSun"/>
                <a:cs typeface="SimSun"/>
              </a:rPr>
              <a:t>t</a:t>
            </a:r>
            <a:r>
              <a:rPr spc="135" dirty="0">
                <a:latin typeface="SimSun"/>
                <a:cs typeface="SimSun"/>
              </a:rPr>
              <a:t>e</a:t>
            </a:r>
            <a:r>
              <a:rPr spc="330" dirty="0">
                <a:latin typeface="SimSun"/>
                <a:cs typeface="SimSun"/>
              </a:rPr>
              <a:t>d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40" dirty="0">
                <a:latin typeface="SimSun"/>
                <a:cs typeface="SimSun"/>
              </a:rPr>
              <a:t>i</a:t>
            </a:r>
            <a:r>
              <a:rPr spc="-35" dirty="0">
                <a:latin typeface="SimSun"/>
                <a:cs typeface="SimSun"/>
              </a:rPr>
              <a:t>n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5" dirty="0">
                <a:latin typeface="SimSun"/>
                <a:cs typeface="SimSun"/>
              </a:rPr>
              <a:t>t</a:t>
            </a:r>
            <a:r>
              <a:rPr spc="-20" dirty="0">
                <a:latin typeface="SimSun"/>
                <a:cs typeface="SimSun"/>
              </a:rPr>
              <a:t>h</a:t>
            </a:r>
            <a:r>
              <a:rPr spc="70" dirty="0">
                <a:latin typeface="SimSun"/>
                <a:cs typeface="SimSun"/>
              </a:rPr>
              <a:t>e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495" dirty="0">
                <a:latin typeface="SimSun"/>
                <a:cs typeface="SimSun"/>
              </a:rPr>
              <a:t>H</a:t>
            </a:r>
            <a:r>
              <a:rPr spc="515" dirty="0">
                <a:latin typeface="SimSun"/>
                <a:cs typeface="SimSun"/>
              </a:rPr>
              <a:t>e</a:t>
            </a:r>
            <a:r>
              <a:rPr spc="-40" dirty="0">
                <a:latin typeface="SimSun"/>
                <a:cs typeface="SimSun"/>
              </a:rPr>
              <a:t>a</a:t>
            </a:r>
            <a:r>
              <a:rPr spc="10" dirty="0">
                <a:latin typeface="SimSun"/>
                <a:cs typeface="SimSun"/>
              </a:rPr>
              <a:t>r</a:t>
            </a:r>
            <a:r>
              <a:rPr spc="-475" dirty="0">
                <a:latin typeface="SimSun"/>
                <a:cs typeface="SimSun"/>
              </a:rPr>
              <a:t>t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-155" dirty="0">
                <a:latin typeface="SimSun"/>
                <a:cs typeface="SimSun"/>
              </a:rPr>
              <a:t>of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5" dirty="0">
                <a:latin typeface="SimSun"/>
                <a:cs typeface="SimSun"/>
              </a:rPr>
              <a:t>t</a:t>
            </a:r>
            <a:r>
              <a:rPr spc="-20" dirty="0">
                <a:latin typeface="SimSun"/>
                <a:cs typeface="SimSun"/>
              </a:rPr>
              <a:t>h</a:t>
            </a:r>
            <a:r>
              <a:rPr spc="70" dirty="0">
                <a:latin typeface="SimSun"/>
                <a:cs typeface="SimSun"/>
              </a:rPr>
              <a:t>e  </a:t>
            </a:r>
            <a:r>
              <a:rPr spc="-85" dirty="0">
                <a:latin typeface="SimSun"/>
                <a:cs typeface="SimSun"/>
              </a:rPr>
              <a:t>Cit</a:t>
            </a:r>
            <a:r>
              <a:rPr spc="-60" dirty="0">
                <a:latin typeface="SimSun"/>
                <a:cs typeface="SimSun"/>
              </a:rPr>
              <a:t>y</a:t>
            </a:r>
            <a:r>
              <a:rPr spc="-1055" dirty="0">
                <a:latin typeface="SimSun"/>
                <a:cs typeface="SimSun"/>
              </a:rPr>
              <a:t>'</a:t>
            </a:r>
            <a:r>
              <a:rPr spc="5" dirty="0">
                <a:latin typeface="SimSun"/>
                <a:cs typeface="SimSun"/>
              </a:rPr>
              <a:t>s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35" dirty="0">
                <a:latin typeface="SimSun"/>
                <a:cs typeface="SimSun"/>
              </a:rPr>
              <a:t>His</a:t>
            </a:r>
            <a:r>
              <a:rPr spc="-70" dirty="0">
                <a:latin typeface="SimSun"/>
                <a:cs typeface="SimSun"/>
              </a:rPr>
              <a:t>t</a:t>
            </a:r>
            <a:r>
              <a:rPr spc="-155" dirty="0">
                <a:latin typeface="SimSun"/>
                <a:cs typeface="SimSun"/>
              </a:rPr>
              <a:t>oric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229" dirty="0">
                <a:latin typeface="SimSun"/>
                <a:cs typeface="SimSun"/>
              </a:rPr>
              <a:t>District</a:t>
            </a:r>
          </a:p>
        </p:txBody>
      </p:sp>
      <p:sp>
        <p:nvSpPr>
          <p:cNvPr id="8" name="object 8"/>
          <p:cNvSpPr/>
          <p:nvPr/>
        </p:nvSpPr>
        <p:spPr>
          <a:xfrm>
            <a:off x="600075" y="3257550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46"/>
                </a:lnTo>
                <a:lnTo>
                  <a:pt x="428625" y="1536496"/>
                </a:lnTo>
                <a:lnTo>
                  <a:pt x="857250" y="1365046"/>
                </a:lnTo>
                <a:lnTo>
                  <a:pt x="857250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62868" y="3854450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70" dirty="0">
                <a:solidFill>
                  <a:srgbClr val="15203F"/>
                </a:solidFill>
                <a:latin typeface="SimSun"/>
                <a:cs typeface="SimSun"/>
              </a:rPr>
              <a:t>1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1800" y="3421062"/>
            <a:ext cx="4467860" cy="6172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5" dirty="0">
                <a:solidFill>
                  <a:srgbClr val="15203F"/>
                </a:solidFill>
                <a:latin typeface="SimSun"/>
                <a:cs typeface="SimSun"/>
              </a:rPr>
              <a:t>His</a:t>
            </a:r>
            <a:r>
              <a:rPr sz="1650" spc="-25" dirty="0">
                <a:solidFill>
                  <a:srgbClr val="15203F"/>
                </a:solidFill>
                <a:latin typeface="SimSun"/>
                <a:cs typeface="SimSun"/>
              </a:rPr>
              <a:t>t</a:t>
            </a:r>
            <a:r>
              <a:rPr sz="1650" spc="-65" dirty="0">
                <a:solidFill>
                  <a:srgbClr val="15203F"/>
                </a:solidFill>
                <a:latin typeface="SimSun"/>
                <a:cs typeface="SimSun"/>
              </a:rPr>
              <a:t>oric</a:t>
            </a:r>
            <a:r>
              <a:rPr sz="1650" spc="-405" dirty="0">
                <a:solidFill>
                  <a:srgbClr val="15203F"/>
                </a:solidFill>
                <a:latin typeface="SimSun"/>
                <a:cs typeface="SimSun"/>
              </a:rPr>
              <a:t> </a:t>
            </a:r>
            <a:r>
              <a:rPr sz="1650" spc="254" dirty="0">
                <a:solidFill>
                  <a:srgbClr val="15203F"/>
                </a:solidFill>
                <a:latin typeface="SimSun"/>
                <a:cs typeface="SimSun"/>
              </a:rPr>
              <a:t>Charm</a:t>
            </a:r>
            <a:endParaRPr sz="16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nestled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heart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Montana's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historic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1800" y="4012565"/>
            <a:ext cx="453072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district,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surrounded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by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5" dirty="0">
                <a:solidFill>
                  <a:srgbClr val="15203F"/>
                </a:solidFill>
                <a:latin typeface="Roboto"/>
                <a:cs typeface="Roboto"/>
              </a:rPr>
              <a:t>city's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most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iconic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landmarks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architecture.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075" y="4800600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46"/>
                </a:lnTo>
                <a:lnTo>
                  <a:pt x="428625" y="1536496"/>
                </a:lnTo>
                <a:lnTo>
                  <a:pt x="857250" y="1365046"/>
                </a:lnTo>
                <a:lnTo>
                  <a:pt x="857250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44859" y="5397500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14" dirty="0">
                <a:solidFill>
                  <a:srgbClr val="15203F"/>
                </a:solidFill>
                <a:latin typeface="SimSun"/>
                <a:cs typeface="SimSun"/>
              </a:rPr>
              <a:t>2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01800" y="4964112"/>
            <a:ext cx="4598035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65" dirty="0">
                <a:solidFill>
                  <a:srgbClr val="15203F"/>
                </a:solidFill>
                <a:latin typeface="SimSun"/>
                <a:cs typeface="SimSun"/>
              </a:rPr>
              <a:t>Co</a:t>
            </a:r>
            <a:r>
              <a:rPr sz="1650" spc="175" dirty="0">
                <a:solidFill>
                  <a:srgbClr val="15203F"/>
                </a:solidFill>
                <a:latin typeface="SimSun"/>
                <a:cs typeface="SimSun"/>
              </a:rPr>
              <a:t>n</a:t>
            </a:r>
            <a:r>
              <a:rPr sz="1650" spc="140" dirty="0">
                <a:solidFill>
                  <a:srgbClr val="15203F"/>
                </a:solidFill>
                <a:latin typeface="SimSun"/>
                <a:cs typeface="SimSun"/>
              </a:rPr>
              <a:t>v</a:t>
            </a:r>
            <a:r>
              <a:rPr sz="1650" spc="65" dirty="0">
                <a:solidFill>
                  <a:srgbClr val="15203F"/>
                </a:solidFill>
                <a:latin typeface="SimSun"/>
                <a:cs typeface="SimSun"/>
              </a:rPr>
              <a:t>enie</a:t>
            </a:r>
            <a:r>
              <a:rPr sz="1650" spc="35" dirty="0">
                <a:solidFill>
                  <a:srgbClr val="15203F"/>
                </a:solidFill>
                <a:latin typeface="SimSun"/>
                <a:cs typeface="SimSun"/>
              </a:rPr>
              <a:t>n</a:t>
            </a:r>
            <a:r>
              <a:rPr sz="1650" spc="-225" dirty="0">
                <a:solidFill>
                  <a:srgbClr val="15203F"/>
                </a:solidFill>
                <a:latin typeface="SimSun"/>
                <a:cs typeface="SimSun"/>
              </a:rPr>
              <a:t>t</a:t>
            </a:r>
            <a:r>
              <a:rPr sz="1650" spc="-409" dirty="0">
                <a:solidFill>
                  <a:srgbClr val="15203F"/>
                </a:solidFill>
                <a:latin typeface="SimSun"/>
                <a:cs typeface="SimSun"/>
              </a:rPr>
              <a:t> </a:t>
            </a:r>
            <a:r>
              <a:rPr sz="1650" spc="185" dirty="0">
                <a:solidFill>
                  <a:srgbClr val="15203F"/>
                </a:solidFill>
                <a:latin typeface="SimSun"/>
                <a:cs typeface="SimSun"/>
              </a:rPr>
              <a:t>L</a:t>
            </a:r>
            <a:r>
              <a:rPr sz="1650" spc="125" dirty="0">
                <a:solidFill>
                  <a:srgbClr val="15203F"/>
                </a:solidFill>
                <a:latin typeface="SimSun"/>
                <a:cs typeface="SimSun"/>
              </a:rPr>
              <a:t>o</a:t>
            </a:r>
            <a:r>
              <a:rPr sz="1650" spc="65" dirty="0">
                <a:solidFill>
                  <a:srgbClr val="15203F"/>
                </a:solidFill>
                <a:latin typeface="SimSun"/>
                <a:cs typeface="SimSun"/>
              </a:rPr>
              <a:t>c</a:t>
            </a:r>
            <a:r>
              <a:rPr sz="1650" spc="-5" dirty="0">
                <a:solidFill>
                  <a:srgbClr val="15203F"/>
                </a:solidFill>
                <a:latin typeface="SimSun"/>
                <a:cs typeface="SimSun"/>
              </a:rPr>
              <a:t>ation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1900"/>
              </a:lnSpc>
              <a:spcBef>
                <a:spcPts val="50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prime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location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makes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easily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accessible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locals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visitors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alike,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offering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truly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immersive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experience.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0075" y="6334125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53"/>
                </a:lnTo>
                <a:lnTo>
                  <a:pt x="428625" y="1536503"/>
                </a:lnTo>
                <a:lnTo>
                  <a:pt x="857250" y="1365053"/>
                </a:lnTo>
                <a:lnTo>
                  <a:pt x="857250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46496" y="6931026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90" dirty="0">
                <a:solidFill>
                  <a:srgbClr val="15203F"/>
                </a:solidFill>
                <a:latin typeface="SimSun"/>
                <a:cs typeface="SimSun"/>
              </a:rPr>
              <a:t>3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01800" y="6497638"/>
            <a:ext cx="4448175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15203F"/>
                </a:solidFill>
                <a:latin typeface="SimSun"/>
                <a:cs typeface="SimSun"/>
              </a:rPr>
              <a:t>Vibra</a:t>
            </a:r>
            <a:r>
              <a:rPr sz="1650" spc="50" dirty="0">
                <a:solidFill>
                  <a:srgbClr val="15203F"/>
                </a:solidFill>
                <a:latin typeface="SimSun"/>
                <a:cs typeface="SimSun"/>
              </a:rPr>
              <a:t>n</a:t>
            </a:r>
            <a:r>
              <a:rPr sz="1650" spc="-225" dirty="0">
                <a:solidFill>
                  <a:srgbClr val="15203F"/>
                </a:solidFill>
                <a:latin typeface="SimSun"/>
                <a:cs typeface="SimSun"/>
              </a:rPr>
              <a:t>t</a:t>
            </a:r>
            <a:r>
              <a:rPr sz="1650" spc="-409" dirty="0">
                <a:solidFill>
                  <a:srgbClr val="15203F"/>
                </a:solidFill>
                <a:latin typeface="SimSun"/>
                <a:cs typeface="SimSun"/>
              </a:rPr>
              <a:t> </a:t>
            </a:r>
            <a:r>
              <a:rPr sz="1650" spc="345" dirty="0">
                <a:solidFill>
                  <a:srgbClr val="15203F"/>
                </a:solidFill>
                <a:latin typeface="SimSun"/>
                <a:cs typeface="SimSun"/>
              </a:rPr>
              <a:t>A</a:t>
            </a:r>
            <a:r>
              <a:rPr sz="1650" spc="285" dirty="0">
                <a:solidFill>
                  <a:srgbClr val="15203F"/>
                </a:solidFill>
                <a:latin typeface="SimSun"/>
                <a:cs typeface="SimSun"/>
              </a:rPr>
              <a:t>t</a:t>
            </a:r>
            <a:r>
              <a:rPr sz="1650" spc="275" dirty="0">
                <a:solidFill>
                  <a:srgbClr val="15203F"/>
                </a:solidFill>
                <a:latin typeface="SimSun"/>
                <a:cs typeface="SimSun"/>
              </a:rPr>
              <a:t>m</a:t>
            </a:r>
            <a:r>
              <a:rPr sz="1650" spc="90" dirty="0">
                <a:solidFill>
                  <a:srgbClr val="15203F"/>
                </a:solidFill>
                <a:latin typeface="SimSun"/>
                <a:cs typeface="SimSun"/>
              </a:rPr>
              <a:t>os</a:t>
            </a:r>
            <a:r>
              <a:rPr sz="1650" spc="80" dirty="0">
                <a:solidFill>
                  <a:srgbClr val="15203F"/>
                </a:solidFill>
                <a:latin typeface="SimSun"/>
                <a:cs typeface="SimSun"/>
              </a:rPr>
              <a:t>p</a:t>
            </a:r>
            <a:r>
              <a:rPr sz="1650" spc="240" dirty="0">
                <a:solidFill>
                  <a:srgbClr val="15203F"/>
                </a:solidFill>
                <a:latin typeface="SimSun"/>
                <a:cs typeface="SimSun"/>
              </a:rPr>
              <a:t>h</a:t>
            </a:r>
            <a:r>
              <a:rPr sz="1650" spc="-45" dirty="0">
                <a:solidFill>
                  <a:srgbClr val="15203F"/>
                </a:solidFill>
                <a:latin typeface="SimSun"/>
                <a:cs typeface="SimSun"/>
              </a:rPr>
              <a:t>e</a:t>
            </a:r>
            <a:r>
              <a:rPr sz="1650" spc="-60" dirty="0">
                <a:solidFill>
                  <a:srgbClr val="15203F"/>
                </a:solidFill>
                <a:latin typeface="SimSun"/>
                <a:cs typeface="SimSun"/>
              </a:rPr>
              <a:t>r</a:t>
            </a:r>
            <a:r>
              <a:rPr sz="1650" spc="45" dirty="0">
                <a:solidFill>
                  <a:srgbClr val="15203F"/>
                </a:solidFill>
                <a:latin typeface="SimSun"/>
                <a:cs typeface="SimSun"/>
              </a:rPr>
              <a:t>e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1900"/>
              </a:lnSpc>
              <a:spcBef>
                <a:spcPts val="50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bustling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energy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historic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district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infuses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with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lively,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authentic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ambiance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enhances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overall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experience.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3750" y="253"/>
            <a:ext cx="4286250" cy="6438900"/>
            <a:chOff x="7143750" y="253"/>
            <a:chExt cx="4286250" cy="6438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64386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647699"/>
              <a:ext cx="3857624" cy="514349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1047749"/>
            <a:ext cx="1200149" cy="12001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87375" y="2492375"/>
            <a:ext cx="5570220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400" dirty="0">
                <a:latin typeface="SimSun"/>
                <a:cs typeface="SimSun"/>
              </a:rPr>
              <a:t>Re</a:t>
            </a:r>
            <a:r>
              <a:rPr spc="375" dirty="0">
                <a:latin typeface="SimSun"/>
                <a:cs typeface="SimSun"/>
              </a:rPr>
              <a:t>n</a:t>
            </a:r>
            <a:r>
              <a:rPr spc="105" dirty="0">
                <a:latin typeface="SimSun"/>
                <a:cs typeface="SimSun"/>
              </a:rPr>
              <a:t>o</a:t>
            </a:r>
            <a:r>
              <a:rPr spc="925" dirty="0">
                <a:latin typeface="SimSun"/>
                <a:cs typeface="SimSun"/>
              </a:rPr>
              <a:t>w</a:t>
            </a:r>
            <a:r>
              <a:rPr spc="900" dirty="0">
                <a:latin typeface="SimSun"/>
                <a:cs typeface="SimSun"/>
              </a:rPr>
              <a:t>n</a:t>
            </a:r>
            <a:r>
              <a:rPr spc="135" dirty="0">
                <a:latin typeface="SimSun"/>
                <a:cs typeface="SimSun"/>
              </a:rPr>
              <a:t>e</a:t>
            </a:r>
            <a:r>
              <a:rPr spc="330" dirty="0">
                <a:latin typeface="SimSun"/>
                <a:cs typeface="SimSun"/>
              </a:rPr>
              <a:t>d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505" dirty="0">
                <a:latin typeface="SimSun"/>
                <a:cs typeface="SimSun"/>
              </a:rPr>
              <a:t>f</a:t>
            </a:r>
            <a:r>
              <a:rPr spc="-50" dirty="0">
                <a:latin typeface="SimSun"/>
                <a:cs typeface="SimSun"/>
              </a:rPr>
              <a:t>or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360" dirty="0">
                <a:latin typeface="SimSun"/>
                <a:cs typeface="SimSun"/>
              </a:rPr>
              <a:t>it</a:t>
            </a:r>
            <a:r>
              <a:rPr spc="-355" dirty="0">
                <a:latin typeface="SimSun"/>
                <a:cs typeface="SimSun"/>
              </a:rPr>
              <a:t>s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730" dirty="0">
                <a:latin typeface="SimSun"/>
                <a:cs typeface="SimSun"/>
              </a:rPr>
              <a:t>A</a:t>
            </a:r>
            <a:r>
              <a:rPr spc="130" dirty="0">
                <a:latin typeface="SimSun"/>
                <a:cs typeface="SimSun"/>
              </a:rPr>
              <a:t>ut</a:t>
            </a:r>
            <a:r>
              <a:rPr spc="105" dirty="0">
                <a:latin typeface="SimSun"/>
                <a:cs typeface="SimSun"/>
              </a:rPr>
              <a:t>h</a:t>
            </a:r>
            <a:r>
              <a:rPr spc="295" dirty="0">
                <a:latin typeface="SimSun"/>
                <a:cs typeface="SimSun"/>
              </a:rPr>
              <a:t>e</a:t>
            </a:r>
            <a:r>
              <a:rPr spc="229" dirty="0">
                <a:latin typeface="SimSun"/>
                <a:cs typeface="SimSun"/>
              </a:rPr>
              <a:t>n</a:t>
            </a:r>
            <a:r>
              <a:rPr spc="-335" dirty="0">
                <a:latin typeface="SimSun"/>
                <a:cs typeface="SimSun"/>
              </a:rPr>
              <a:t>tic  </a:t>
            </a:r>
            <a:r>
              <a:rPr spc="-195" dirty="0">
                <a:latin typeface="SimSun"/>
                <a:cs typeface="SimSun"/>
              </a:rPr>
              <a:t>Italia</a:t>
            </a:r>
            <a:r>
              <a:rPr spc="-190" dirty="0">
                <a:latin typeface="SimSun"/>
                <a:cs typeface="SimSun"/>
              </a:rPr>
              <a:t>n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-10" dirty="0">
                <a:latin typeface="SimSun"/>
                <a:cs typeface="SimSun"/>
              </a:rPr>
              <a:t>Fl</a:t>
            </a:r>
            <a:r>
              <a:rPr spc="-35" dirty="0">
                <a:latin typeface="SimSun"/>
                <a:cs typeface="SimSun"/>
              </a:rPr>
              <a:t>a</a:t>
            </a:r>
            <a:r>
              <a:rPr spc="265" dirty="0">
                <a:latin typeface="SimSun"/>
                <a:cs typeface="SimSun"/>
              </a:rPr>
              <a:t>v</a:t>
            </a:r>
            <a:r>
              <a:rPr spc="-30" dirty="0">
                <a:latin typeface="SimSun"/>
                <a:cs typeface="SimSun"/>
              </a:rPr>
              <a:t>ors</a:t>
            </a:r>
          </a:p>
        </p:txBody>
      </p:sp>
      <p:sp>
        <p:nvSpPr>
          <p:cNvPr id="7" name="object 7"/>
          <p:cNvSpPr/>
          <p:nvPr/>
        </p:nvSpPr>
        <p:spPr>
          <a:xfrm>
            <a:off x="604837" y="3833812"/>
            <a:ext cx="5934075" cy="1552575"/>
          </a:xfrm>
          <a:custGeom>
            <a:avLst/>
            <a:gdLst/>
            <a:ahLst/>
            <a:cxnLst/>
            <a:rect l="l" t="t" r="r" b="b"/>
            <a:pathLst>
              <a:path w="5934075" h="1552575">
                <a:moveTo>
                  <a:pt x="0" y="1535907"/>
                </a:moveTo>
                <a:lnTo>
                  <a:pt x="0" y="16675"/>
                </a:lnTo>
                <a:lnTo>
                  <a:pt x="0" y="14452"/>
                </a:lnTo>
                <a:lnTo>
                  <a:pt x="421" y="12331"/>
                </a:lnTo>
                <a:lnTo>
                  <a:pt x="1270" y="10287"/>
                </a:lnTo>
                <a:lnTo>
                  <a:pt x="2113" y="8242"/>
                </a:lnTo>
                <a:lnTo>
                  <a:pt x="3318" y="6438"/>
                </a:lnTo>
                <a:lnTo>
                  <a:pt x="4881" y="4876"/>
                </a:lnTo>
                <a:lnTo>
                  <a:pt x="6443" y="3314"/>
                </a:lnTo>
                <a:lnTo>
                  <a:pt x="8249" y="2108"/>
                </a:lnTo>
                <a:lnTo>
                  <a:pt x="10289" y="1270"/>
                </a:lnTo>
                <a:lnTo>
                  <a:pt x="12332" y="419"/>
                </a:lnTo>
                <a:lnTo>
                  <a:pt x="14456" y="0"/>
                </a:lnTo>
                <a:lnTo>
                  <a:pt x="16668" y="0"/>
                </a:lnTo>
                <a:lnTo>
                  <a:pt x="5917412" y="0"/>
                </a:lnTo>
                <a:lnTo>
                  <a:pt x="5919609" y="0"/>
                </a:lnTo>
                <a:lnTo>
                  <a:pt x="5921743" y="419"/>
                </a:lnTo>
                <a:lnTo>
                  <a:pt x="5923788" y="1270"/>
                </a:lnTo>
                <a:lnTo>
                  <a:pt x="5925820" y="2108"/>
                </a:lnTo>
                <a:lnTo>
                  <a:pt x="5927636" y="3314"/>
                </a:lnTo>
                <a:lnTo>
                  <a:pt x="5929198" y="4876"/>
                </a:lnTo>
                <a:lnTo>
                  <a:pt x="5930760" y="6438"/>
                </a:lnTo>
                <a:lnTo>
                  <a:pt x="5931966" y="8242"/>
                </a:lnTo>
                <a:lnTo>
                  <a:pt x="5932805" y="10287"/>
                </a:lnTo>
                <a:lnTo>
                  <a:pt x="5933655" y="12331"/>
                </a:lnTo>
                <a:lnTo>
                  <a:pt x="5934075" y="14452"/>
                </a:lnTo>
                <a:lnTo>
                  <a:pt x="5934075" y="16675"/>
                </a:lnTo>
                <a:lnTo>
                  <a:pt x="5934075" y="1535907"/>
                </a:lnTo>
                <a:lnTo>
                  <a:pt x="5934075" y="1538114"/>
                </a:lnTo>
                <a:lnTo>
                  <a:pt x="5933655" y="1540243"/>
                </a:lnTo>
                <a:lnTo>
                  <a:pt x="5932805" y="1542281"/>
                </a:lnTo>
                <a:lnTo>
                  <a:pt x="5931966" y="1544326"/>
                </a:lnTo>
                <a:lnTo>
                  <a:pt x="5930760" y="1546127"/>
                </a:lnTo>
                <a:lnTo>
                  <a:pt x="5929198" y="1547689"/>
                </a:lnTo>
                <a:lnTo>
                  <a:pt x="5927636" y="1549256"/>
                </a:lnTo>
                <a:lnTo>
                  <a:pt x="5925820" y="1550457"/>
                </a:lnTo>
                <a:lnTo>
                  <a:pt x="5923788" y="1551306"/>
                </a:lnTo>
                <a:lnTo>
                  <a:pt x="5921743" y="1552149"/>
                </a:lnTo>
                <a:lnTo>
                  <a:pt x="5919609" y="1552576"/>
                </a:lnTo>
                <a:lnTo>
                  <a:pt x="5917412" y="1552576"/>
                </a:lnTo>
                <a:lnTo>
                  <a:pt x="16668" y="1552576"/>
                </a:lnTo>
                <a:lnTo>
                  <a:pt x="14456" y="1552576"/>
                </a:lnTo>
                <a:lnTo>
                  <a:pt x="12332" y="1552149"/>
                </a:lnTo>
                <a:lnTo>
                  <a:pt x="10289" y="1551306"/>
                </a:lnTo>
                <a:lnTo>
                  <a:pt x="8249" y="1550457"/>
                </a:lnTo>
                <a:lnTo>
                  <a:pt x="6443" y="1549256"/>
                </a:lnTo>
                <a:lnTo>
                  <a:pt x="4881" y="1547689"/>
                </a:lnTo>
                <a:lnTo>
                  <a:pt x="3318" y="1546127"/>
                </a:lnTo>
                <a:lnTo>
                  <a:pt x="2113" y="1544326"/>
                </a:lnTo>
                <a:lnTo>
                  <a:pt x="1270" y="1542281"/>
                </a:lnTo>
                <a:lnTo>
                  <a:pt x="421" y="1540243"/>
                </a:lnTo>
                <a:lnTo>
                  <a:pt x="0" y="1538114"/>
                </a:lnTo>
                <a:lnTo>
                  <a:pt x="0" y="153590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09600" y="3838575"/>
          <a:ext cx="5924549" cy="16615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6120"/>
                <a:gridCol w="1971675"/>
                <a:gridCol w="1976754"/>
              </a:tblGrid>
              <a:tr h="771526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1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Handcrafted</a:t>
                      </a:r>
                      <a:r>
                        <a:rPr sz="1350" spc="-2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Pasta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FBFCF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409575">
                        <a:lnSpc>
                          <a:spcPct val="134300"/>
                        </a:lnSpc>
                        <a:spcBef>
                          <a:spcPts val="495"/>
                        </a:spcBef>
                      </a:pPr>
                      <a:r>
                        <a:rPr sz="1350" spc="-2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F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r</a:t>
                      </a: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esh,</a:t>
                      </a:r>
                      <a:r>
                        <a:rPr sz="1350" spc="-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high-quality  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ingredients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62865" marB="0">
                    <a:lnL w="9525">
                      <a:solidFill>
                        <a:srgbClr val="FBFCFE"/>
                      </a:solidFill>
                      <a:prstDash val="solid"/>
                    </a:lnL>
                    <a:lnR w="12700">
                      <a:solidFill>
                        <a:srgbClr val="FBFCF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165" marR="907415">
                        <a:lnSpc>
                          <a:spcPct val="134300"/>
                        </a:lnSpc>
                        <a:spcBef>
                          <a:spcPts val="495"/>
                        </a:spcBef>
                      </a:pP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Meticulous </a:t>
                      </a:r>
                      <a:r>
                        <a:rPr sz="1350" spc="-32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P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r</a:t>
                      </a: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epa</a:t>
                      </a:r>
                      <a:r>
                        <a:rPr sz="1350" spc="-3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r</a:t>
                      </a: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ation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FBFCFE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Homemade</a:t>
                      </a:r>
                      <a:r>
                        <a:rPr sz="1350" spc="-4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Sauces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FBFCFE"/>
                      </a:solidFill>
                      <a:prstDash val="solid"/>
                    </a:ln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391795">
                        <a:lnSpc>
                          <a:spcPct val="134300"/>
                        </a:lnSpc>
                        <a:spcBef>
                          <a:spcPts val="495"/>
                        </a:spcBef>
                      </a:pP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Authentic</a:t>
                      </a:r>
                      <a:r>
                        <a:rPr sz="1350" spc="-7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Cooking </a:t>
                      </a:r>
                      <a:r>
                        <a:rPr sz="1350" spc="-32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Methods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62865" marB="0">
                    <a:lnL w="9525">
                      <a:solidFill>
                        <a:srgbClr val="FBFCFE"/>
                      </a:solidFill>
                      <a:prstDash val="solid"/>
                    </a:lnL>
                    <a:lnR w="12700">
                      <a:solidFill>
                        <a:srgbClr val="FBFCFE"/>
                      </a:solidFill>
                      <a:prstDash val="solid"/>
                    </a:ln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1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Culinary</a:t>
                      </a:r>
                      <a:r>
                        <a:rPr sz="1350" spc="-35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15203F"/>
                          </a:solidFill>
                          <a:latin typeface="Roboto"/>
                          <a:cs typeface="Roboto"/>
                        </a:rPr>
                        <a:t>Artistry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BFCFE"/>
                      </a:solidFill>
                      <a:prstDash val="solid"/>
                    </a:lnL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925" y="895349"/>
            <a:ext cx="1200149" cy="12001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305" dirty="0"/>
              <a:t>Commitment</a:t>
            </a:r>
            <a:r>
              <a:rPr spc="80" dirty="0"/>
              <a:t> </a:t>
            </a:r>
            <a:r>
              <a:rPr spc="65" dirty="0"/>
              <a:t>to</a:t>
            </a:r>
            <a:r>
              <a:rPr spc="85" dirty="0"/>
              <a:t> </a:t>
            </a:r>
            <a:r>
              <a:rPr spc="240" dirty="0"/>
              <a:t>Quality</a:t>
            </a:r>
            <a:r>
              <a:rPr spc="80" dirty="0"/>
              <a:t> </a:t>
            </a:r>
            <a:r>
              <a:rPr spc="254" dirty="0"/>
              <a:t>Ingredients</a:t>
            </a:r>
            <a:r>
              <a:rPr spc="85" dirty="0"/>
              <a:t> </a:t>
            </a:r>
            <a:r>
              <a:rPr spc="310" dirty="0"/>
              <a:t>and </a:t>
            </a:r>
            <a:r>
              <a:rPr spc="-745" dirty="0"/>
              <a:t> </a:t>
            </a:r>
            <a:r>
              <a:rPr spc="229" dirty="0"/>
              <a:t>Preparation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7375" y="3849687"/>
            <a:ext cx="2923540" cy="15030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40" dirty="0">
                <a:solidFill>
                  <a:srgbClr val="3157B7"/>
                </a:solidFill>
                <a:latin typeface="Calibri"/>
                <a:cs typeface="Calibri"/>
              </a:rPr>
              <a:t>Sustainable</a:t>
            </a:r>
            <a:r>
              <a:rPr sz="1650" spc="30" dirty="0">
                <a:solidFill>
                  <a:srgbClr val="3157B7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3157B7"/>
                </a:solidFill>
                <a:latin typeface="Calibri"/>
                <a:cs typeface="Calibri"/>
              </a:rPr>
              <a:t>Sourcing</a:t>
            </a: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32700"/>
              </a:lnSpc>
              <a:spcBef>
                <a:spcPts val="101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sources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ingredients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from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local,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sustainable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suppliers,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ensuring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 freshness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quality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of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dish.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45851" y="3849687"/>
            <a:ext cx="3061335" cy="15030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35" dirty="0">
                <a:solidFill>
                  <a:srgbClr val="3157B7"/>
                </a:solidFill>
                <a:latin typeface="Calibri"/>
                <a:cs typeface="Calibri"/>
              </a:rPr>
              <a:t>Meticulous</a:t>
            </a:r>
            <a:r>
              <a:rPr sz="1650" spc="25" dirty="0">
                <a:solidFill>
                  <a:srgbClr val="3157B7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3157B7"/>
                </a:solidFill>
                <a:latin typeface="Calibri"/>
                <a:cs typeface="Calibri"/>
              </a:rPr>
              <a:t>Preparation</a:t>
            </a: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32700"/>
              </a:lnSpc>
              <a:spcBef>
                <a:spcPts val="101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chefs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meticulously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prepare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each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dish,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employing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traditional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techniques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bring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out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best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ingredient.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04340" y="3849687"/>
            <a:ext cx="3002915" cy="15030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70" dirty="0">
                <a:solidFill>
                  <a:srgbClr val="3157B7"/>
                </a:solidFill>
                <a:latin typeface="Calibri"/>
                <a:cs typeface="Calibri"/>
              </a:rPr>
              <a:t>Passion</a:t>
            </a:r>
            <a:r>
              <a:rPr sz="1650" spc="30" dirty="0">
                <a:solidFill>
                  <a:srgbClr val="3157B7"/>
                </a:solidFill>
                <a:latin typeface="Calibri"/>
                <a:cs typeface="Calibri"/>
              </a:rPr>
              <a:t> </a:t>
            </a:r>
            <a:r>
              <a:rPr sz="1650" spc="85" dirty="0">
                <a:solidFill>
                  <a:srgbClr val="3157B7"/>
                </a:solidFill>
                <a:latin typeface="Calibri"/>
                <a:cs typeface="Calibri"/>
              </a:rPr>
              <a:t>for</a:t>
            </a:r>
            <a:r>
              <a:rPr sz="1650" spc="30" dirty="0">
                <a:solidFill>
                  <a:srgbClr val="3157B7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3157B7"/>
                </a:solidFill>
                <a:latin typeface="Calibri"/>
                <a:cs typeface="Calibri"/>
              </a:rPr>
              <a:t>Perfection</a:t>
            </a: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32700"/>
              </a:lnSpc>
              <a:spcBef>
                <a:spcPts val="101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unwavering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commitment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quality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authenticity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evident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bite,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making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true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destination.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610600"/>
          </a:xfrm>
          <a:custGeom>
            <a:avLst/>
            <a:gdLst/>
            <a:ahLst/>
            <a:cxnLst/>
            <a:rect l="l" t="t" r="r" b="b"/>
            <a:pathLst>
              <a:path w="11430000" h="8610600">
                <a:moveTo>
                  <a:pt x="11430000" y="0"/>
                </a:moveTo>
                <a:lnTo>
                  <a:pt x="0" y="0"/>
                </a:lnTo>
                <a:lnTo>
                  <a:pt x="0" y="8610600"/>
                </a:lnTo>
                <a:lnTo>
                  <a:pt x="11430000" y="86106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43750" y="0"/>
            <a:ext cx="4286250" cy="8610600"/>
            <a:chOff x="7143750" y="0"/>
            <a:chExt cx="4286250" cy="8610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0"/>
              <a:ext cx="4286249" cy="8610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3019425"/>
              <a:ext cx="3848099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476250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1920875"/>
            <a:ext cx="5115560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85" dirty="0">
                <a:latin typeface="Georgia"/>
                <a:cs typeface="Georgia"/>
              </a:rPr>
              <a:t>Diverse</a:t>
            </a:r>
            <a:r>
              <a:rPr spc="10" dirty="0">
                <a:latin typeface="Georgia"/>
                <a:cs typeface="Georgia"/>
              </a:rPr>
              <a:t> </a:t>
            </a:r>
            <a:r>
              <a:rPr spc="140" dirty="0">
                <a:latin typeface="Georgia"/>
                <a:cs typeface="Georgia"/>
              </a:rPr>
              <a:t>Menu</a:t>
            </a:r>
            <a:r>
              <a:rPr spc="10" dirty="0">
                <a:latin typeface="Georgia"/>
                <a:cs typeface="Georgia"/>
              </a:rPr>
              <a:t> </a:t>
            </a:r>
            <a:r>
              <a:rPr spc="100" dirty="0">
                <a:latin typeface="Georgia"/>
                <a:cs typeface="Georgia"/>
              </a:rPr>
              <a:t>Catering</a:t>
            </a:r>
            <a:r>
              <a:rPr spc="10" dirty="0">
                <a:latin typeface="Georgia"/>
                <a:cs typeface="Georgia"/>
              </a:rPr>
              <a:t> </a:t>
            </a:r>
            <a:r>
              <a:rPr spc="25" dirty="0">
                <a:latin typeface="Georgia"/>
                <a:cs typeface="Georgia"/>
              </a:rPr>
              <a:t>to </a:t>
            </a:r>
            <a:r>
              <a:rPr spc="-795" dirty="0">
                <a:latin typeface="Georgia"/>
                <a:cs typeface="Georgia"/>
              </a:rPr>
              <a:t> </a:t>
            </a:r>
            <a:r>
              <a:rPr spc="125" dirty="0">
                <a:latin typeface="Georgia"/>
                <a:cs typeface="Georgia"/>
              </a:rPr>
              <a:t>Various</a:t>
            </a:r>
            <a:r>
              <a:rPr spc="25" dirty="0">
                <a:latin typeface="Georgia"/>
                <a:cs typeface="Georgia"/>
              </a:rPr>
              <a:t> </a:t>
            </a:r>
            <a:r>
              <a:rPr spc="140" dirty="0">
                <a:latin typeface="Georgia"/>
                <a:cs typeface="Georgia"/>
              </a:rPr>
              <a:t>Tastes</a:t>
            </a:r>
          </a:p>
        </p:txBody>
      </p:sp>
      <p:sp>
        <p:nvSpPr>
          <p:cNvPr id="8" name="object 8"/>
          <p:cNvSpPr/>
          <p:nvPr/>
        </p:nvSpPr>
        <p:spPr>
          <a:xfrm>
            <a:off x="600075" y="3257550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2331237"/>
                </a:lnTo>
                <a:lnTo>
                  <a:pt x="0" y="2334082"/>
                </a:lnTo>
                <a:lnTo>
                  <a:pt x="18588" y="2352675"/>
                </a:lnTo>
                <a:lnTo>
                  <a:pt x="2867482" y="2352675"/>
                </a:lnTo>
                <a:lnTo>
                  <a:pt x="2886075" y="23340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58825" y="3421062"/>
            <a:ext cx="2548255" cy="1712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5" dirty="0">
                <a:solidFill>
                  <a:srgbClr val="15203F"/>
                </a:solidFill>
                <a:latin typeface="Georgia"/>
                <a:cs typeface="Georgia"/>
              </a:rPr>
              <a:t>Extensive</a:t>
            </a:r>
            <a:r>
              <a:rPr sz="1650" spc="-20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80" dirty="0">
                <a:solidFill>
                  <a:srgbClr val="15203F"/>
                </a:solidFill>
                <a:latin typeface="Georgia"/>
                <a:cs typeface="Georgia"/>
              </a:rPr>
              <a:t>Selections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menu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offers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wide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range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 </a:t>
            </a:r>
            <a:r>
              <a:rPr sz="1350" b="1" u="sng" spc="-10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5"/>
              </a:rPr>
              <a:t>traditional 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5"/>
              </a:rPr>
              <a:t>Italian </a:t>
            </a:r>
            <a:r>
              <a:rPr sz="1350" b="1" dirty="0">
                <a:solidFill>
                  <a:srgbClr val="3157B7"/>
                </a:solidFill>
                <a:latin typeface="Roboto"/>
                <a:cs typeface="Roboto"/>
              </a:rPr>
              <a:t> 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5"/>
              </a:rPr>
              <a:t>dishes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,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as well as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contemporary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interpretations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cater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diverse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palates.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57600" y="3257550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331237"/>
                </a:lnTo>
                <a:lnTo>
                  <a:pt x="0" y="2334082"/>
                </a:lnTo>
                <a:lnTo>
                  <a:pt x="18592" y="2352675"/>
                </a:lnTo>
                <a:lnTo>
                  <a:pt x="2867482" y="2352675"/>
                </a:lnTo>
                <a:lnTo>
                  <a:pt x="2886075" y="23340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16350" y="3421062"/>
            <a:ext cx="2463165" cy="19792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99060">
              <a:lnSpc>
                <a:spcPct val="106100"/>
              </a:lnSpc>
              <a:spcBef>
                <a:spcPts val="15"/>
              </a:spcBef>
            </a:pPr>
            <a:r>
              <a:rPr sz="1650" spc="70" dirty="0">
                <a:solidFill>
                  <a:srgbClr val="15203F"/>
                </a:solidFill>
                <a:latin typeface="Georgia"/>
                <a:cs typeface="Georgia"/>
              </a:rPr>
              <a:t>Vegetarian</a:t>
            </a:r>
            <a:r>
              <a:rPr sz="1650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90" dirty="0">
                <a:solidFill>
                  <a:srgbClr val="15203F"/>
                </a:solidFill>
                <a:latin typeface="Georgia"/>
                <a:cs typeface="Georgia"/>
              </a:rPr>
              <a:t>and</a:t>
            </a:r>
            <a:r>
              <a:rPr sz="1650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40" dirty="0">
                <a:solidFill>
                  <a:srgbClr val="15203F"/>
                </a:solidFill>
                <a:latin typeface="Georgia"/>
                <a:cs typeface="Georgia"/>
              </a:rPr>
              <a:t>Gluten- </a:t>
            </a:r>
            <a:r>
              <a:rPr sz="1650" spc="-380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45" dirty="0">
                <a:solidFill>
                  <a:srgbClr val="15203F"/>
                </a:solidFill>
                <a:latin typeface="Georgia"/>
                <a:cs typeface="Georgia"/>
              </a:rPr>
              <a:t>Free</a:t>
            </a:r>
            <a:r>
              <a:rPr sz="1650" spc="15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40" dirty="0">
                <a:solidFill>
                  <a:srgbClr val="15203F"/>
                </a:solidFill>
                <a:latin typeface="Georgia"/>
                <a:cs typeface="Georgia"/>
              </a:rPr>
              <a:t>Options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restaurant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thoughtfully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includes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vegetarian and </a:t>
            </a:r>
            <a:r>
              <a:rPr sz="1350" spc="-45" dirty="0">
                <a:solidFill>
                  <a:srgbClr val="15203F"/>
                </a:solidFill>
                <a:latin typeface="Roboto"/>
                <a:cs typeface="Roboto"/>
              </a:rPr>
              <a:t>gluten- </a:t>
            </a:r>
            <a:r>
              <a:rPr sz="1350" spc="-4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free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choices,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ensuring that all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diners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can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enjoy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exceptional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flavors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Cucina.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075" y="5781675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2331243"/>
                </a:lnTo>
                <a:lnTo>
                  <a:pt x="0" y="2334086"/>
                </a:lnTo>
                <a:lnTo>
                  <a:pt x="18588" y="2352675"/>
                </a:lnTo>
                <a:lnTo>
                  <a:pt x="2867482" y="2352675"/>
                </a:lnTo>
                <a:lnTo>
                  <a:pt x="2886075" y="2334086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8825" y="5945187"/>
            <a:ext cx="2548890" cy="19792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1165860">
              <a:lnSpc>
                <a:spcPct val="106100"/>
              </a:lnSpc>
              <a:spcBef>
                <a:spcPts val="15"/>
              </a:spcBef>
            </a:pPr>
            <a:r>
              <a:rPr sz="1650" spc="65" dirty="0">
                <a:solidFill>
                  <a:srgbClr val="15203F"/>
                </a:solidFill>
                <a:latin typeface="Georgia"/>
                <a:cs typeface="Georgia"/>
              </a:rPr>
              <a:t>Cus</a:t>
            </a:r>
            <a:r>
              <a:rPr sz="1650" spc="20" dirty="0">
                <a:solidFill>
                  <a:srgbClr val="15203F"/>
                </a:solidFill>
                <a:latin typeface="Georgia"/>
                <a:cs typeface="Georgia"/>
              </a:rPr>
              <a:t>t</a:t>
            </a:r>
            <a:r>
              <a:rPr sz="1650" spc="80" dirty="0">
                <a:solidFill>
                  <a:srgbClr val="15203F"/>
                </a:solidFill>
                <a:latin typeface="Georgia"/>
                <a:cs typeface="Georgia"/>
              </a:rPr>
              <a:t>omiza</a:t>
            </a:r>
            <a:r>
              <a:rPr sz="1650" spc="75" dirty="0">
                <a:solidFill>
                  <a:srgbClr val="15203F"/>
                </a:solidFill>
                <a:latin typeface="Georgia"/>
                <a:cs typeface="Georgia"/>
              </a:rPr>
              <a:t>b</a:t>
            </a:r>
            <a:r>
              <a:rPr sz="1650" spc="45" dirty="0">
                <a:solidFill>
                  <a:srgbClr val="15203F"/>
                </a:solidFill>
                <a:latin typeface="Georgia"/>
                <a:cs typeface="Georgia"/>
              </a:rPr>
              <a:t>le  </a:t>
            </a:r>
            <a:r>
              <a:rPr sz="1650" spc="75" dirty="0">
                <a:solidFill>
                  <a:srgbClr val="15203F"/>
                </a:solidFill>
                <a:latin typeface="Georgia"/>
                <a:cs typeface="Georgia"/>
              </a:rPr>
              <a:t>Experience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Guests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can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work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with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staff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create a personalized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dining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experience,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tailoring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their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meal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their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specific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preferences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dietary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needs.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57600" y="5781675"/>
            <a:ext cx="2886075" cy="2352675"/>
          </a:xfrm>
          <a:custGeom>
            <a:avLst/>
            <a:gdLst/>
            <a:ahLst/>
            <a:cxnLst/>
            <a:rect l="l" t="t" r="r" b="b"/>
            <a:pathLst>
              <a:path w="2886075" h="23526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331243"/>
                </a:lnTo>
                <a:lnTo>
                  <a:pt x="0" y="2334086"/>
                </a:lnTo>
                <a:lnTo>
                  <a:pt x="18592" y="2352675"/>
                </a:lnTo>
                <a:lnTo>
                  <a:pt x="2867482" y="2352675"/>
                </a:lnTo>
                <a:lnTo>
                  <a:pt x="2886075" y="2334086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E9EC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16350" y="5945187"/>
            <a:ext cx="2556510" cy="1712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15203F"/>
                </a:solidFill>
                <a:latin typeface="Georgia"/>
                <a:cs typeface="Georgia"/>
              </a:rPr>
              <a:t>Something</a:t>
            </a:r>
            <a:r>
              <a:rPr sz="1650" spc="5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35" dirty="0">
                <a:solidFill>
                  <a:srgbClr val="15203F"/>
                </a:solidFill>
                <a:latin typeface="Georgia"/>
                <a:cs typeface="Georgia"/>
              </a:rPr>
              <a:t>for</a:t>
            </a:r>
            <a:r>
              <a:rPr sz="1650" spc="5" dirty="0">
                <a:solidFill>
                  <a:srgbClr val="15203F"/>
                </a:solidFill>
                <a:latin typeface="Georgia"/>
                <a:cs typeface="Georgia"/>
              </a:rPr>
              <a:t> </a:t>
            </a:r>
            <a:r>
              <a:rPr sz="1650" spc="75" dirty="0">
                <a:solidFill>
                  <a:srgbClr val="15203F"/>
                </a:solidFill>
                <a:latin typeface="Georgia"/>
                <a:cs typeface="Georgia"/>
              </a:rPr>
              <a:t>Everyone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484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Whether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you're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the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mood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for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classic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pasta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dish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or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contemporary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adventure,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 Cucina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has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something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satisfy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every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craving.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686800"/>
          </a:xfrm>
          <a:custGeom>
            <a:avLst/>
            <a:gdLst/>
            <a:ahLst/>
            <a:cxnLst/>
            <a:rect l="l" t="t" r="r" b="b"/>
            <a:pathLst>
              <a:path w="11430000" h="8686800">
                <a:moveTo>
                  <a:pt x="11430000" y="0"/>
                </a:moveTo>
                <a:lnTo>
                  <a:pt x="0" y="0"/>
                </a:lnTo>
                <a:lnTo>
                  <a:pt x="0" y="8686800"/>
                </a:lnTo>
                <a:lnTo>
                  <a:pt x="11430000" y="86868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43750" y="0"/>
            <a:ext cx="4286250" cy="8686800"/>
            <a:chOff x="7143750" y="0"/>
            <a:chExt cx="4286250" cy="8686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0"/>
              <a:ext cx="4286250" cy="86867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2895600"/>
              <a:ext cx="3848099" cy="28955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476250"/>
            <a:ext cx="1200149" cy="12001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1920875"/>
            <a:ext cx="538924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-25" dirty="0">
                <a:latin typeface="SimSun"/>
                <a:cs typeface="SimSun"/>
              </a:rPr>
              <a:t>Pi</a:t>
            </a:r>
            <a:r>
              <a:rPr spc="45" dirty="0">
                <a:latin typeface="SimSun"/>
                <a:cs typeface="SimSun"/>
              </a:rPr>
              <a:t>c</a:t>
            </a:r>
            <a:r>
              <a:rPr spc="120" dirty="0">
                <a:latin typeface="SimSun"/>
                <a:cs typeface="SimSun"/>
              </a:rPr>
              <a:t>c</a:t>
            </a:r>
            <a:r>
              <a:rPr spc="140" dirty="0">
                <a:latin typeface="SimSun"/>
                <a:cs typeface="SimSun"/>
              </a:rPr>
              <a:t>o</a:t>
            </a:r>
            <a:r>
              <a:rPr spc="-204" dirty="0">
                <a:latin typeface="SimSun"/>
                <a:cs typeface="SimSun"/>
              </a:rPr>
              <a:t>la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5" dirty="0">
                <a:latin typeface="SimSun"/>
                <a:cs typeface="SimSun"/>
              </a:rPr>
              <a:t>Cucina: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850" dirty="0">
                <a:latin typeface="SimSun"/>
                <a:cs typeface="SimSun"/>
              </a:rPr>
              <a:t>A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10" dirty="0">
                <a:latin typeface="SimSun"/>
                <a:cs typeface="SimSun"/>
              </a:rPr>
              <a:t>Culina</a:t>
            </a:r>
            <a:r>
              <a:rPr spc="25" dirty="0">
                <a:latin typeface="SimSun"/>
                <a:cs typeface="SimSun"/>
              </a:rPr>
              <a:t>r</a:t>
            </a:r>
            <a:r>
              <a:rPr spc="285" dirty="0">
                <a:latin typeface="SimSun"/>
                <a:cs typeface="SimSun"/>
              </a:rPr>
              <a:t>y  </a:t>
            </a:r>
            <a:r>
              <a:rPr spc="305" dirty="0">
                <a:latin typeface="SimSun"/>
                <a:cs typeface="SimSun"/>
              </a:rPr>
              <a:t>D</a:t>
            </a:r>
            <a:r>
              <a:rPr spc="315" dirty="0">
                <a:latin typeface="SimSun"/>
                <a:cs typeface="SimSun"/>
              </a:rPr>
              <a:t>e</a:t>
            </a:r>
            <a:r>
              <a:rPr spc="-85" dirty="0">
                <a:latin typeface="SimSun"/>
                <a:cs typeface="SimSun"/>
              </a:rPr>
              <a:t>stinatio</a:t>
            </a:r>
            <a:r>
              <a:rPr spc="-80" dirty="0">
                <a:latin typeface="SimSun"/>
                <a:cs typeface="SimSun"/>
              </a:rPr>
              <a:t>n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-40" dirty="0">
                <a:latin typeface="SimSun"/>
                <a:cs typeface="SimSun"/>
              </a:rPr>
              <a:t>i</a:t>
            </a:r>
            <a:r>
              <a:rPr spc="-35" dirty="0">
                <a:latin typeface="SimSun"/>
                <a:cs typeface="SimSun"/>
              </a:rPr>
              <a:t>n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765" dirty="0">
                <a:latin typeface="SimSun"/>
                <a:cs typeface="SimSun"/>
              </a:rPr>
              <a:t>Mo</a:t>
            </a:r>
            <a:r>
              <a:rPr spc="695" dirty="0">
                <a:latin typeface="SimSun"/>
                <a:cs typeface="SimSun"/>
              </a:rPr>
              <a:t>n</a:t>
            </a:r>
            <a:r>
              <a:rPr spc="105" dirty="0">
                <a:latin typeface="SimSun"/>
                <a:cs typeface="SimSun"/>
              </a:rPr>
              <a:t>tana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664368" y="3257550"/>
            <a:ext cx="972185" cy="4953000"/>
            <a:chOff x="664368" y="3257550"/>
            <a:chExt cx="972185" cy="4953000"/>
          </a:xfrm>
        </p:grpSpPr>
        <p:sp>
          <p:nvSpPr>
            <p:cNvPr id="9" name="object 9"/>
            <p:cNvSpPr/>
            <p:nvPr/>
          </p:nvSpPr>
          <p:spPr>
            <a:xfrm>
              <a:off x="847725" y="3257549"/>
              <a:ext cx="788670" cy="4953000"/>
            </a:xfrm>
            <a:custGeom>
              <a:avLst/>
              <a:gdLst/>
              <a:ahLst/>
              <a:cxnLst/>
              <a:rect l="l" t="t" r="r" b="b"/>
              <a:pathLst>
                <a:path w="788669" h="4953000">
                  <a:moveTo>
                    <a:pt x="19050" y="6896"/>
                  </a:moveTo>
                  <a:lnTo>
                    <a:pt x="18122" y="4648"/>
                  </a:lnTo>
                  <a:lnTo>
                    <a:pt x="14401" y="927"/>
                  </a:lnTo>
                  <a:lnTo>
                    <a:pt x="12153" y="0"/>
                  </a:ln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4943475"/>
                  </a:lnTo>
                  <a:lnTo>
                    <a:pt x="0" y="4946104"/>
                  </a:lnTo>
                  <a:lnTo>
                    <a:pt x="927" y="4948352"/>
                  </a:lnTo>
                  <a:lnTo>
                    <a:pt x="4648" y="4952073"/>
                  </a:lnTo>
                  <a:lnTo>
                    <a:pt x="6896" y="4953000"/>
                  </a:lnTo>
                  <a:lnTo>
                    <a:pt x="12153" y="4953000"/>
                  </a:lnTo>
                  <a:lnTo>
                    <a:pt x="14401" y="4952073"/>
                  </a:lnTo>
                  <a:lnTo>
                    <a:pt x="18122" y="4948352"/>
                  </a:lnTo>
                  <a:lnTo>
                    <a:pt x="19050" y="4946104"/>
                  </a:lnTo>
                  <a:lnTo>
                    <a:pt x="19050" y="6896"/>
                  </a:lnTo>
                  <a:close/>
                </a:path>
                <a:path w="788669" h="4953000">
                  <a:moveTo>
                    <a:pt x="788200" y="387896"/>
                  </a:moveTo>
                  <a:lnTo>
                    <a:pt x="787260" y="385648"/>
                  </a:lnTo>
                  <a:lnTo>
                    <a:pt x="783539" y="381927"/>
                  </a:lnTo>
                  <a:lnTo>
                    <a:pt x="781304" y="381000"/>
                  </a:lnTo>
                  <a:lnTo>
                    <a:pt x="195008" y="381000"/>
                  </a:lnTo>
                  <a:lnTo>
                    <a:pt x="192760" y="381927"/>
                  </a:lnTo>
                  <a:lnTo>
                    <a:pt x="189039" y="385648"/>
                  </a:lnTo>
                  <a:lnTo>
                    <a:pt x="188112" y="387896"/>
                  </a:lnTo>
                  <a:lnTo>
                    <a:pt x="188112" y="390525"/>
                  </a:lnTo>
                  <a:lnTo>
                    <a:pt x="188112" y="393153"/>
                  </a:lnTo>
                  <a:lnTo>
                    <a:pt x="189039" y="395401"/>
                  </a:lnTo>
                  <a:lnTo>
                    <a:pt x="192760" y="399122"/>
                  </a:lnTo>
                  <a:lnTo>
                    <a:pt x="195008" y="400050"/>
                  </a:lnTo>
                  <a:lnTo>
                    <a:pt x="781304" y="400050"/>
                  </a:lnTo>
                  <a:lnTo>
                    <a:pt x="783539" y="399122"/>
                  </a:lnTo>
                  <a:lnTo>
                    <a:pt x="787260" y="395401"/>
                  </a:lnTo>
                  <a:lnTo>
                    <a:pt x="788200" y="393153"/>
                  </a:lnTo>
                  <a:lnTo>
                    <a:pt x="788200" y="387896"/>
                  </a:lnTo>
                  <a:close/>
                </a:path>
              </a:pathLst>
            </a:custGeom>
            <a:solidFill>
              <a:srgbClr val="CFD2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4368" y="3457575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59562"/>
                  </a:lnTo>
                  <a:lnTo>
                    <a:pt x="0" y="362407"/>
                  </a:lnTo>
                  <a:lnTo>
                    <a:pt x="18588" y="381000"/>
                  </a:lnTo>
                  <a:lnTo>
                    <a:pt x="371936" y="381000"/>
                  </a:lnTo>
                  <a:lnTo>
                    <a:pt x="390525" y="362407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E9EC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1418" y="3473450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70" dirty="0">
                <a:solidFill>
                  <a:srgbClr val="15203F"/>
                </a:solidFill>
                <a:latin typeface="SimSun"/>
                <a:cs typeface="SimSun"/>
              </a:rPr>
              <a:t>1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7525" y="3421062"/>
            <a:ext cx="465391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15203F"/>
                </a:solidFill>
                <a:latin typeface="SimSun"/>
                <a:cs typeface="SimSun"/>
              </a:rPr>
              <a:t>Authenticity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Cucina's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unwavering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commitment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authentic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Italian </a:t>
            </a:r>
            <a:r>
              <a:rPr sz="1350" spc="-3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Sicilian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cuisine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has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earned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reputation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destination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Montana.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4368" y="5162550"/>
            <a:ext cx="972185" cy="381000"/>
            <a:chOff x="664368" y="5162550"/>
            <a:chExt cx="972185" cy="381000"/>
          </a:xfrm>
        </p:grpSpPr>
        <p:sp>
          <p:nvSpPr>
            <p:cNvPr id="14" name="object 14"/>
            <p:cNvSpPr/>
            <p:nvPr/>
          </p:nvSpPr>
          <p:spPr>
            <a:xfrm>
              <a:off x="1035843" y="5343525"/>
              <a:ext cx="600710" cy="19050"/>
            </a:xfrm>
            <a:custGeom>
              <a:avLst/>
              <a:gdLst/>
              <a:ahLst/>
              <a:cxnLst/>
              <a:rect l="l" t="t" r="r" b="b"/>
              <a:pathLst>
                <a:path w="600710" h="19050">
                  <a:moveTo>
                    <a:pt x="593185" y="0"/>
                  </a:move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96" y="19050"/>
                  </a:lnTo>
                  <a:lnTo>
                    <a:pt x="593185" y="19050"/>
                  </a:lnTo>
                  <a:lnTo>
                    <a:pt x="595420" y="18122"/>
                  </a:lnTo>
                  <a:lnTo>
                    <a:pt x="599141" y="14401"/>
                  </a:lnTo>
                  <a:lnTo>
                    <a:pt x="600081" y="12153"/>
                  </a:lnTo>
                  <a:lnTo>
                    <a:pt x="600081" y="6896"/>
                  </a:lnTo>
                  <a:lnTo>
                    <a:pt x="599141" y="4648"/>
                  </a:lnTo>
                  <a:lnTo>
                    <a:pt x="595420" y="927"/>
                  </a:lnTo>
                  <a:lnTo>
                    <a:pt x="593185" y="0"/>
                  </a:lnTo>
                  <a:close/>
                </a:path>
              </a:pathLst>
            </a:custGeom>
            <a:solidFill>
              <a:srgbClr val="CFD2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4368" y="5162550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59562"/>
                  </a:lnTo>
                  <a:lnTo>
                    <a:pt x="0" y="362407"/>
                  </a:lnTo>
                  <a:lnTo>
                    <a:pt x="18588" y="381000"/>
                  </a:lnTo>
                  <a:lnTo>
                    <a:pt x="371936" y="381000"/>
                  </a:lnTo>
                  <a:lnTo>
                    <a:pt x="390525" y="362407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E9EC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3409" y="5187950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14" dirty="0">
                <a:solidFill>
                  <a:srgbClr val="15203F"/>
                </a:solidFill>
                <a:latin typeface="SimSun"/>
                <a:cs typeface="SimSun"/>
              </a:rPr>
              <a:t>2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87525" y="5135562"/>
            <a:ext cx="4639945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35" dirty="0">
                <a:solidFill>
                  <a:srgbClr val="15203F"/>
                </a:solidFill>
                <a:latin typeface="SimSun"/>
                <a:cs typeface="SimSun"/>
              </a:rPr>
              <a:t>Excellence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1900"/>
              </a:lnSpc>
              <a:spcBef>
                <a:spcPts val="505"/>
              </a:spcBef>
            </a:pP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restaurant's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dedication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quality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ingredients,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meticulous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preparation,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exceptional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service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has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solidified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its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status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as 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best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Italian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eatery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state.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64368" y="6867525"/>
            <a:ext cx="972185" cy="390525"/>
            <a:chOff x="664368" y="6867525"/>
            <a:chExt cx="972185" cy="390525"/>
          </a:xfrm>
        </p:grpSpPr>
        <p:sp>
          <p:nvSpPr>
            <p:cNvPr id="19" name="object 19"/>
            <p:cNvSpPr/>
            <p:nvPr/>
          </p:nvSpPr>
          <p:spPr>
            <a:xfrm>
              <a:off x="1035843" y="7048500"/>
              <a:ext cx="600710" cy="19050"/>
            </a:xfrm>
            <a:custGeom>
              <a:avLst/>
              <a:gdLst/>
              <a:ahLst/>
              <a:cxnLst/>
              <a:rect l="l" t="t" r="r" b="b"/>
              <a:pathLst>
                <a:path w="600710" h="19050">
                  <a:moveTo>
                    <a:pt x="593185" y="0"/>
                  </a:move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96" y="19050"/>
                  </a:lnTo>
                  <a:lnTo>
                    <a:pt x="593185" y="19050"/>
                  </a:lnTo>
                  <a:lnTo>
                    <a:pt x="595420" y="18122"/>
                  </a:lnTo>
                  <a:lnTo>
                    <a:pt x="599141" y="14401"/>
                  </a:lnTo>
                  <a:lnTo>
                    <a:pt x="600081" y="12153"/>
                  </a:lnTo>
                  <a:lnTo>
                    <a:pt x="600081" y="6896"/>
                  </a:lnTo>
                  <a:lnTo>
                    <a:pt x="599141" y="4648"/>
                  </a:lnTo>
                  <a:lnTo>
                    <a:pt x="595420" y="927"/>
                  </a:lnTo>
                  <a:lnTo>
                    <a:pt x="593185" y="0"/>
                  </a:lnTo>
                  <a:close/>
                </a:path>
              </a:pathLst>
            </a:custGeom>
            <a:solidFill>
              <a:srgbClr val="CFD2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4368" y="6867525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69087"/>
                  </a:lnTo>
                  <a:lnTo>
                    <a:pt x="0" y="371932"/>
                  </a:lnTo>
                  <a:lnTo>
                    <a:pt x="18588" y="390525"/>
                  </a:lnTo>
                  <a:lnTo>
                    <a:pt x="371936" y="390525"/>
                  </a:lnTo>
                  <a:lnTo>
                    <a:pt x="390525" y="371932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E9EC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75046" y="6892925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90" dirty="0">
                <a:solidFill>
                  <a:srgbClr val="15203F"/>
                </a:solidFill>
                <a:latin typeface="SimSun"/>
                <a:cs typeface="SimSun"/>
              </a:rPr>
              <a:t>3</a:t>
            </a:r>
            <a:endParaRPr sz="2000">
              <a:latin typeface="SimSun"/>
              <a:cs typeface="SimSu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87525" y="6840537"/>
            <a:ext cx="4704080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65" dirty="0">
                <a:solidFill>
                  <a:srgbClr val="15203F"/>
                </a:solidFill>
                <a:latin typeface="SimSun"/>
                <a:cs typeface="SimSun"/>
              </a:rPr>
              <a:t>Experience</a:t>
            </a:r>
            <a:endParaRPr sz="1650">
              <a:latin typeface="SimSun"/>
              <a:cs typeface="SimSun"/>
            </a:endParaRPr>
          </a:p>
          <a:p>
            <a:pPr marL="12700" marR="5080">
              <a:lnSpc>
                <a:spcPct val="131900"/>
              </a:lnSpc>
              <a:spcBef>
                <a:spcPts val="505"/>
              </a:spcBef>
            </a:pP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Dining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Piccola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Cucina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is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more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than</a:t>
            </a:r>
            <a:r>
              <a:rPr sz="1350" spc="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just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a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meal;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40" dirty="0">
                <a:solidFill>
                  <a:srgbClr val="15203F"/>
                </a:solidFill>
                <a:latin typeface="Roboto"/>
                <a:cs typeface="Roboto"/>
              </a:rPr>
              <a:t>it's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an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immersive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culinary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journey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that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transports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guests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the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heart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of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Italy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and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Sicily.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925" y="1009649"/>
            <a:ext cx="1200149" cy="12001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7375" y="2379349"/>
            <a:ext cx="5280025" cy="62260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330" dirty="0">
                <a:latin typeface="SimSun"/>
                <a:cs typeface="SimSun"/>
              </a:rPr>
              <a:t>R</a:t>
            </a:r>
            <a:r>
              <a:rPr spc="340" dirty="0">
                <a:latin typeface="SimSun"/>
                <a:cs typeface="SimSun"/>
              </a:rPr>
              <a:t>e</a:t>
            </a:r>
            <a:r>
              <a:rPr spc="-70" dirty="0">
                <a:latin typeface="SimSun"/>
                <a:cs typeface="SimSun"/>
              </a:rPr>
              <a:t>se</a:t>
            </a:r>
            <a:r>
              <a:rPr spc="-35" dirty="0">
                <a:latin typeface="SimSun"/>
                <a:cs typeface="SimSun"/>
              </a:rPr>
              <a:t>r</a:t>
            </a:r>
            <a:r>
              <a:rPr spc="265" dirty="0">
                <a:latin typeface="SimSun"/>
                <a:cs typeface="SimSun"/>
              </a:rPr>
              <a:t>v</a:t>
            </a:r>
            <a:r>
              <a:rPr spc="70" dirty="0">
                <a:latin typeface="SimSun"/>
                <a:cs typeface="SimSun"/>
              </a:rPr>
              <a:t>e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spc="240" dirty="0">
                <a:latin typeface="SimSun"/>
                <a:cs typeface="SimSun"/>
              </a:rPr>
              <a:t>y</a:t>
            </a:r>
            <a:r>
              <a:rPr spc="95" dirty="0">
                <a:latin typeface="SimSun"/>
                <a:cs typeface="SimSun"/>
              </a:rPr>
              <a:t>our</a:t>
            </a:r>
            <a:r>
              <a:rPr spc="-835" dirty="0">
                <a:latin typeface="SimSun"/>
                <a:cs typeface="SimSun"/>
              </a:rPr>
              <a:t> </a:t>
            </a:r>
            <a:r>
              <a:rPr spc="450" dirty="0">
                <a:latin typeface="SimSun"/>
                <a:cs typeface="SimSun"/>
              </a:rPr>
              <a:t>T</a:t>
            </a:r>
            <a:r>
              <a:rPr spc="200" dirty="0">
                <a:latin typeface="SimSun"/>
                <a:cs typeface="SimSun"/>
              </a:rPr>
              <a:t>a</a:t>
            </a:r>
            <a:r>
              <a:rPr spc="180" dirty="0">
                <a:latin typeface="SimSun"/>
                <a:cs typeface="SimSun"/>
              </a:rPr>
              <a:t>b</a:t>
            </a:r>
            <a:r>
              <a:rPr spc="-635" dirty="0">
                <a:latin typeface="SimSun"/>
                <a:cs typeface="SimSun"/>
              </a:rPr>
              <a:t>l</a:t>
            </a:r>
            <a:r>
              <a:rPr spc="70" dirty="0">
                <a:latin typeface="SimSun"/>
                <a:cs typeface="SimSun"/>
              </a:rPr>
              <a:t>e</a:t>
            </a:r>
            <a:r>
              <a:rPr spc="-840" dirty="0">
                <a:latin typeface="SimSun"/>
                <a:cs typeface="SimSun"/>
              </a:rPr>
              <a:t> </a:t>
            </a:r>
            <a:r>
              <a:rPr lang="en-US" sz="3950" spc="2235" dirty="0">
                <a:solidFill>
                  <a:srgbClr val="000000"/>
                </a:solidFill>
                <a:latin typeface="Times New Roman"/>
                <a:cs typeface="Times New Roman"/>
              </a:rPr>
              <a:t>👇</a:t>
            </a:r>
            <a:endParaRPr sz="3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375" y="3292475"/>
            <a:ext cx="3935095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5" dirty="0">
                <a:solidFill>
                  <a:srgbClr val="15203F"/>
                </a:solidFill>
                <a:latin typeface="Roboto"/>
                <a:cs typeface="Roboto"/>
              </a:rPr>
              <a:t>Small</a:t>
            </a:r>
            <a:r>
              <a:rPr sz="1350" b="1" spc="-2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b="1" spc="-5" dirty="0">
                <a:solidFill>
                  <a:srgbClr val="15203F"/>
                </a:solidFill>
                <a:latin typeface="Roboto"/>
                <a:cs typeface="Roboto"/>
              </a:rPr>
              <a:t>Kitchen</a:t>
            </a:r>
            <a:endParaRPr sz="135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50" spc="-35" dirty="0">
                <a:solidFill>
                  <a:srgbClr val="15203F"/>
                </a:solidFill>
                <a:latin typeface="Roboto"/>
                <a:cs typeface="Roboto"/>
              </a:rPr>
              <a:t>To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know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0" dirty="0">
                <a:solidFill>
                  <a:srgbClr val="15203F"/>
                </a:solidFill>
                <a:latin typeface="Roboto"/>
                <a:cs typeface="Roboto"/>
              </a:rPr>
              <a:t>more:-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3"/>
              </a:rPr>
              <a:t>www.</a:t>
            </a:r>
            <a:r>
              <a:rPr sz="1350" b="1" spc="-5" dirty="0">
                <a:solidFill>
                  <a:srgbClr val="3157B7"/>
                </a:solidFill>
                <a:latin typeface="Roboto"/>
                <a:cs typeface="Roboto"/>
                <a:hlinkClick r:id="rId3"/>
              </a:rPr>
              <a:t>p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3"/>
              </a:rPr>
              <a:t>iccolacucina</a:t>
            </a:r>
            <a:r>
              <a:rPr sz="1350" b="1" spc="-5" dirty="0">
                <a:solidFill>
                  <a:srgbClr val="3157B7"/>
                </a:solidFill>
                <a:latin typeface="Roboto"/>
                <a:cs typeface="Roboto"/>
                <a:hlinkClick r:id="rId3"/>
              </a:rPr>
              <a:t>grou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3"/>
              </a:rPr>
              <a:t>p.com</a:t>
            </a:r>
            <a:endParaRPr sz="1350">
              <a:latin typeface="Roboto"/>
              <a:cs typeface="Roboto"/>
            </a:endParaRPr>
          </a:p>
          <a:p>
            <a:pPr marL="12700" marR="5080">
              <a:lnSpc>
                <a:spcPct val="223800"/>
              </a:lnSpc>
              <a:spcBef>
                <a:spcPts val="50"/>
              </a:spcBef>
            </a:pP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75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15203F"/>
                </a:solidFill>
                <a:latin typeface="Roboto"/>
                <a:cs typeface="Roboto"/>
              </a:rPr>
              <a:t>Thompson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Street,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New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York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15203F"/>
                </a:solidFill>
                <a:latin typeface="Roboto"/>
                <a:cs typeface="Roboto"/>
              </a:rPr>
              <a:t>City,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15203F"/>
                </a:solidFill>
                <a:latin typeface="Roboto"/>
                <a:cs typeface="Roboto"/>
              </a:rPr>
              <a:t>NY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10012.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15203F"/>
                </a:solidFill>
                <a:latin typeface="Roboto"/>
                <a:cs typeface="Roboto"/>
              </a:rPr>
              <a:t>USA </a:t>
            </a:r>
            <a:r>
              <a:rPr sz="1350" spc="-32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Reservations: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+1 </a:t>
            </a:r>
            <a:r>
              <a:rPr sz="1350" spc="10" dirty="0">
                <a:solidFill>
                  <a:srgbClr val="15203F"/>
                </a:solidFill>
                <a:latin typeface="Roboto"/>
                <a:cs typeface="Roboto"/>
              </a:rPr>
              <a:t>(</a:t>
            </a:r>
            <a:r>
              <a:rPr sz="1350" spc="-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400" spc="-35" dirty="0">
                <a:solidFill>
                  <a:srgbClr val="15203F"/>
                </a:solidFill>
                <a:latin typeface="Roboto"/>
                <a:cs typeface="Roboto"/>
              </a:rPr>
              <a:t>646</a:t>
            </a:r>
            <a:r>
              <a:rPr sz="140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15" dirty="0">
                <a:solidFill>
                  <a:srgbClr val="15203F"/>
                </a:solidFill>
                <a:latin typeface="Roboto"/>
                <a:cs typeface="Roboto"/>
              </a:rPr>
              <a:t>)</a:t>
            </a:r>
            <a:r>
              <a:rPr sz="1350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spc="-35" dirty="0">
                <a:solidFill>
                  <a:srgbClr val="15203F"/>
                </a:solidFill>
                <a:latin typeface="Roboto"/>
                <a:cs typeface="Roboto"/>
              </a:rPr>
              <a:t>781-9183</a:t>
            </a:r>
            <a:endParaRPr sz="13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7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350" spc="-45" dirty="0">
                <a:solidFill>
                  <a:srgbClr val="15203F"/>
                </a:solidFill>
                <a:latin typeface="Roboto"/>
                <a:cs typeface="Roboto"/>
              </a:rPr>
              <a:t>E-mail:</a:t>
            </a:r>
            <a:r>
              <a:rPr sz="1350" spc="-15" dirty="0">
                <a:solidFill>
                  <a:srgbClr val="15203F"/>
                </a:solidFill>
                <a:latin typeface="Roboto"/>
                <a:cs typeface="Roboto"/>
              </a:rPr>
              <a:t> 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4"/>
              </a:rPr>
              <a:t>info</a:t>
            </a:r>
            <a:r>
              <a:rPr sz="1350" b="1" spc="-5" dirty="0">
                <a:solidFill>
                  <a:srgbClr val="3157B7"/>
                </a:solidFill>
                <a:latin typeface="Roboto"/>
                <a:cs typeface="Roboto"/>
                <a:hlinkClick r:id="rId4"/>
              </a:rPr>
              <a:t>@</a:t>
            </a:r>
            <a:r>
              <a:rPr sz="1350" b="1" u="sng" spc="-5" dirty="0">
                <a:solidFill>
                  <a:srgbClr val="3157B7"/>
                </a:solidFill>
                <a:uFill>
                  <a:solidFill>
                    <a:srgbClr val="3157B7"/>
                  </a:solidFill>
                </a:uFill>
                <a:latin typeface="Roboto"/>
                <a:cs typeface="Roboto"/>
                <a:hlinkClick r:id="rId4"/>
              </a:rPr>
              <a:t>piccolacucinagroup.com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57B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825</Words>
  <Application>Microsoft Office PowerPoint</Application>
  <PresentationFormat>Custom</PresentationFormat>
  <Paragraphs>88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Piccola Cucina: The  Best Italian Restaurant in  Montana</vt:lpstr>
      <vt:lpstr>Blending Italian and Sicilian Cuisine</vt:lpstr>
      <vt:lpstr>Appetizers: The Most Liked  Part of the Meal</vt:lpstr>
      <vt:lpstr>PowerPoint Presentation</vt:lpstr>
      <vt:lpstr>PowerPoint Presentation</vt:lpstr>
      <vt:lpstr>Located in the Heart of the  City's Historic District</vt:lpstr>
      <vt:lpstr>Renowned for its Authentic  Italian Flavors</vt:lpstr>
      <vt:lpstr>Commitment to Quality Ingredients and  Preparation</vt:lpstr>
      <vt:lpstr>Diverse Menu Catering to  Various Tastes</vt:lpstr>
      <vt:lpstr>Piccola Cucina: A Culinary  Destination in Montana</vt:lpstr>
      <vt:lpstr>Reserve your Table 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Piccola Cucina: The  Best Italian Restaurant in  Montana</dc:title>
  <dc:creator>Punit Verma</dc:creator>
  <cp:lastModifiedBy>Seo 1</cp:lastModifiedBy>
  <cp:revision>2</cp:revision>
  <dcterms:created xsi:type="dcterms:W3CDTF">2024-09-05T06:02:24Z</dcterms:created>
  <dcterms:modified xsi:type="dcterms:W3CDTF">2024-09-05T06:03:55Z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2024-09-05T00:00:00Z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2024-09-05T00:00:00Z</vt:filetime>
  </property>
</Properties>
</file>