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4C49839-0620-44C9-9681-2CF86BC4E398}" type="datetimeFigureOut">
              <a:rPr lang="en-IN" smtClean="0"/>
              <a:t>02-09-2024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77529E0-EB9F-4B9D-8BE3-6B8883002902}" type="slidenum">
              <a:rPr lang="en-IN" smtClean="0"/>
              <a:t>‹#›</a:t>
            </a:fld>
            <a:endParaRPr lang="en-IN"/>
          </a:p>
        </p:txBody>
      </p:sp>
    </p:spTree>
    <p:extLst>
      <p:ext uri="{BB962C8B-B14F-4D97-AF65-F5344CB8AC3E}">
        <p14:creationId xmlns:p14="http://schemas.microsoft.com/office/powerpoint/2010/main" val="792506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4C49839-0620-44C9-9681-2CF86BC4E398}" type="datetimeFigureOut">
              <a:rPr lang="en-IN" smtClean="0"/>
              <a:t>02-09-2024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77529E0-EB9F-4B9D-8BE3-6B8883002902}" type="slidenum">
              <a:rPr lang="en-IN" smtClean="0"/>
              <a:t>‹#›</a:t>
            </a:fld>
            <a:endParaRPr lang="en-IN"/>
          </a:p>
        </p:txBody>
      </p:sp>
    </p:spTree>
    <p:extLst>
      <p:ext uri="{BB962C8B-B14F-4D97-AF65-F5344CB8AC3E}">
        <p14:creationId xmlns:p14="http://schemas.microsoft.com/office/powerpoint/2010/main" val="1150485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4C49839-0620-44C9-9681-2CF86BC4E398}" type="datetimeFigureOut">
              <a:rPr lang="en-IN" smtClean="0"/>
              <a:t>02-09-2024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77529E0-EB9F-4B9D-8BE3-6B8883002902}" type="slidenum">
              <a:rPr lang="en-IN" smtClean="0"/>
              <a:t>‹#›</a:t>
            </a:fld>
            <a:endParaRPr lang="en-IN"/>
          </a:p>
        </p:txBody>
      </p:sp>
    </p:spTree>
    <p:extLst>
      <p:ext uri="{BB962C8B-B14F-4D97-AF65-F5344CB8AC3E}">
        <p14:creationId xmlns:p14="http://schemas.microsoft.com/office/powerpoint/2010/main" val="4055433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4C49839-0620-44C9-9681-2CF86BC4E398}" type="datetimeFigureOut">
              <a:rPr lang="en-IN" smtClean="0"/>
              <a:t>02-09-2024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77529E0-EB9F-4B9D-8BE3-6B8883002902}" type="slidenum">
              <a:rPr lang="en-IN" smtClean="0"/>
              <a:t>‹#›</a:t>
            </a:fld>
            <a:endParaRPr lang="en-IN"/>
          </a:p>
        </p:txBody>
      </p:sp>
    </p:spTree>
    <p:extLst>
      <p:ext uri="{BB962C8B-B14F-4D97-AF65-F5344CB8AC3E}">
        <p14:creationId xmlns:p14="http://schemas.microsoft.com/office/powerpoint/2010/main" val="3260256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4C49839-0620-44C9-9681-2CF86BC4E398}" type="datetimeFigureOut">
              <a:rPr lang="en-IN" smtClean="0"/>
              <a:t>02-09-2024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77529E0-EB9F-4B9D-8BE3-6B8883002902}" type="slidenum">
              <a:rPr lang="en-IN" smtClean="0"/>
              <a:t>‹#›</a:t>
            </a:fld>
            <a:endParaRPr lang="en-IN"/>
          </a:p>
        </p:txBody>
      </p:sp>
    </p:spTree>
    <p:extLst>
      <p:ext uri="{BB962C8B-B14F-4D97-AF65-F5344CB8AC3E}">
        <p14:creationId xmlns:p14="http://schemas.microsoft.com/office/powerpoint/2010/main" val="199081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34C49839-0620-44C9-9681-2CF86BC4E398}" type="datetimeFigureOut">
              <a:rPr lang="en-IN" smtClean="0"/>
              <a:t>02-09-2024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77529E0-EB9F-4B9D-8BE3-6B8883002902}" type="slidenum">
              <a:rPr lang="en-IN" smtClean="0"/>
              <a:t>‹#›</a:t>
            </a:fld>
            <a:endParaRPr lang="en-IN"/>
          </a:p>
        </p:txBody>
      </p:sp>
    </p:spTree>
    <p:extLst>
      <p:ext uri="{BB962C8B-B14F-4D97-AF65-F5344CB8AC3E}">
        <p14:creationId xmlns:p14="http://schemas.microsoft.com/office/powerpoint/2010/main" val="951049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4C49839-0620-44C9-9681-2CF86BC4E398}" type="datetimeFigureOut">
              <a:rPr lang="en-IN" smtClean="0"/>
              <a:t>02-09-2024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77529E0-EB9F-4B9D-8BE3-6B8883002902}" type="slidenum">
              <a:rPr lang="en-IN" smtClean="0"/>
              <a:t>‹#›</a:t>
            </a:fld>
            <a:endParaRPr lang="en-IN"/>
          </a:p>
        </p:txBody>
      </p:sp>
    </p:spTree>
    <p:extLst>
      <p:ext uri="{BB962C8B-B14F-4D97-AF65-F5344CB8AC3E}">
        <p14:creationId xmlns:p14="http://schemas.microsoft.com/office/powerpoint/2010/main" val="3901182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4C49839-0620-44C9-9681-2CF86BC4E398}" type="datetimeFigureOut">
              <a:rPr lang="en-IN" smtClean="0"/>
              <a:t>02-09-2024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77529E0-EB9F-4B9D-8BE3-6B8883002902}" type="slidenum">
              <a:rPr lang="en-IN" smtClean="0"/>
              <a:t>‹#›</a:t>
            </a:fld>
            <a:endParaRPr lang="en-IN"/>
          </a:p>
        </p:txBody>
      </p:sp>
    </p:spTree>
    <p:extLst>
      <p:ext uri="{BB962C8B-B14F-4D97-AF65-F5344CB8AC3E}">
        <p14:creationId xmlns:p14="http://schemas.microsoft.com/office/powerpoint/2010/main" val="4094912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C49839-0620-44C9-9681-2CF86BC4E398}" type="datetimeFigureOut">
              <a:rPr lang="en-IN" smtClean="0"/>
              <a:t>02-09-2024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77529E0-EB9F-4B9D-8BE3-6B8883002902}" type="slidenum">
              <a:rPr lang="en-IN" smtClean="0"/>
              <a:t>‹#›</a:t>
            </a:fld>
            <a:endParaRPr lang="en-IN"/>
          </a:p>
        </p:txBody>
      </p:sp>
    </p:spTree>
    <p:extLst>
      <p:ext uri="{BB962C8B-B14F-4D97-AF65-F5344CB8AC3E}">
        <p14:creationId xmlns:p14="http://schemas.microsoft.com/office/powerpoint/2010/main" val="2861276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4C49839-0620-44C9-9681-2CF86BC4E398}" type="datetimeFigureOut">
              <a:rPr lang="en-IN" smtClean="0"/>
              <a:t>02-09-2024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77529E0-EB9F-4B9D-8BE3-6B8883002902}" type="slidenum">
              <a:rPr lang="en-IN" smtClean="0"/>
              <a:t>‹#›</a:t>
            </a:fld>
            <a:endParaRPr lang="en-IN"/>
          </a:p>
        </p:txBody>
      </p:sp>
    </p:spTree>
    <p:extLst>
      <p:ext uri="{BB962C8B-B14F-4D97-AF65-F5344CB8AC3E}">
        <p14:creationId xmlns:p14="http://schemas.microsoft.com/office/powerpoint/2010/main" val="484780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4C49839-0620-44C9-9681-2CF86BC4E398}" type="datetimeFigureOut">
              <a:rPr lang="en-IN" smtClean="0"/>
              <a:t>02-09-2024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77529E0-EB9F-4B9D-8BE3-6B8883002902}" type="slidenum">
              <a:rPr lang="en-IN" smtClean="0"/>
              <a:t>‹#›</a:t>
            </a:fld>
            <a:endParaRPr lang="en-IN"/>
          </a:p>
        </p:txBody>
      </p:sp>
    </p:spTree>
    <p:extLst>
      <p:ext uri="{BB962C8B-B14F-4D97-AF65-F5344CB8AC3E}">
        <p14:creationId xmlns:p14="http://schemas.microsoft.com/office/powerpoint/2010/main" val="2506051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C49839-0620-44C9-9681-2CF86BC4E398}" type="datetimeFigureOut">
              <a:rPr lang="en-IN" smtClean="0"/>
              <a:t>02-09-2024</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7529E0-EB9F-4B9D-8BE3-6B8883002902}" type="slidenum">
              <a:rPr lang="en-IN" smtClean="0"/>
              <a:t>‹#›</a:t>
            </a:fld>
            <a:endParaRPr lang="en-IN"/>
          </a:p>
        </p:txBody>
      </p:sp>
    </p:spTree>
    <p:extLst>
      <p:ext uri="{BB962C8B-B14F-4D97-AF65-F5344CB8AC3E}">
        <p14:creationId xmlns:p14="http://schemas.microsoft.com/office/powerpoint/2010/main" val="3419786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firstpolicy.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firstpolicy.com/services/liability-credit-insur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firstpolicy.com/services/liability-credit-insuran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firstpolicy.com/services/liability-credit-insuranc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firstpolicy.com/services/liability-credit-insuranc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tel:+912066073200" TargetMode="External"/><Relationship Id="rId2" Type="http://schemas.openxmlformats.org/officeDocument/2006/relationships/hyperlink" Target="https://firstpolicy.com/" TargetMode="External"/><Relationship Id="rId1" Type="http://schemas.openxmlformats.org/officeDocument/2006/relationships/slideLayout" Target="../slideLayouts/slideLayout2.xml"/><Relationship Id="rId4" Type="http://schemas.openxmlformats.org/officeDocument/2006/relationships/hyperlink" Target="mailto:office@firstpolicy.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chemeClr val="accent1"/>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31072"/>
            <a:ext cx="9144000" cy="1280161"/>
          </a:xfrm>
        </p:spPr>
        <p:txBody>
          <a:bodyPr>
            <a:noAutofit/>
          </a:bodyPr>
          <a:lstStyle/>
          <a:p>
            <a:r>
              <a:rPr lang="en-US" sz="3600" b="1" dirty="0"/>
              <a:t>Understanding Trade Credit Insurance: Essential Protection for Your Business</a:t>
            </a:r>
            <a:endParaRPr lang="en-IN" sz="3600" b="1" dirty="0"/>
          </a:p>
        </p:txBody>
      </p:sp>
      <p:sp>
        <p:nvSpPr>
          <p:cNvPr id="3" name="Subtitle 2"/>
          <p:cNvSpPr>
            <a:spLocks noGrp="1"/>
          </p:cNvSpPr>
          <p:nvPr>
            <p:ph type="subTitle" idx="1"/>
          </p:nvPr>
        </p:nvSpPr>
        <p:spPr>
          <a:xfrm>
            <a:off x="1524000" y="4833257"/>
            <a:ext cx="9144000" cy="1613262"/>
          </a:xfrm>
        </p:spPr>
        <p:txBody>
          <a:bodyPr/>
          <a:lstStyle/>
          <a:p>
            <a:r>
              <a:rPr lang="en-IN" sz="3600" b="1" dirty="0">
                <a:hlinkClick r:id="rId2"/>
              </a:rPr>
              <a:t>https://firstpolicy.com/</a:t>
            </a:r>
            <a:endParaRPr lang="en-IN" sz="3600" b="1" dirty="0"/>
          </a:p>
          <a:p>
            <a:endParaRPr lang="en-IN" dirty="0"/>
          </a:p>
        </p:txBody>
      </p:sp>
      <p:pic>
        <p:nvPicPr>
          <p:cNvPr id="4" name="Picture 3" descr="A blue and white rectangle with black text&#10;&#10;Description automatically generated">
            <a:extLst>
              <a:ext uri="{FF2B5EF4-FFF2-40B4-BE49-F238E27FC236}">
                <a16:creationId xmlns:a16="http://schemas.microsoft.com/office/drawing/2014/main" id="{71AB8523-76D2-8572-0BB4-F74E831D4C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43597" y="2170166"/>
            <a:ext cx="4077787" cy="2204158"/>
          </a:xfrm>
          <a:prstGeom prst="rect">
            <a:avLst/>
          </a:prstGeom>
        </p:spPr>
      </p:pic>
    </p:spTree>
    <p:extLst>
      <p:ext uri="{BB962C8B-B14F-4D97-AF65-F5344CB8AC3E}">
        <p14:creationId xmlns:p14="http://schemas.microsoft.com/office/powerpoint/2010/main" val="3856731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746760" y="323396"/>
            <a:ext cx="10515600" cy="4351338"/>
          </a:xfrm>
        </p:spPr>
        <p:txBody>
          <a:bodyPr>
            <a:normAutofit/>
          </a:bodyPr>
          <a:lstStyle/>
          <a:p>
            <a:r>
              <a:rPr lang="en-US" sz="2400" dirty="0"/>
              <a:t>Due to high levels of uncertainties and risks emanating from the modern world, firms are greatly exposed to many risks that affect their financial health. Such a risk includes the probability of a customer’s failure to meet payment obligations and thus suffer huge losses. It is through this that firms are known to have some sort of shield they can use to protect themselves against such risks which may see them fold up due to inability to meet their financial obligations when their customers default on their payment obligations. </a:t>
            </a:r>
            <a:endParaRPr lang="en-US" sz="2400" b="0" dirty="0" smtClean="0">
              <a:effectLst/>
            </a:endParaRPr>
          </a:p>
          <a:p>
            <a:pPr marL="0" indent="0">
              <a:buNone/>
            </a:pPr>
            <a:r>
              <a:rPr lang="en-US" dirty="0" smtClean="0"/>
              <a:t/>
            </a:r>
            <a:br>
              <a:rPr lang="en-US" dirty="0" smtClean="0"/>
            </a:br>
            <a:endParaRPr lang="en-IN" dirty="0"/>
          </a:p>
        </p:txBody>
      </p:sp>
    </p:spTree>
    <p:extLst>
      <p:ext uri="{BB962C8B-B14F-4D97-AF65-F5344CB8AC3E}">
        <p14:creationId xmlns:p14="http://schemas.microsoft.com/office/powerpoint/2010/main" val="1120042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6760" y="323396"/>
            <a:ext cx="10515600" cy="4351338"/>
          </a:xfrm>
        </p:spPr>
        <p:txBody>
          <a:bodyPr>
            <a:normAutofit fontScale="25000" lnSpcReduction="20000"/>
          </a:bodyPr>
          <a:lstStyle/>
          <a:p>
            <a:r>
              <a:rPr lang="en-US" sz="9600" b="1" dirty="0"/>
              <a:t>What is Trade Credit Insurance? </a:t>
            </a:r>
            <a:endParaRPr lang="en-US" sz="9600" b="0" dirty="0" smtClean="0">
              <a:effectLst/>
            </a:endParaRPr>
          </a:p>
          <a:p>
            <a:pPr marL="0" indent="0">
              <a:buNone/>
            </a:pPr>
            <a:r>
              <a:rPr lang="en-US" sz="9600" dirty="0"/>
              <a:t>Trade credit insurance can be described as any of the forms of insurance policies that assure the business entities against the likelihood of non-payment by their customers. This coverage is important for businesses that extend credit to their customers as it protects against nonpayment by the customers. Ensuring that the credit decision made is safe, trade credit insurance assists organizations in managing their cash flow and accessing credit facilities while expanding. </a:t>
            </a:r>
            <a:endParaRPr lang="en-US" sz="9600" dirty="0" smtClean="0"/>
          </a:p>
          <a:p>
            <a:pPr marL="0" indent="0">
              <a:buNone/>
            </a:pPr>
            <a:endParaRPr lang="en-US" sz="9600" b="0" dirty="0" smtClean="0">
              <a:effectLst/>
            </a:endParaRPr>
          </a:p>
          <a:p>
            <a:pPr marL="0" indent="0">
              <a:buNone/>
            </a:pPr>
            <a:r>
              <a:rPr lang="en-US" sz="9600" dirty="0"/>
              <a:t>With such insurance, several situations are usually available and they include insolvency and a protracted default, and even political risks in circumstances where international business is present. However, with</a:t>
            </a:r>
            <a:r>
              <a:rPr lang="en-US" sz="9600" b="1" dirty="0"/>
              <a:t> </a:t>
            </a:r>
            <a:r>
              <a:rPr lang="en-US" sz="9600" b="1" u="sng" dirty="0">
                <a:hlinkClick r:id="rId2"/>
              </a:rPr>
              <a:t>trade credit insurance</a:t>
            </a:r>
            <a:r>
              <a:rPr lang="en-US" sz="9600" dirty="0"/>
              <a:t>, such risks are catered for thus allowing businesses to continue their operations while they deal with such unsettled issues. </a:t>
            </a:r>
            <a:endParaRPr lang="en-US" sz="9600" b="0" dirty="0" smtClean="0">
              <a:effectLst/>
            </a:endParaRPr>
          </a:p>
          <a:p>
            <a:pPr marL="0" indent="0">
              <a:buNone/>
            </a:pPr>
            <a:r>
              <a:rPr lang="en-US" sz="2400" dirty="0" smtClean="0"/>
              <a:t/>
            </a:r>
            <a:br>
              <a:rPr lang="en-US" sz="2400" dirty="0" smtClean="0"/>
            </a:br>
            <a:r>
              <a:rPr lang="en-US" sz="2400" dirty="0"/>
              <a:t> </a:t>
            </a:r>
            <a:endParaRPr lang="en-US" sz="2400" b="0" dirty="0" smtClean="0">
              <a:effectLst/>
            </a:endParaRPr>
          </a:p>
          <a:p>
            <a:pPr marL="0" indent="0">
              <a:buNone/>
            </a:pPr>
            <a:r>
              <a:rPr lang="en-US" dirty="0" smtClean="0"/>
              <a:t/>
            </a:r>
            <a:br>
              <a:rPr lang="en-US" dirty="0" smtClean="0"/>
            </a:br>
            <a:endParaRPr lang="en-IN" dirty="0"/>
          </a:p>
        </p:txBody>
      </p:sp>
    </p:spTree>
    <p:extLst>
      <p:ext uri="{BB962C8B-B14F-4D97-AF65-F5344CB8AC3E}">
        <p14:creationId xmlns:p14="http://schemas.microsoft.com/office/powerpoint/2010/main" val="1529038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6760" y="323396"/>
            <a:ext cx="10515600" cy="4351338"/>
          </a:xfrm>
        </p:spPr>
        <p:txBody>
          <a:bodyPr>
            <a:normAutofit fontScale="25000" lnSpcReduction="20000"/>
          </a:bodyPr>
          <a:lstStyle/>
          <a:p>
            <a:r>
              <a:rPr lang="en-US" sz="9600" b="1" dirty="0"/>
              <a:t>Product Liability Insurance: A Remedy of Kind </a:t>
            </a:r>
            <a:endParaRPr lang="en-US" sz="9600" b="0" dirty="0" smtClean="0">
              <a:effectLst/>
            </a:endParaRPr>
          </a:p>
          <a:p>
            <a:pPr marL="0" indent="0">
              <a:buNone/>
            </a:pPr>
            <a:r>
              <a:rPr lang="en-US" sz="9600" dirty="0"/>
              <a:t>Whereas trade credit insurance majors in shielding firms from nonpayment hazards,</a:t>
            </a:r>
            <a:r>
              <a:rPr lang="en-US" sz="9600" b="1" dirty="0"/>
              <a:t> </a:t>
            </a:r>
            <a:r>
              <a:rPr lang="en-US" sz="9600" b="1" u="sng" dirty="0">
                <a:hlinkClick r:id="rId2"/>
              </a:rPr>
              <a:t>product liability insurance</a:t>
            </a:r>
            <a:r>
              <a:rPr lang="en-US" sz="9600" dirty="0"/>
              <a:t> offers coverage for losses occasioned by imperfections in the commodities offered by a firm. Product liability insurance is intended to mitigate the costs of legal claims from consumers who have been injured, or whose property has been damaged by the company’s product. This kind of insurance is most suitable for manufacturers, distributors, and retailers since it allows them to deal with the consequences that come with legal suits that may arise from product liability</a:t>
            </a:r>
            <a:r>
              <a:rPr lang="en-US" sz="9600" dirty="0" smtClean="0"/>
              <a:t>.</a:t>
            </a:r>
          </a:p>
          <a:p>
            <a:pPr marL="0" indent="0">
              <a:buNone/>
            </a:pPr>
            <a:r>
              <a:rPr lang="en-US" sz="9600" dirty="0"/>
              <a:t> </a:t>
            </a:r>
            <a:endParaRPr lang="en-US" sz="9600" b="0" dirty="0" smtClean="0">
              <a:effectLst/>
            </a:endParaRPr>
          </a:p>
          <a:p>
            <a:pPr marL="0" indent="0">
              <a:buNone/>
            </a:pPr>
            <a:r>
              <a:rPr lang="en-US" sz="9600" dirty="0"/>
              <a:t>In the present day and age where everyone is looking for someone to sue, product liability insurance is a must-have. Crediting one claim alone can lead to tens of thousands in legal fees and damages which can prove fatal for a business. The integration of trade credit insurance and product liability insurance ensures different risks are covered right from non-payment by the buyer and legal actions against the firm by the buyer.</a:t>
            </a:r>
            <a:endParaRPr lang="en-US" sz="9600" b="0" dirty="0" smtClean="0">
              <a:effectLst/>
            </a:endParaRPr>
          </a:p>
          <a:p>
            <a:pPr marL="0" indent="0">
              <a:buNone/>
            </a:pPr>
            <a:r>
              <a:rPr lang="en-US" sz="4400" dirty="0" smtClean="0"/>
              <a:t/>
            </a:r>
            <a:br>
              <a:rPr lang="en-US" sz="4400" dirty="0" smtClean="0"/>
            </a:br>
            <a:r>
              <a:rPr lang="en-US" sz="4400" dirty="0" smtClean="0"/>
              <a:t/>
            </a:r>
            <a:br>
              <a:rPr lang="en-US" sz="4400" dirty="0" smtClean="0"/>
            </a:br>
            <a:r>
              <a:rPr lang="en-US" sz="4400" dirty="0"/>
              <a:t> </a:t>
            </a:r>
            <a:endParaRPr lang="en-US" sz="4400" b="0" dirty="0" smtClean="0">
              <a:effectLst/>
            </a:endParaRPr>
          </a:p>
          <a:p>
            <a:pPr marL="0" indent="0">
              <a:buNone/>
            </a:pPr>
            <a:r>
              <a:rPr lang="en-US" sz="2400" dirty="0" smtClean="0"/>
              <a:t/>
            </a:r>
            <a:br>
              <a:rPr lang="en-US" sz="2400" dirty="0" smtClean="0"/>
            </a:br>
            <a:r>
              <a:rPr lang="en-US" sz="2400" dirty="0"/>
              <a:t> </a:t>
            </a:r>
            <a:endParaRPr lang="en-US" sz="2400" b="0" dirty="0" smtClean="0">
              <a:effectLst/>
            </a:endParaRPr>
          </a:p>
          <a:p>
            <a:pPr marL="0" indent="0">
              <a:buNone/>
            </a:pPr>
            <a:r>
              <a:rPr lang="en-US" dirty="0" smtClean="0"/>
              <a:t/>
            </a:r>
            <a:br>
              <a:rPr lang="en-US" dirty="0" smtClean="0"/>
            </a:br>
            <a:endParaRPr lang="en-IN" dirty="0"/>
          </a:p>
        </p:txBody>
      </p:sp>
    </p:spTree>
    <p:extLst>
      <p:ext uri="{BB962C8B-B14F-4D97-AF65-F5344CB8AC3E}">
        <p14:creationId xmlns:p14="http://schemas.microsoft.com/office/powerpoint/2010/main" val="2252760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6760" y="323396"/>
            <a:ext cx="10515600" cy="4351338"/>
          </a:xfrm>
        </p:spPr>
        <p:txBody>
          <a:bodyPr>
            <a:normAutofit fontScale="55000" lnSpcReduction="20000"/>
          </a:bodyPr>
          <a:lstStyle/>
          <a:p>
            <a:pPr marL="0" indent="0">
              <a:buNone/>
            </a:pPr>
            <a:r>
              <a:rPr lang="en-US" sz="3100" dirty="0" smtClean="0"/>
              <a:t>.</a:t>
            </a:r>
            <a:r>
              <a:rPr lang="en-US" sz="4400" dirty="0" smtClean="0"/>
              <a:t/>
            </a:r>
            <a:br>
              <a:rPr lang="en-US" sz="4400" dirty="0" smtClean="0"/>
            </a:br>
            <a:r>
              <a:rPr lang="en-US" sz="4400" b="1" dirty="0" smtClean="0"/>
              <a:t>Commercial General Insurance: </a:t>
            </a:r>
          </a:p>
          <a:p>
            <a:pPr marL="0" indent="0">
              <a:buNone/>
            </a:pPr>
            <a:r>
              <a:rPr lang="en-US" sz="4400" dirty="0" smtClean="0"/>
              <a:t>Total Business </a:t>
            </a:r>
            <a:r>
              <a:rPr lang="en-US" sz="4400" dirty="0" err="1" smtClean="0"/>
              <a:t>SafeguardHowever</a:t>
            </a:r>
            <a:r>
              <a:rPr lang="en-US" sz="4400" dirty="0" smtClean="0"/>
              <a:t>, there are other forms of insurance that a business person needs to consider to effectively manage risks; these include trade credit insurance, product liability insurance, and</a:t>
            </a:r>
            <a:r>
              <a:rPr lang="en-US" sz="4400" b="1" dirty="0" smtClean="0"/>
              <a:t> </a:t>
            </a:r>
            <a:r>
              <a:rPr lang="en-US" sz="4400" b="1" u="sng" dirty="0" smtClean="0">
                <a:hlinkClick r:id="rId2"/>
              </a:rPr>
              <a:t>commercial general insurance</a:t>
            </a:r>
            <a:r>
              <a:rPr lang="en-US" sz="4400" dirty="0" smtClean="0"/>
              <a:t>. Commercial general insurance can be described as a package of insurance that offers protection for several perils and encompasses property and liability damages and claims. This kind of insurance is important for any company because it covers most risks that affect the operation of the business. For instance, if a customer falls and sustains an injury on your business premises, then commercial general insurance can cater for the costs of the claims such as lawyer fees and any other expenses within a claim or judgment</a:t>
            </a:r>
            <a:r>
              <a:rPr lang="en-US" sz="4400" dirty="0" smtClean="0"/>
              <a:t/>
            </a:r>
            <a:br>
              <a:rPr lang="en-US" sz="4400" dirty="0" smtClean="0"/>
            </a:br>
            <a:r>
              <a:rPr lang="en-US" sz="4400" dirty="0"/>
              <a:t> </a:t>
            </a:r>
            <a:endParaRPr lang="en-US" sz="4400" b="0" dirty="0" smtClean="0">
              <a:effectLst/>
            </a:endParaRPr>
          </a:p>
          <a:p>
            <a:pPr marL="0" indent="0">
              <a:buNone/>
            </a:pPr>
            <a:r>
              <a:rPr lang="en-US" sz="2400" dirty="0" smtClean="0"/>
              <a:t/>
            </a:r>
            <a:br>
              <a:rPr lang="en-US" sz="2400" dirty="0" smtClean="0"/>
            </a:br>
            <a:r>
              <a:rPr lang="en-US" sz="2400" dirty="0"/>
              <a:t> </a:t>
            </a:r>
            <a:endParaRPr lang="en-US" sz="2400" b="0" dirty="0" smtClean="0">
              <a:effectLst/>
            </a:endParaRPr>
          </a:p>
          <a:p>
            <a:pPr marL="0" indent="0">
              <a:buNone/>
            </a:pPr>
            <a:r>
              <a:rPr lang="en-US" dirty="0" smtClean="0"/>
              <a:t/>
            </a:r>
            <a:br>
              <a:rPr lang="en-US" dirty="0" smtClean="0"/>
            </a:br>
            <a:endParaRPr lang="en-IN" dirty="0"/>
          </a:p>
        </p:txBody>
      </p:sp>
    </p:spTree>
    <p:extLst>
      <p:ext uri="{BB962C8B-B14F-4D97-AF65-F5344CB8AC3E}">
        <p14:creationId xmlns:p14="http://schemas.microsoft.com/office/powerpoint/2010/main" val="2787783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6760" y="323396"/>
            <a:ext cx="10515600" cy="4351338"/>
          </a:xfrm>
        </p:spPr>
        <p:txBody>
          <a:bodyPr>
            <a:normAutofit fontScale="55000" lnSpcReduction="20000"/>
          </a:bodyPr>
          <a:lstStyle/>
          <a:p>
            <a:r>
              <a:rPr lang="en-US" sz="4400" dirty="0"/>
              <a:t>This type of insurance is typically viewed as an essential component of an effective insurance protection plan, due to its ability to give businesses confidence that they are shielded from numerous risks. </a:t>
            </a:r>
            <a:r>
              <a:rPr lang="en-US" sz="4400" b="1" u="sng" dirty="0">
                <a:hlinkClick r:id="rId2"/>
              </a:rPr>
              <a:t>Product and Liability Insurance</a:t>
            </a:r>
            <a:r>
              <a:rPr lang="en-US" sz="4400" dirty="0"/>
              <a:t> Strategic </a:t>
            </a:r>
            <a:r>
              <a:rPr lang="en-US" sz="4400" dirty="0" err="1"/>
              <a:t>managementIn</a:t>
            </a:r>
            <a:r>
              <a:rPr lang="en-US" sz="4400" dirty="0"/>
              <a:t> essence, it is important to be strategic to protect your business. Trade credit insurance, product liability insurance, and commercial general insurance can form a solid insurance program that would be effective for managing all types of risks for the companies. Another advantage of this approach is that it guarantees businesses against non-payment risks and risks associated with product recalls, losses, and other contingencies.</a:t>
            </a:r>
            <a:endParaRPr lang="en-US" sz="4400" b="0" dirty="0" smtClean="0">
              <a:effectLst/>
            </a:endParaRPr>
          </a:p>
          <a:p>
            <a:pPr marL="0" indent="0">
              <a:buNone/>
            </a:pPr>
            <a:r>
              <a:rPr lang="en-US" dirty="0" smtClean="0"/>
              <a:t/>
            </a:r>
            <a:br>
              <a:rPr lang="en-US" dirty="0" smtClean="0"/>
            </a:br>
            <a:r>
              <a:rPr lang="en-US" sz="4400" dirty="0" smtClean="0"/>
              <a:t/>
            </a:r>
            <a:br>
              <a:rPr lang="en-US" sz="4400" dirty="0" smtClean="0"/>
            </a:br>
            <a:r>
              <a:rPr lang="en-US" sz="4400" dirty="0" smtClean="0"/>
              <a:t/>
            </a:r>
            <a:br>
              <a:rPr lang="en-US" sz="4400" dirty="0" smtClean="0"/>
            </a:br>
            <a:r>
              <a:rPr lang="en-US" sz="4400" dirty="0"/>
              <a:t> </a:t>
            </a:r>
            <a:endParaRPr lang="en-US" sz="4400" b="0" dirty="0" smtClean="0">
              <a:effectLst/>
            </a:endParaRPr>
          </a:p>
          <a:p>
            <a:pPr marL="0" indent="0">
              <a:buNone/>
            </a:pPr>
            <a:r>
              <a:rPr lang="en-US" sz="2400" dirty="0" smtClean="0"/>
              <a:t/>
            </a:r>
            <a:br>
              <a:rPr lang="en-US" sz="2400" dirty="0" smtClean="0"/>
            </a:br>
            <a:r>
              <a:rPr lang="en-US" sz="2400" dirty="0"/>
              <a:t> </a:t>
            </a:r>
            <a:endParaRPr lang="en-US" sz="2400" b="0" dirty="0" smtClean="0">
              <a:effectLst/>
            </a:endParaRPr>
          </a:p>
          <a:p>
            <a:pPr marL="0" indent="0">
              <a:buNone/>
            </a:pPr>
            <a:r>
              <a:rPr lang="en-US" dirty="0" smtClean="0"/>
              <a:t/>
            </a:r>
            <a:br>
              <a:rPr lang="en-US" dirty="0" smtClean="0"/>
            </a:br>
            <a:endParaRPr lang="en-IN" dirty="0"/>
          </a:p>
        </p:txBody>
      </p:sp>
    </p:spTree>
    <p:extLst>
      <p:ext uri="{BB962C8B-B14F-4D97-AF65-F5344CB8AC3E}">
        <p14:creationId xmlns:p14="http://schemas.microsoft.com/office/powerpoint/2010/main" val="2544809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6760" y="323396"/>
            <a:ext cx="10515600" cy="4351338"/>
          </a:xfrm>
        </p:spPr>
        <p:txBody>
          <a:bodyPr>
            <a:normAutofit fontScale="40000" lnSpcReduction="20000"/>
          </a:bodyPr>
          <a:lstStyle/>
          <a:p>
            <a:r>
              <a:rPr lang="en-US" sz="6000" b="1" dirty="0"/>
              <a:t>Conclusion:</a:t>
            </a:r>
            <a:endParaRPr lang="en-US" sz="6000" b="0" dirty="0" smtClean="0">
              <a:effectLst/>
            </a:endParaRPr>
          </a:p>
          <a:p>
            <a:pPr marL="0" indent="0">
              <a:buNone/>
            </a:pPr>
            <a:r>
              <a:rPr lang="en-US" sz="6000" dirty="0" smtClean="0"/>
              <a:t>Thus, </a:t>
            </a:r>
            <a:r>
              <a:rPr lang="en-US" sz="6000" dirty="0"/>
              <a:t>trade credit insurance can be concluded to be important for use by businesses that may want to have a hedge against potential customer’s failure to pay. When they are taken with product liability insurance and commercial general insurance it provides a risk coverage plan that seeks to safeguard business against all forms of risk. It also means that by getting to understand the significance of these insurance products and integrating them into your business model, one can avoid unnecessary business mishaps that are costly to the business while setting the business for lasting success. </a:t>
            </a:r>
            <a:endParaRPr lang="en-US" sz="6000" b="0" dirty="0" smtClean="0">
              <a:effectLst/>
            </a:endParaRPr>
          </a:p>
          <a:p>
            <a:pPr marL="0" indent="0">
              <a:buNone/>
            </a:pPr>
            <a:r>
              <a:rPr lang="en-US" dirty="0" smtClean="0"/>
              <a:t/>
            </a:r>
            <a:br>
              <a:rPr lang="en-US" dirty="0" smtClean="0"/>
            </a:br>
            <a:r>
              <a:rPr lang="en-US" dirty="0" smtClean="0"/>
              <a:t/>
            </a:r>
            <a:br>
              <a:rPr lang="en-US" dirty="0" smtClean="0"/>
            </a:br>
            <a:r>
              <a:rPr lang="en-US" sz="4400" dirty="0" smtClean="0"/>
              <a:t/>
            </a:r>
            <a:br>
              <a:rPr lang="en-US" sz="4400" dirty="0" smtClean="0"/>
            </a:br>
            <a:r>
              <a:rPr lang="en-US" sz="4400" dirty="0" smtClean="0"/>
              <a:t/>
            </a:r>
            <a:br>
              <a:rPr lang="en-US" sz="4400" dirty="0" smtClean="0"/>
            </a:br>
            <a:r>
              <a:rPr lang="en-US" sz="4400" dirty="0"/>
              <a:t> </a:t>
            </a:r>
            <a:endParaRPr lang="en-US" sz="4400" b="0" dirty="0" smtClean="0">
              <a:effectLst/>
            </a:endParaRPr>
          </a:p>
          <a:p>
            <a:pPr marL="0" indent="0">
              <a:buNone/>
            </a:pPr>
            <a:r>
              <a:rPr lang="en-US" sz="2400" dirty="0" smtClean="0"/>
              <a:t/>
            </a:r>
            <a:br>
              <a:rPr lang="en-US" sz="2400" dirty="0" smtClean="0"/>
            </a:br>
            <a:r>
              <a:rPr lang="en-US" sz="2400" dirty="0"/>
              <a:t> </a:t>
            </a:r>
            <a:endParaRPr lang="en-US" sz="2400" b="0" dirty="0" smtClean="0">
              <a:effectLst/>
            </a:endParaRPr>
          </a:p>
          <a:p>
            <a:pPr marL="0" indent="0">
              <a:buNone/>
            </a:pPr>
            <a:r>
              <a:rPr lang="en-US" dirty="0" smtClean="0"/>
              <a:t/>
            </a:r>
            <a:br>
              <a:rPr lang="en-US" dirty="0" smtClean="0"/>
            </a:br>
            <a:endParaRPr lang="en-IN" dirty="0"/>
          </a:p>
        </p:txBody>
      </p:sp>
    </p:spTree>
    <p:extLst>
      <p:ext uri="{BB962C8B-B14F-4D97-AF65-F5344CB8AC3E}">
        <p14:creationId xmlns:p14="http://schemas.microsoft.com/office/powerpoint/2010/main" val="2132420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6760" y="323396"/>
            <a:ext cx="10515600" cy="4351338"/>
          </a:xfrm>
        </p:spPr>
        <p:txBody>
          <a:bodyPr>
            <a:normAutofit fontScale="25000" lnSpcReduction="20000"/>
          </a:bodyPr>
          <a:lstStyle/>
          <a:p>
            <a:r>
              <a:rPr lang="en-US" sz="9600" dirty="0">
                <a:solidFill>
                  <a:srgbClr val="242424"/>
                </a:solidFill>
                <a:latin typeface="DM Sans" pitchFamily="2" charset="0"/>
              </a:rPr>
              <a:t>Contact us</a:t>
            </a:r>
          </a:p>
          <a:p>
            <a:pPr marL="0" indent="0">
              <a:buNone/>
            </a:pPr>
            <a:r>
              <a:rPr lang="en-US" sz="9600" dirty="0">
                <a:latin typeface="Inter"/>
              </a:rPr>
              <a:t>First Policy is more than insurance broking; we’re trusted advisors working with you to develop world-class risk management programs.</a:t>
            </a:r>
            <a:r>
              <a:rPr lang="en-US" sz="9600" dirty="0">
                <a:solidFill>
                  <a:srgbClr val="242424"/>
                </a:solidFill>
                <a:latin typeface="DM Sans" pitchFamily="2" charset="0"/>
              </a:rPr>
              <a:t> </a:t>
            </a:r>
          </a:p>
          <a:p>
            <a:pPr marL="0" indent="0">
              <a:buNone/>
            </a:pPr>
            <a:r>
              <a:rPr lang="en-US" sz="9600" dirty="0">
                <a:solidFill>
                  <a:srgbClr val="242424"/>
                </a:solidFill>
                <a:latin typeface="DM Sans" pitchFamily="2" charset="0"/>
                <a:hlinkClick r:id="rId2"/>
              </a:rPr>
              <a:t>https://firstpolicy.com/</a:t>
            </a:r>
            <a:endParaRPr lang="en-US" sz="9600" dirty="0">
              <a:solidFill>
                <a:srgbClr val="242424"/>
              </a:solidFill>
              <a:latin typeface="DM Sans" pitchFamily="2" charset="0"/>
            </a:endParaRPr>
          </a:p>
          <a:p>
            <a:pPr marL="0" indent="0">
              <a:buNone/>
            </a:pPr>
            <a:endParaRPr lang="en-US" sz="9600" dirty="0">
              <a:solidFill>
                <a:srgbClr val="242424"/>
              </a:solidFill>
              <a:latin typeface="DM Sans" pitchFamily="2" charset="0"/>
            </a:endParaRPr>
          </a:p>
          <a:p>
            <a:pPr marL="0" indent="0">
              <a:buNone/>
            </a:pPr>
            <a:r>
              <a:rPr lang="en-US" sz="9600" dirty="0">
                <a:solidFill>
                  <a:srgbClr val="171717"/>
                </a:solidFill>
                <a:latin typeface="DM Sans" pitchFamily="2" charset="0"/>
              </a:rPr>
              <a:t>7, </a:t>
            </a:r>
            <a:r>
              <a:rPr lang="en-US" sz="9600" dirty="0" err="1">
                <a:solidFill>
                  <a:srgbClr val="171717"/>
                </a:solidFill>
                <a:latin typeface="DM Sans" pitchFamily="2" charset="0"/>
              </a:rPr>
              <a:t>Soormani</a:t>
            </a:r>
            <a:r>
              <a:rPr lang="en-US" sz="9600" dirty="0">
                <a:solidFill>
                  <a:srgbClr val="171717"/>
                </a:solidFill>
                <a:latin typeface="DM Sans" pitchFamily="2" charset="0"/>
              </a:rPr>
              <a:t> 163, Opp. </a:t>
            </a:r>
            <a:r>
              <a:rPr lang="en-US" sz="9600" dirty="0" err="1">
                <a:solidFill>
                  <a:srgbClr val="171717"/>
                </a:solidFill>
                <a:latin typeface="DM Sans" pitchFamily="2" charset="0"/>
              </a:rPr>
              <a:t>Dav</a:t>
            </a:r>
            <a:r>
              <a:rPr lang="en-US" sz="9600" dirty="0">
                <a:solidFill>
                  <a:srgbClr val="171717"/>
                </a:solidFill>
                <a:latin typeface="DM Sans" pitchFamily="2" charset="0"/>
              </a:rPr>
              <a:t> School,</a:t>
            </a:r>
            <a:br>
              <a:rPr lang="en-US" sz="9600" dirty="0">
                <a:solidFill>
                  <a:srgbClr val="171717"/>
                </a:solidFill>
                <a:latin typeface="DM Sans" pitchFamily="2" charset="0"/>
              </a:rPr>
            </a:br>
            <a:r>
              <a:rPr lang="en-US" sz="9600" dirty="0">
                <a:solidFill>
                  <a:srgbClr val="171717"/>
                </a:solidFill>
                <a:latin typeface="DM Sans" pitchFamily="2" charset="0"/>
              </a:rPr>
              <a:t>D.P. Road, </a:t>
            </a:r>
            <a:r>
              <a:rPr lang="en-US" sz="9600" dirty="0" err="1">
                <a:solidFill>
                  <a:srgbClr val="171717"/>
                </a:solidFill>
                <a:latin typeface="DM Sans" pitchFamily="2" charset="0"/>
              </a:rPr>
              <a:t>Aundh</a:t>
            </a:r>
            <a:r>
              <a:rPr lang="en-US" sz="9600" dirty="0">
                <a:solidFill>
                  <a:srgbClr val="171717"/>
                </a:solidFill>
                <a:latin typeface="DM Sans" pitchFamily="2" charset="0"/>
              </a:rPr>
              <a:t>,</a:t>
            </a:r>
            <a:br>
              <a:rPr lang="en-US" sz="9600" dirty="0">
                <a:solidFill>
                  <a:srgbClr val="171717"/>
                </a:solidFill>
                <a:latin typeface="DM Sans" pitchFamily="2" charset="0"/>
              </a:rPr>
            </a:br>
            <a:r>
              <a:rPr lang="en-US" sz="9600" dirty="0">
                <a:solidFill>
                  <a:srgbClr val="171717"/>
                </a:solidFill>
                <a:latin typeface="DM Sans" pitchFamily="2" charset="0"/>
              </a:rPr>
              <a:t>Pune – 411007</a:t>
            </a:r>
          </a:p>
          <a:p>
            <a:pPr marL="0" indent="0">
              <a:buNone/>
            </a:pPr>
            <a:endParaRPr lang="en-US" sz="9600" dirty="0">
              <a:solidFill>
                <a:srgbClr val="0A0A0A"/>
              </a:solidFill>
              <a:latin typeface="Roboto" panose="02000000000000000000" pitchFamily="2" charset="0"/>
            </a:endParaRPr>
          </a:p>
          <a:p>
            <a:pPr marL="0" indent="0">
              <a:buNone/>
            </a:pPr>
            <a:r>
              <a:rPr lang="en-US" sz="9600" b="1" dirty="0">
                <a:latin typeface="DM Sans" pitchFamily="2" charset="0"/>
              </a:rPr>
              <a:t>Phone</a:t>
            </a:r>
            <a:r>
              <a:rPr lang="en-US" sz="9600" b="1" dirty="0">
                <a:solidFill>
                  <a:srgbClr val="467886"/>
                </a:solidFill>
                <a:latin typeface="DM Sans" pitchFamily="2" charset="0"/>
              </a:rPr>
              <a:t> </a:t>
            </a:r>
            <a:r>
              <a:rPr lang="en-US" sz="9600" b="1" dirty="0">
                <a:latin typeface="DM Sans" pitchFamily="2" charset="0"/>
              </a:rPr>
              <a:t>: </a:t>
            </a:r>
            <a:r>
              <a:rPr lang="en-IN" sz="9600" dirty="0">
                <a:latin typeface="DM Sans" pitchFamily="2" charset="0"/>
                <a:hlinkClick r:id="rId3">
                  <a:extLst>
                    <a:ext uri="{A12FA001-AC4F-418D-AE19-62706E023703}">
                      <ahyp:hlinkClr xmlns:ahyp="http://schemas.microsoft.com/office/drawing/2018/hyperlinkcolor" xmlns="" xmlns:lc="http://schemas.openxmlformats.org/drawingml/2006/lockedCanvas" val="tx"/>
                    </a:ext>
                  </a:extLst>
                </a:hlinkClick>
              </a:rPr>
              <a:t>+91-20-66073200</a:t>
            </a:r>
            <a:endParaRPr lang="en-IN" sz="9600" dirty="0">
              <a:latin typeface="DM Sans" pitchFamily="2" charset="0"/>
            </a:endParaRPr>
          </a:p>
          <a:p>
            <a:pPr marL="0" indent="0">
              <a:buNone/>
            </a:pPr>
            <a:r>
              <a:rPr lang="en-US" sz="9600" b="1" dirty="0">
                <a:latin typeface="DM Sans" pitchFamily="2" charset="0"/>
              </a:rPr>
              <a:t>Email:  </a:t>
            </a:r>
            <a:r>
              <a:rPr lang="en-IN" sz="9600" dirty="0">
                <a:latin typeface="DM Sans" pitchFamily="2" charset="0"/>
                <a:hlinkClick r:id="rId4">
                  <a:extLst>
                    <a:ext uri="{A12FA001-AC4F-418D-AE19-62706E023703}">
                      <ahyp:hlinkClr xmlns:ahyp="http://schemas.microsoft.com/office/drawing/2018/hyperlinkcolor" xmlns="" xmlns:lc="http://schemas.openxmlformats.org/drawingml/2006/lockedCanvas" val="tx"/>
                    </a:ext>
                  </a:extLst>
                </a:hlinkClick>
              </a:rPr>
              <a:t>office@firstpolicy.com</a:t>
            </a:r>
            <a:endParaRPr lang="en-US" sz="9600" b="1" dirty="0">
              <a:latin typeface="DM Sans" pitchFamily="2" charset="0"/>
            </a:endParaRPr>
          </a:p>
          <a:p>
            <a:pPr marL="0" indent="0">
              <a:buNone/>
            </a:pPr>
            <a:endParaRPr lang="en-US" b="0" dirty="0" smtClean="0">
              <a:effectLst/>
            </a:endParaRPr>
          </a:p>
          <a:p>
            <a:pPr marL="0" indent="0">
              <a:buNone/>
            </a:pPr>
            <a:r>
              <a:rPr lang="en-US" dirty="0" smtClean="0"/>
              <a:t/>
            </a:r>
            <a:br>
              <a:rPr lang="en-US" dirty="0" smtClean="0"/>
            </a:br>
            <a:r>
              <a:rPr lang="en-US" dirty="0" smtClean="0"/>
              <a:t/>
            </a:r>
            <a:br>
              <a:rPr lang="en-US" dirty="0" smtClean="0"/>
            </a:br>
            <a:r>
              <a:rPr lang="en-US" sz="4400" dirty="0" smtClean="0"/>
              <a:t/>
            </a:r>
            <a:br>
              <a:rPr lang="en-US" sz="4400" dirty="0" smtClean="0"/>
            </a:br>
            <a:r>
              <a:rPr lang="en-US" sz="4400" dirty="0" smtClean="0"/>
              <a:t/>
            </a:r>
            <a:br>
              <a:rPr lang="en-US" sz="4400" dirty="0" smtClean="0"/>
            </a:br>
            <a:r>
              <a:rPr lang="en-US" sz="4400" dirty="0"/>
              <a:t> </a:t>
            </a:r>
            <a:endParaRPr lang="en-US" sz="4400" b="0" dirty="0" smtClean="0">
              <a:effectLst/>
            </a:endParaRPr>
          </a:p>
          <a:p>
            <a:pPr marL="0" indent="0">
              <a:buNone/>
            </a:pPr>
            <a:r>
              <a:rPr lang="en-US" sz="2400" dirty="0" smtClean="0"/>
              <a:t/>
            </a:r>
            <a:br>
              <a:rPr lang="en-US" sz="2400" dirty="0" smtClean="0"/>
            </a:br>
            <a:r>
              <a:rPr lang="en-US" sz="2400" dirty="0"/>
              <a:t> </a:t>
            </a:r>
            <a:endParaRPr lang="en-US" sz="2400" b="0" dirty="0" smtClean="0">
              <a:effectLst/>
            </a:endParaRPr>
          </a:p>
          <a:p>
            <a:pPr marL="0" indent="0">
              <a:buNone/>
            </a:pPr>
            <a:r>
              <a:rPr lang="en-US" dirty="0" smtClean="0"/>
              <a:t/>
            </a:r>
            <a:br>
              <a:rPr lang="en-US" dirty="0" smtClean="0"/>
            </a:br>
            <a:endParaRPr lang="en-IN" dirty="0"/>
          </a:p>
        </p:txBody>
      </p:sp>
    </p:spTree>
    <p:extLst>
      <p:ext uri="{BB962C8B-B14F-4D97-AF65-F5344CB8AC3E}">
        <p14:creationId xmlns:p14="http://schemas.microsoft.com/office/powerpoint/2010/main" val="11836397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372</Words>
  <Application>Microsoft Office PowerPoint</Application>
  <PresentationFormat>Widescreen</PresentationFormat>
  <Paragraphs>42</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DM Sans</vt:lpstr>
      <vt:lpstr>Inter</vt:lpstr>
      <vt:lpstr>Roboto</vt:lpstr>
      <vt:lpstr>Office Theme</vt:lpstr>
      <vt:lpstr>Understanding Trade Credit Insurance: Essential Protection for Your Business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Trade Credit Insurance: Essential Protection for Your Business</dc:title>
  <dc:creator>Admin</dc:creator>
  <cp:lastModifiedBy>Admin</cp:lastModifiedBy>
  <cp:revision>4</cp:revision>
  <dcterms:created xsi:type="dcterms:W3CDTF">2024-09-02T05:53:56Z</dcterms:created>
  <dcterms:modified xsi:type="dcterms:W3CDTF">2024-09-02T06:11:29Z</dcterms:modified>
</cp:coreProperties>
</file>