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5"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F7ACA186-8454-4CF7-8A6D-D5AEF0F6D1BF}" type="datetimeFigureOut">
              <a:rPr lang="en-IN" smtClean="0"/>
              <a:t>06-09-2024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C214947-EBB3-443D-AFAE-D4271CEC15BD}" type="slidenum">
              <a:rPr lang="en-IN" smtClean="0"/>
              <a:t>‹#›</a:t>
            </a:fld>
            <a:endParaRPr lang="en-IN"/>
          </a:p>
        </p:txBody>
      </p:sp>
    </p:spTree>
    <p:extLst>
      <p:ext uri="{BB962C8B-B14F-4D97-AF65-F5344CB8AC3E}">
        <p14:creationId xmlns:p14="http://schemas.microsoft.com/office/powerpoint/2010/main" val="23499802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7ACA186-8454-4CF7-8A6D-D5AEF0F6D1BF}" type="datetimeFigureOut">
              <a:rPr lang="en-IN" smtClean="0"/>
              <a:t>06-09-2024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C214947-EBB3-443D-AFAE-D4271CEC15BD}" type="slidenum">
              <a:rPr lang="en-IN" smtClean="0"/>
              <a:t>‹#›</a:t>
            </a:fld>
            <a:endParaRPr lang="en-IN"/>
          </a:p>
        </p:txBody>
      </p:sp>
    </p:spTree>
    <p:extLst>
      <p:ext uri="{BB962C8B-B14F-4D97-AF65-F5344CB8AC3E}">
        <p14:creationId xmlns:p14="http://schemas.microsoft.com/office/powerpoint/2010/main" val="42055632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7ACA186-8454-4CF7-8A6D-D5AEF0F6D1BF}" type="datetimeFigureOut">
              <a:rPr lang="en-IN" smtClean="0"/>
              <a:t>06-09-2024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C214947-EBB3-443D-AFAE-D4271CEC15BD}" type="slidenum">
              <a:rPr lang="en-IN" smtClean="0"/>
              <a:t>‹#›</a:t>
            </a:fld>
            <a:endParaRPr lang="en-IN"/>
          </a:p>
        </p:txBody>
      </p:sp>
    </p:spTree>
    <p:extLst>
      <p:ext uri="{BB962C8B-B14F-4D97-AF65-F5344CB8AC3E}">
        <p14:creationId xmlns:p14="http://schemas.microsoft.com/office/powerpoint/2010/main" val="15299504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F7ACA186-8454-4CF7-8A6D-D5AEF0F6D1BF}" type="datetimeFigureOut">
              <a:rPr lang="en-IN" smtClean="0"/>
              <a:t>06-09-2024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C214947-EBB3-443D-AFAE-D4271CEC15BD}" type="slidenum">
              <a:rPr lang="en-IN" smtClean="0"/>
              <a:t>‹#›</a:t>
            </a:fld>
            <a:endParaRPr lang="en-IN"/>
          </a:p>
        </p:txBody>
      </p:sp>
    </p:spTree>
    <p:extLst>
      <p:ext uri="{BB962C8B-B14F-4D97-AF65-F5344CB8AC3E}">
        <p14:creationId xmlns:p14="http://schemas.microsoft.com/office/powerpoint/2010/main" val="21932625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F7ACA186-8454-4CF7-8A6D-D5AEF0F6D1BF}" type="datetimeFigureOut">
              <a:rPr lang="en-IN" smtClean="0"/>
              <a:t>06-09-2024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DC214947-EBB3-443D-AFAE-D4271CEC15BD}" type="slidenum">
              <a:rPr lang="en-IN" smtClean="0"/>
              <a:t>‹#›</a:t>
            </a:fld>
            <a:endParaRPr lang="en-IN"/>
          </a:p>
        </p:txBody>
      </p:sp>
    </p:spTree>
    <p:extLst>
      <p:ext uri="{BB962C8B-B14F-4D97-AF65-F5344CB8AC3E}">
        <p14:creationId xmlns:p14="http://schemas.microsoft.com/office/powerpoint/2010/main" val="4220233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F7ACA186-8454-4CF7-8A6D-D5AEF0F6D1BF}" type="datetimeFigureOut">
              <a:rPr lang="en-IN" smtClean="0"/>
              <a:t>06-09-2024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DC214947-EBB3-443D-AFAE-D4271CEC15BD}" type="slidenum">
              <a:rPr lang="en-IN" smtClean="0"/>
              <a:t>‹#›</a:t>
            </a:fld>
            <a:endParaRPr lang="en-IN"/>
          </a:p>
        </p:txBody>
      </p:sp>
    </p:spTree>
    <p:extLst>
      <p:ext uri="{BB962C8B-B14F-4D97-AF65-F5344CB8AC3E}">
        <p14:creationId xmlns:p14="http://schemas.microsoft.com/office/powerpoint/2010/main" val="18996716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ACA186-8454-4CF7-8A6D-D5AEF0F6D1BF}" type="datetimeFigureOut">
              <a:rPr lang="en-IN" smtClean="0"/>
              <a:t>06-09-2024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DC214947-EBB3-443D-AFAE-D4271CEC15BD}" type="slidenum">
              <a:rPr lang="en-IN" smtClean="0"/>
              <a:t>‹#›</a:t>
            </a:fld>
            <a:endParaRPr lang="en-IN"/>
          </a:p>
        </p:txBody>
      </p:sp>
    </p:spTree>
    <p:extLst>
      <p:ext uri="{BB962C8B-B14F-4D97-AF65-F5344CB8AC3E}">
        <p14:creationId xmlns:p14="http://schemas.microsoft.com/office/powerpoint/2010/main" val="2326131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7ACA186-8454-4CF7-8A6D-D5AEF0F6D1BF}" type="datetimeFigureOut">
              <a:rPr lang="en-IN" smtClean="0"/>
              <a:t>06-09-2024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C214947-EBB3-443D-AFAE-D4271CEC15BD}" type="slidenum">
              <a:rPr lang="en-IN" smtClean="0"/>
              <a:t>‹#›</a:t>
            </a:fld>
            <a:endParaRPr lang="en-IN"/>
          </a:p>
        </p:txBody>
      </p:sp>
    </p:spTree>
    <p:extLst>
      <p:ext uri="{BB962C8B-B14F-4D97-AF65-F5344CB8AC3E}">
        <p14:creationId xmlns:p14="http://schemas.microsoft.com/office/powerpoint/2010/main" val="2214467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7ACA186-8454-4CF7-8A6D-D5AEF0F6D1BF}" type="datetimeFigureOut">
              <a:rPr lang="en-IN" smtClean="0"/>
              <a:t>06-09-2024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C214947-EBB3-443D-AFAE-D4271CEC15BD}" type="slidenum">
              <a:rPr lang="en-IN" smtClean="0"/>
              <a:t>‹#›</a:t>
            </a:fld>
            <a:endParaRPr lang="en-IN"/>
          </a:p>
        </p:txBody>
      </p:sp>
    </p:spTree>
    <p:extLst>
      <p:ext uri="{BB962C8B-B14F-4D97-AF65-F5344CB8AC3E}">
        <p14:creationId xmlns:p14="http://schemas.microsoft.com/office/powerpoint/2010/main" val="27267874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7ACA186-8454-4CF7-8A6D-D5AEF0F6D1BF}" type="datetimeFigureOut">
              <a:rPr lang="en-IN" smtClean="0"/>
              <a:t>06-09-2024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C214947-EBB3-443D-AFAE-D4271CEC15BD}" type="slidenum">
              <a:rPr lang="en-IN" smtClean="0"/>
              <a:t>‹#›</a:t>
            </a:fld>
            <a:endParaRPr lang="en-IN"/>
          </a:p>
        </p:txBody>
      </p:sp>
    </p:spTree>
    <p:extLst>
      <p:ext uri="{BB962C8B-B14F-4D97-AF65-F5344CB8AC3E}">
        <p14:creationId xmlns:p14="http://schemas.microsoft.com/office/powerpoint/2010/main" val="25767884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7ACA186-8454-4CF7-8A6D-D5AEF0F6D1BF}" type="datetimeFigureOut">
              <a:rPr lang="en-IN" smtClean="0"/>
              <a:t>06-09-2024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C214947-EBB3-443D-AFAE-D4271CEC15BD}" type="slidenum">
              <a:rPr lang="en-IN" smtClean="0"/>
              <a:t>‹#›</a:t>
            </a:fld>
            <a:endParaRPr lang="en-IN"/>
          </a:p>
        </p:txBody>
      </p:sp>
    </p:spTree>
    <p:extLst>
      <p:ext uri="{BB962C8B-B14F-4D97-AF65-F5344CB8AC3E}">
        <p14:creationId xmlns:p14="http://schemas.microsoft.com/office/powerpoint/2010/main" val="21005373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000">
              <a:srgbClr val="D0E3F3"/>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ACA186-8454-4CF7-8A6D-D5AEF0F6D1BF}" type="datetimeFigureOut">
              <a:rPr lang="en-IN" smtClean="0"/>
              <a:t>06-09-2024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214947-EBB3-443D-AFAE-D4271CEC15BD}" type="slidenum">
              <a:rPr lang="en-IN" smtClean="0"/>
              <a:t>‹#›</a:t>
            </a:fld>
            <a:endParaRPr lang="en-IN"/>
          </a:p>
        </p:txBody>
      </p:sp>
    </p:spTree>
    <p:extLst>
      <p:ext uri="{BB962C8B-B14F-4D97-AF65-F5344CB8AC3E}">
        <p14:creationId xmlns:p14="http://schemas.microsoft.com/office/powerpoint/2010/main" val="42064482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paysquare.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paysquare.com/payroll-outsourcing/"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paysquare.com/payroll-outsourcin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paysquare.com/payroll-outsourcing/"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mailto:sales@paysquare.com" TargetMode="External"/><Relationship Id="rId2" Type="http://schemas.openxmlformats.org/officeDocument/2006/relationships/hyperlink" Target="https://paysquare.com/reach-ou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431075"/>
            <a:ext cx="9144000" cy="1240972"/>
          </a:xfrm>
        </p:spPr>
        <p:txBody>
          <a:bodyPr>
            <a:normAutofit/>
          </a:bodyPr>
          <a:lstStyle/>
          <a:p>
            <a:r>
              <a:rPr lang="en-US" sz="3600" b="1" dirty="0"/>
              <a:t>How Payroll Outsourcing Services Help HR Focus on Core Business Goals</a:t>
            </a:r>
            <a:endParaRPr lang="en-IN" sz="3600" dirty="0"/>
          </a:p>
        </p:txBody>
      </p:sp>
      <p:sp>
        <p:nvSpPr>
          <p:cNvPr id="3" name="Subtitle 2"/>
          <p:cNvSpPr>
            <a:spLocks noGrp="1"/>
          </p:cNvSpPr>
          <p:nvPr>
            <p:ph type="subTitle" idx="1"/>
          </p:nvPr>
        </p:nvSpPr>
        <p:spPr>
          <a:xfrm>
            <a:off x="1288869" y="5042262"/>
            <a:ext cx="9144000" cy="992777"/>
          </a:xfrm>
        </p:spPr>
        <p:txBody>
          <a:bodyPr/>
          <a:lstStyle/>
          <a:p>
            <a:r>
              <a:rPr lang="en-GB" sz="3600" b="1" dirty="0">
                <a:solidFill>
                  <a:schemeClr val="tx1">
                    <a:lumMod val="95000"/>
                    <a:lumOff val="5000"/>
                  </a:schemeClr>
                </a:solidFill>
                <a:hlinkClick r:id="rId2">
                  <a:extLst>
                    <a:ext uri="{A12FA001-AC4F-418D-AE19-62706E023703}">
                      <ahyp:hlinkClr xmlns="" xmlns:ahyp="http://schemas.microsoft.com/office/drawing/2018/hyperlinkcolor" xmlns:lc="http://schemas.openxmlformats.org/drawingml/2006/lockedCanvas" val="tx"/>
                    </a:ext>
                  </a:extLst>
                </a:hlinkClick>
              </a:rPr>
              <a:t>https://paysquare.com/</a:t>
            </a:r>
            <a:endParaRPr lang="en-GB" sz="3600" b="1" dirty="0">
              <a:solidFill>
                <a:schemeClr val="tx1">
                  <a:lumMod val="95000"/>
                  <a:lumOff val="5000"/>
                </a:schemeClr>
              </a:solidFill>
            </a:endParaRPr>
          </a:p>
          <a:p>
            <a:endParaRPr lang="en-IN" dirty="0"/>
          </a:p>
        </p:txBody>
      </p:sp>
      <p:pic>
        <p:nvPicPr>
          <p:cNvPr id="4" name="Picture 3">
            <a:extLst>
              <a:ext uri="{FF2B5EF4-FFF2-40B4-BE49-F238E27FC236}">
                <a16:creationId xmlns:a16="http://schemas.microsoft.com/office/drawing/2014/main" id="{E6104C81-35AF-CCA9-30A7-B7496CF7AD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0846" y="2116183"/>
            <a:ext cx="4532811" cy="2743200"/>
          </a:xfrm>
          <a:prstGeom prst="rect">
            <a:avLst/>
          </a:prstGeom>
        </p:spPr>
      </p:pic>
    </p:spTree>
    <p:extLst>
      <p:ext uri="{BB962C8B-B14F-4D97-AF65-F5344CB8AC3E}">
        <p14:creationId xmlns:p14="http://schemas.microsoft.com/office/powerpoint/2010/main" val="11441434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5137" y="427899"/>
            <a:ext cx="10515600" cy="4351338"/>
          </a:xfrm>
        </p:spPr>
        <p:txBody>
          <a:bodyPr>
            <a:normAutofit/>
          </a:bodyPr>
          <a:lstStyle/>
          <a:p>
            <a:r>
              <a:rPr lang="en-US" sz="2000" dirty="0" smtClean="0"/>
              <a:t>With </a:t>
            </a:r>
            <a:r>
              <a:rPr lang="en-US" sz="2000" dirty="0"/>
              <a:t>an ever-changing environment, businesses today have to operate in harmony between administration and strategic initiatives that actually yield growth. Payroll management is one of the most cumbersome and time-consuming administrative activities faced by any company. The payroll process in India contains much legal and compliance-related intricacy, which may overwhelm HR departments. This is where payroll outsourcing services play an important role. By outsourcing payroll, the companies free up their human resources from this chore so that they can work towards business goals with more strategic activities.</a:t>
            </a:r>
            <a:endParaRPr lang="en-US" sz="2000" b="0" dirty="0" smtClean="0">
              <a:effectLst/>
            </a:endParaRPr>
          </a:p>
          <a:p>
            <a:pPr marL="0" indent="0">
              <a:buNone/>
            </a:pPr>
            <a:r>
              <a:rPr lang="en-US" dirty="0" smtClean="0"/>
              <a:t/>
            </a:r>
            <a:br>
              <a:rPr lang="en-US" dirty="0" smtClean="0"/>
            </a:br>
            <a:endParaRPr lang="en-IN" dirty="0"/>
          </a:p>
        </p:txBody>
      </p:sp>
    </p:spTree>
    <p:extLst>
      <p:ext uri="{BB962C8B-B14F-4D97-AF65-F5344CB8AC3E}">
        <p14:creationId xmlns:p14="http://schemas.microsoft.com/office/powerpoint/2010/main" val="27857729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0006" y="519339"/>
            <a:ext cx="10515600" cy="4351338"/>
          </a:xfrm>
        </p:spPr>
        <p:txBody>
          <a:bodyPr>
            <a:normAutofit fontScale="25000" lnSpcReduction="20000"/>
          </a:bodyPr>
          <a:lstStyle/>
          <a:p>
            <a:r>
              <a:rPr lang="en-US" sz="8000" b="1" dirty="0"/>
              <a:t>Why Payroll Management is Time-Consuming</a:t>
            </a:r>
            <a:endParaRPr lang="en-US" sz="8000" b="0" dirty="0" smtClean="0">
              <a:effectLst/>
            </a:endParaRPr>
          </a:p>
          <a:p>
            <a:pPr marL="0" indent="0">
              <a:buNone/>
            </a:pPr>
            <a:r>
              <a:rPr lang="en-US" sz="8000" b="0" dirty="0" smtClean="0">
                <a:effectLst/>
              </a:rPr>
              <a:t/>
            </a:r>
            <a:br>
              <a:rPr lang="en-US" sz="8000" b="0" dirty="0" smtClean="0">
                <a:effectLst/>
              </a:rPr>
            </a:br>
            <a:r>
              <a:rPr lang="en-US" sz="8000" dirty="0"/>
              <a:t>Payroll management is way more complex than just writing checks for pay. Any </a:t>
            </a:r>
            <a:r>
              <a:rPr lang="en-US" sz="8000" b="1" u="sng" dirty="0">
                <a:hlinkClick r:id="rId2"/>
              </a:rPr>
              <a:t>payroll management system</a:t>
            </a:r>
            <a:r>
              <a:rPr lang="en-US" sz="8000" dirty="0"/>
              <a:t> should, therefore, include considerations such as employee benefits, tax calculations, deductions, and adherence to labor laws, among others. Additionally, any mistake in payroll processing can risk serious legal consequences, penalties, and dissatisfaction from employees. These issues normally take up critical time for HR teams that would otherwise be utilized in core talent management, employee engagement, and organizational development</a:t>
            </a:r>
            <a:r>
              <a:rPr lang="en-US" sz="8000" dirty="0" smtClean="0"/>
              <a:t>.</a:t>
            </a:r>
          </a:p>
          <a:p>
            <a:pPr marL="0" indent="0">
              <a:buNone/>
            </a:pPr>
            <a:r>
              <a:rPr lang="en-US" sz="8000" b="0" dirty="0" smtClean="0">
                <a:effectLst/>
              </a:rPr>
              <a:t/>
            </a:r>
            <a:br>
              <a:rPr lang="en-US" sz="8000" b="0" dirty="0" smtClean="0">
                <a:effectLst/>
              </a:rPr>
            </a:br>
            <a:r>
              <a:rPr lang="en-US" sz="8000" b="1" dirty="0"/>
              <a:t>The Role of Payroll Outsourcing Services</a:t>
            </a:r>
            <a:endParaRPr lang="en-US" sz="8000" b="0" dirty="0" smtClean="0">
              <a:effectLst/>
            </a:endParaRPr>
          </a:p>
          <a:p>
            <a:pPr marL="0" indent="0">
              <a:buNone/>
            </a:pPr>
            <a:r>
              <a:rPr lang="en-US" sz="8000" b="0" dirty="0" smtClean="0">
                <a:effectLst/>
              </a:rPr>
              <a:t/>
            </a:r>
            <a:br>
              <a:rPr lang="en-US" sz="8000" b="0" dirty="0" smtClean="0">
                <a:effectLst/>
              </a:rPr>
            </a:br>
            <a:r>
              <a:rPr lang="en-US" sz="8000" dirty="0"/>
              <a:t>Basically, payroll processing outsourcing involves assigning the processing of payroll to skilled firms. These firms handle payroll computation, statutory compliance, employee benefits, and tax filings. Third-party payroll companies in India specialize in making the whole process smooth, correct, and fully compliant with all statutory requirements.</a:t>
            </a:r>
            <a:endParaRPr lang="en-US" sz="8000" b="0" dirty="0" smtClean="0">
              <a:effectLst/>
            </a:endParaRPr>
          </a:p>
          <a:p>
            <a:pPr marL="0" indent="0">
              <a:buNone/>
            </a:pPr>
            <a:r>
              <a:rPr lang="en-US" dirty="0" smtClean="0"/>
              <a:t/>
            </a:r>
            <a:br>
              <a:rPr lang="en-US" dirty="0" smtClean="0"/>
            </a:br>
            <a:r>
              <a:rPr lang="en-US" dirty="0" smtClean="0"/>
              <a:t/>
            </a:r>
            <a:br>
              <a:rPr lang="en-US" dirty="0" smtClean="0"/>
            </a:br>
            <a:endParaRPr lang="en-IN" dirty="0"/>
          </a:p>
        </p:txBody>
      </p:sp>
    </p:spTree>
    <p:extLst>
      <p:ext uri="{BB962C8B-B14F-4D97-AF65-F5344CB8AC3E}">
        <p14:creationId xmlns:p14="http://schemas.microsoft.com/office/powerpoint/2010/main" val="445256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5137" y="427899"/>
            <a:ext cx="10515600" cy="4351338"/>
          </a:xfrm>
        </p:spPr>
        <p:txBody>
          <a:bodyPr>
            <a:normAutofit fontScale="92500" lnSpcReduction="20000"/>
          </a:bodyPr>
          <a:lstStyle/>
          <a:p>
            <a:r>
              <a:rPr lang="en-US" sz="2200" dirty="0"/>
              <a:t>Outsourcing to payroll outsourcing companies in India offers the following benefits</a:t>
            </a:r>
            <a:r>
              <a:rPr lang="en-US" sz="2200" dirty="0" smtClean="0"/>
              <a:t>:</a:t>
            </a:r>
          </a:p>
          <a:p>
            <a:pPr marL="0" indent="0">
              <a:buNone/>
            </a:pPr>
            <a:endParaRPr lang="en-US" sz="2200" b="0" dirty="0" smtClean="0">
              <a:effectLst/>
            </a:endParaRPr>
          </a:p>
          <a:p>
            <a:pPr marL="0" indent="0">
              <a:buNone/>
            </a:pPr>
            <a:r>
              <a:rPr lang="en-US" sz="2200" b="1" dirty="0"/>
              <a:t>Confidentiality and Security:</a:t>
            </a:r>
            <a:r>
              <a:rPr lang="en-US" sz="2200" dirty="0"/>
              <a:t> Payroll information is confidential, and its breach may result in financial and legal consequences. Among the </a:t>
            </a:r>
            <a:r>
              <a:rPr lang="en-US" sz="2200" b="1" u="sng" dirty="0">
                <a:hlinkClick r:id="rId2"/>
              </a:rPr>
              <a:t>payroll outsourcing companies in India</a:t>
            </a:r>
            <a:r>
              <a:rPr lang="en-US" sz="2200" dirty="0"/>
              <a:t> some have integrated their operations with such data systems that ensure confidentiality of data and provide the minimum chances of data breach</a:t>
            </a:r>
            <a:r>
              <a:rPr lang="en-US" sz="2200" dirty="0" smtClean="0"/>
              <a:t>.</a:t>
            </a:r>
          </a:p>
          <a:p>
            <a:pPr marL="0" indent="0">
              <a:buNone/>
            </a:pPr>
            <a:endParaRPr lang="en-US" sz="2200" b="0" dirty="0" smtClean="0">
              <a:effectLst/>
            </a:endParaRPr>
          </a:p>
          <a:p>
            <a:pPr marL="0" indent="0">
              <a:buNone/>
            </a:pPr>
            <a:r>
              <a:rPr lang="en-US" sz="2200" b="1" dirty="0"/>
              <a:t>Cost Efficiency:</a:t>
            </a:r>
            <a:r>
              <a:rPr lang="en-US" sz="2200" dirty="0"/>
              <a:t> In-house payroll teams could be pretty expensive. Along with the partnership of payroll services in India, third-party companies save expenses on payroll software and training on payroll and salaries to be paid to their employees.</a:t>
            </a:r>
            <a:endParaRPr lang="en-US" sz="2200" b="0" dirty="0" smtClean="0">
              <a:effectLst/>
            </a:endParaRPr>
          </a:p>
          <a:p>
            <a:pPr marL="0" indent="0">
              <a:buNone/>
            </a:pPr>
            <a:r>
              <a:rPr lang="en-US" dirty="0" smtClean="0"/>
              <a:t/>
            </a:r>
            <a:br>
              <a:rPr lang="en-US" dirty="0" smtClean="0"/>
            </a:br>
            <a:r>
              <a:rPr lang="en-US" dirty="0" smtClean="0"/>
              <a:t/>
            </a:r>
            <a:br>
              <a:rPr lang="en-US" dirty="0" smtClean="0"/>
            </a:br>
            <a:r>
              <a:rPr lang="en-US" dirty="0" smtClean="0"/>
              <a:t/>
            </a:r>
            <a:br>
              <a:rPr lang="en-US" dirty="0" smtClean="0"/>
            </a:br>
            <a:endParaRPr lang="en-IN" dirty="0"/>
          </a:p>
        </p:txBody>
      </p:sp>
    </p:spTree>
    <p:extLst>
      <p:ext uri="{BB962C8B-B14F-4D97-AF65-F5344CB8AC3E}">
        <p14:creationId xmlns:p14="http://schemas.microsoft.com/office/powerpoint/2010/main" val="34998887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5137" y="427899"/>
            <a:ext cx="10515600" cy="4351338"/>
          </a:xfrm>
        </p:spPr>
        <p:txBody>
          <a:bodyPr>
            <a:normAutofit fontScale="85000" lnSpcReduction="20000"/>
          </a:bodyPr>
          <a:lstStyle/>
          <a:p>
            <a:pPr marL="0" indent="0">
              <a:buNone/>
            </a:pPr>
            <a:r>
              <a:rPr lang="en-US" sz="2400" b="1" dirty="0"/>
              <a:t>Time-saving:</a:t>
            </a:r>
            <a:r>
              <a:rPr lang="en-US" sz="2400" dirty="0"/>
              <a:t> A good chunk of the time taken by HR is utilized for payroll management. Outsourcing it to </a:t>
            </a:r>
            <a:r>
              <a:rPr lang="en-US" sz="2400" b="1" u="sng" dirty="0">
                <a:hlinkClick r:id="rId2"/>
              </a:rPr>
              <a:t>payroll outsourcing services</a:t>
            </a:r>
            <a:r>
              <a:rPr lang="en-US" sz="2400" dirty="0"/>
              <a:t> frees the HR teams to work on talent acquisition, performance management, and employee engagement instead of administrative work.</a:t>
            </a:r>
            <a:endParaRPr lang="en-US" sz="2400" b="0" dirty="0" smtClean="0">
              <a:effectLst/>
            </a:endParaRPr>
          </a:p>
          <a:p>
            <a:pPr marL="0" indent="0">
              <a:buNone/>
            </a:pPr>
            <a:endParaRPr lang="en-US" sz="2400" b="0" dirty="0" smtClean="0">
              <a:effectLst/>
            </a:endParaRPr>
          </a:p>
          <a:p>
            <a:pPr marL="0" indent="0">
              <a:buNone/>
            </a:pPr>
            <a:r>
              <a:rPr lang="en-US" sz="2400" b="0" dirty="0" smtClean="0">
                <a:effectLst/>
              </a:rPr>
              <a:t/>
            </a:r>
            <a:br>
              <a:rPr lang="en-US" sz="2400" b="0" dirty="0" smtClean="0">
                <a:effectLst/>
              </a:rPr>
            </a:br>
            <a:r>
              <a:rPr lang="en-US" sz="2400" b="1" dirty="0"/>
              <a:t>Scalability </a:t>
            </a:r>
            <a:r>
              <a:rPr lang="en-US" sz="2400" dirty="0"/>
              <a:t>- Companies are growing, as is their workforce. That means increasingly complex payroll management.</a:t>
            </a:r>
            <a:r>
              <a:rPr lang="en-US" sz="2400" b="1" u="sng" dirty="0">
                <a:hlinkClick r:id="rId2"/>
              </a:rPr>
              <a:t> third party payroll providers</a:t>
            </a:r>
            <a:r>
              <a:rPr lang="en-US" sz="2400" dirty="0"/>
              <a:t> offer scalable solutions that meet changing needs with ease without the burdening of HR personnel in charge.</a:t>
            </a:r>
            <a:endParaRPr lang="en-US" sz="2400" b="0" dirty="0" smtClean="0">
              <a:effectLst/>
            </a:endParaRPr>
          </a:p>
          <a:p>
            <a:pPr marL="0" indent="0">
              <a:buNone/>
            </a:pPr>
            <a:r>
              <a:rPr lang="en-US" sz="2400" dirty="0"/>
              <a:t>Expertise and Compliance: The payroll outsourcing firms in India are highly aware of the tax laws, labor regulations, and standards of compliance. It ensures that the payroll in India is executed with full statutory compliance to evade the risks of non-compliance.</a:t>
            </a:r>
            <a:endParaRPr lang="en-US" sz="2400" b="0" dirty="0" smtClean="0">
              <a:effectLst/>
            </a:endParaRPr>
          </a:p>
          <a:p>
            <a:pPr marL="0" indent="0">
              <a:buNone/>
            </a:pP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endParaRPr lang="en-IN" dirty="0"/>
          </a:p>
        </p:txBody>
      </p:sp>
    </p:spTree>
    <p:extLst>
      <p:ext uri="{BB962C8B-B14F-4D97-AF65-F5344CB8AC3E}">
        <p14:creationId xmlns:p14="http://schemas.microsoft.com/office/powerpoint/2010/main" val="629972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5137" y="388711"/>
            <a:ext cx="10515600" cy="4351338"/>
          </a:xfrm>
        </p:spPr>
        <p:txBody>
          <a:bodyPr>
            <a:normAutofit fontScale="55000" lnSpcReduction="20000"/>
          </a:bodyPr>
          <a:lstStyle/>
          <a:p>
            <a:r>
              <a:rPr lang="en-US" b="1" dirty="0"/>
              <a:t>​​</a:t>
            </a:r>
            <a:r>
              <a:rPr lang="en-US" sz="3600" b="1" dirty="0"/>
              <a:t>How HR Can Put the Focus on Core Business Goals</a:t>
            </a:r>
            <a:endParaRPr lang="en-US" sz="3600" b="0" dirty="0" smtClean="0">
              <a:effectLst/>
            </a:endParaRPr>
          </a:p>
          <a:p>
            <a:pPr marL="0" indent="0">
              <a:buNone/>
            </a:pPr>
            <a:r>
              <a:rPr lang="en-US" sz="3600" b="0" dirty="0" smtClean="0">
                <a:effectLst/>
              </a:rPr>
              <a:t/>
            </a:r>
            <a:br>
              <a:rPr lang="en-US" sz="3600" b="0" dirty="0" smtClean="0">
                <a:effectLst/>
              </a:rPr>
            </a:br>
            <a:r>
              <a:rPr lang="en-US" sz="3600" dirty="0"/>
              <a:t>Outsourcing payroll liberates human resources departments to address core business objectives, such as the following, rather than investing more time in payroll management</a:t>
            </a:r>
            <a:r>
              <a:rPr lang="en-US" sz="3600" dirty="0" smtClean="0"/>
              <a:t>.</a:t>
            </a:r>
          </a:p>
          <a:p>
            <a:pPr marL="0" indent="0">
              <a:buNone/>
            </a:pPr>
            <a:endParaRPr lang="en-US" sz="3600" b="0" dirty="0" smtClean="0">
              <a:effectLst/>
            </a:endParaRPr>
          </a:p>
          <a:p>
            <a:pPr marL="0" indent="0">
              <a:buNone/>
            </a:pPr>
            <a:r>
              <a:rPr lang="en-US" sz="3600" b="0" dirty="0" smtClean="0">
                <a:effectLst/>
              </a:rPr>
              <a:t/>
            </a:r>
            <a:br>
              <a:rPr lang="en-US" sz="3600" b="0" dirty="0" smtClean="0">
                <a:effectLst/>
              </a:rPr>
            </a:br>
            <a:r>
              <a:rPr lang="en-US" sz="3600" b="1" dirty="0"/>
              <a:t>Talent Development:</a:t>
            </a:r>
            <a:r>
              <a:rPr lang="en-US" sz="3600" dirty="0"/>
              <a:t> Other than that, the HR department can then focus its attentiveness on developing training programs, employee development plans, and leadership pipelines that are far more critical to the future of the company.</a:t>
            </a:r>
            <a:endParaRPr lang="en-US" sz="3600" b="0" dirty="0" smtClean="0">
              <a:effectLst/>
            </a:endParaRPr>
          </a:p>
          <a:p>
            <a:pPr marL="0" indent="0">
              <a:buNone/>
            </a:pPr>
            <a:r>
              <a:rPr lang="en-US" sz="3600" dirty="0" smtClean="0"/>
              <a:t/>
            </a:r>
            <a:br>
              <a:rPr lang="en-US" sz="3600" dirty="0" smtClean="0"/>
            </a:br>
            <a:r>
              <a:rPr lang="en-US" sz="3600" b="1" dirty="0"/>
              <a:t>Employee Engagement:</a:t>
            </a:r>
            <a:r>
              <a:rPr lang="en-US" sz="3600" dirty="0"/>
              <a:t> Human resource management is about motivating and engaging employees to deliver higher productivity. Outsourcing payroll services enables the HR department to develop a strong organization culture and strive towards employee satisfaction.</a:t>
            </a:r>
          </a:p>
          <a:p>
            <a:pPr marL="0" indent="0">
              <a:buNone/>
            </a:pP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endParaRPr lang="en-IN" dirty="0"/>
          </a:p>
        </p:txBody>
      </p:sp>
    </p:spTree>
    <p:extLst>
      <p:ext uri="{BB962C8B-B14F-4D97-AF65-F5344CB8AC3E}">
        <p14:creationId xmlns:p14="http://schemas.microsoft.com/office/powerpoint/2010/main" val="20504573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5137" y="388711"/>
            <a:ext cx="10515600" cy="4351338"/>
          </a:xfrm>
        </p:spPr>
        <p:txBody>
          <a:bodyPr>
            <a:normAutofit fontScale="55000" lnSpcReduction="20000"/>
          </a:bodyPr>
          <a:lstStyle/>
          <a:p>
            <a:pPr marL="0" indent="0">
              <a:buNone/>
            </a:pPr>
            <a:r>
              <a:rPr lang="en-US" sz="3600" b="1" dirty="0" smtClean="0"/>
              <a:t>Strategic </a:t>
            </a:r>
            <a:r>
              <a:rPr lang="en-US" sz="3600" b="1" dirty="0"/>
              <a:t>Planning:</a:t>
            </a:r>
            <a:r>
              <a:rPr lang="en-US" sz="3600" dirty="0"/>
              <a:t> Free from administrative burdens, HR becomes more involved in strategic planning for the future of the company. They can participate in strategic discussions regarding the growth of the company, acquiring talent, and workforce planning</a:t>
            </a:r>
            <a:r>
              <a:rPr lang="en-US" sz="3600" dirty="0" smtClean="0"/>
              <a:t>.</a:t>
            </a:r>
          </a:p>
          <a:p>
            <a:pPr marL="0" indent="0">
              <a:buNone/>
            </a:pPr>
            <a:endParaRPr lang="en-US" sz="3600" b="0" dirty="0" smtClean="0">
              <a:effectLst/>
            </a:endParaRPr>
          </a:p>
          <a:p>
            <a:r>
              <a:rPr lang="en-US" sz="3600" b="1" dirty="0" smtClean="0"/>
              <a:t>Conclusion</a:t>
            </a:r>
            <a:endParaRPr lang="en-US" sz="3600" dirty="0"/>
          </a:p>
          <a:p>
            <a:pPr marL="0" indent="0">
              <a:buNone/>
            </a:pPr>
            <a:r>
              <a:rPr lang="en-US" sz="3600" dirty="0"/>
              <a:t/>
            </a:r>
            <a:br>
              <a:rPr lang="en-US" sz="3600" dirty="0"/>
            </a:br>
            <a:r>
              <a:rPr lang="en-US" sz="3600" dirty="0"/>
              <a:t>In the modern competitive business world, the role of HR has become quite strategic. However, the case is that in India, such intricacies of the payroll process often sucks the HR department into tons of administrative tasks. By outsourcing payroll processing through some third-party payroll companies in India, organizations can systematize payroll operations, maintain compliance, and free up HR to drive key business goals. Thus, payroll outsourcing companies in India are one of the lucrative business strategies where several resources can be optimized for better efficiency with long-term benefits.</a:t>
            </a:r>
          </a:p>
          <a:p>
            <a:pPr marL="0" indent="0">
              <a:buNone/>
            </a:pP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endParaRPr lang="en-IN" dirty="0"/>
          </a:p>
        </p:txBody>
      </p:sp>
    </p:spTree>
    <p:extLst>
      <p:ext uri="{BB962C8B-B14F-4D97-AF65-F5344CB8AC3E}">
        <p14:creationId xmlns:p14="http://schemas.microsoft.com/office/powerpoint/2010/main" val="34690752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5137" y="388711"/>
            <a:ext cx="10515600" cy="4627426"/>
          </a:xfrm>
        </p:spPr>
        <p:txBody>
          <a:bodyPr>
            <a:normAutofit fontScale="25000" lnSpcReduction="20000"/>
          </a:bodyPr>
          <a:lstStyle/>
          <a:p>
            <a:pPr marL="0" indent="0">
              <a:buNone/>
            </a:pPr>
            <a:r>
              <a:rPr lang="en-US" sz="8000" b="1" dirty="0" smtClean="0">
                <a:solidFill>
                  <a:schemeClr val="dk1"/>
                </a:solidFill>
                <a:ea typeface="Calibri"/>
                <a:cs typeface="Calibri"/>
                <a:sym typeface="Calibri"/>
              </a:rPr>
              <a:t>Contact Us</a:t>
            </a:r>
            <a:r>
              <a:rPr lang="en-US" sz="8000" b="1" dirty="0" smtClean="0">
                <a:solidFill>
                  <a:schemeClr val="dk1"/>
                </a:solidFill>
                <a:ea typeface="Calibri"/>
                <a:cs typeface="Calibri"/>
              </a:rPr>
              <a:t/>
            </a:r>
            <a:br>
              <a:rPr lang="en-US" sz="8000" b="1" dirty="0" smtClean="0">
                <a:solidFill>
                  <a:schemeClr val="dk1"/>
                </a:solidFill>
                <a:ea typeface="Calibri"/>
                <a:cs typeface="Calibri"/>
              </a:rPr>
            </a:br>
            <a:r>
              <a:rPr lang="en-US" sz="8000" b="1" dirty="0" smtClean="0">
                <a:solidFill>
                  <a:schemeClr val="dk1"/>
                </a:solidFill>
                <a:ea typeface="Calibri"/>
                <a:cs typeface="Calibri"/>
              </a:rPr>
              <a:t/>
            </a:r>
            <a:br>
              <a:rPr lang="en-US" sz="8000" b="1" dirty="0" smtClean="0">
                <a:solidFill>
                  <a:schemeClr val="dk1"/>
                </a:solidFill>
                <a:ea typeface="Calibri"/>
                <a:cs typeface="Calibri"/>
              </a:rPr>
            </a:br>
            <a:r>
              <a:rPr lang="en-US" sz="8000" b="1" dirty="0" smtClean="0">
                <a:solidFill>
                  <a:schemeClr val="dk1"/>
                </a:solidFill>
                <a:ea typeface="Calibri"/>
                <a:cs typeface="Calibri"/>
              </a:rPr>
              <a:t/>
            </a:r>
            <a:br>
              <a:rPr lang="en-US" sz="8000" b="1" dirty="0" smtClean="0">
                <a:solidFill>
                  <a:schemeClr val="dk1"/>
                </a:solidFill>
                <a:ea typeface="Calibri"/>
                <a:cs typeface="Calibri"/>
              </a:rPr>
            </a:br>
            <a:r>
              <a:rPr lang="en-US" sz="8000" dirty="0" smtClean="0">
                <a:solidFill>
                  <a:schemeClr val="dk1"/>
                </a:solidFill>
                <a:ea typeface="Calibri"/>
                <a:cs typeface="Calibri"/>
                <a:sym typeface="Calibri"/>
              </a:rPr>
              <a:t>From payroll processing to accounting to temp staffing, we help you manage everything accurately and efficiently. </a:t>
            </a:r>
            <a:r>
              <a:rPr lang="en-US" sz="8000" dirty="0" smtClean="0">
                <a:solidFill>
                  <a:schemeClr val="dk1"/>
                </a:solidFill>
                <a:ea typeface="Calibri"/>
                <a:cs typeface="Calibri"/>
                <a:sym typeface="Calibri"/>
                <a:hlinkClick r:id="rId2"/>
              </a:rPr>
              <a:t>https://paysquare.com/reach-out/</a:t>
            </a:r>
            <a:r>
              <a:rPr lang="en-US" sz="8000" dirty="0" smtClean="0">
                <a:solidFill>
                  <a:schemeClr val="dk1"/>
                </a:solidFill>
                <a:ea typeface="Calibri"/>
                <a:cs typeface="Calibri"/>
                <a:sym typeface="Calibri"/>
              </a:rPr>
              <a:t> </a:t>
            </a:r>
          </a:p>
          <a:p>
            <a:pPr marL="0" indent="0">
              <a:buNone/>
            </a:pPr>
            <a:r>
              <a:rPr lang="en-US" sz="8000" dirty="0" smtClean="0">
                <a:solidFill>
                  <a:schemeClr val="dk1"/>
                </a:solidFill>
                <a:ea typeface="Calibri"/>
                <a:cs typeface="Calibri"/>
                <a:sym typeface="Calibri"/>
              </a:rPr>
              <a:t/>
            </a:r>
            <a:br>
              <a:rPr lang="en-US" sz="8000" dirty="0" smtClean="0">
                <a:solidFill>
                  <a:schemeClr val="dk1"/>
                </a:solidFill>
                <a:ea typeface="Calibri"/>
                <a:cs typeface="Calibri"/>
                <a:sym typeface="Calibri"/>
              </a:rPr>
            </a:br>
            <a:r>
              <a:rPr lang="en-US" sz="8000" b="1" dirty="0" smtClean="0">
                <a:solidFill>
                  <a:schemeClr val="dk1"/>
                </a:solidFill>
                <a:ea typeface="Calibri"/>
                <a:cs typeface="Calibri"/>
                <a:sym typeface="Calibri"/>
              </a:rPr>
              <a:t>Visit Our Branch</a:t>
            </a:r>
          </a:p>
          <a:p>
            <a:pPr marL="0" indent="0">
              <a:lnSpc>
                <a:spcPct val="150000"/>
              </a:lnSpc>
              <a:buNone/>
            </a:pPr>
            <a:r>
              <a:rPr lang="en-US" sz="8000" dirty="0" err="1" smtClean="0">
                <a:solidFill>
                  <a:schemeClr val="dk1"/>
                </a:solidFill>
                <a:ea typeface="Calibri"/>
                <a:cs typeface="Calibri"/>
                <a:sym typeface="Calibri"/>
              </a:rPr>
              <a:t>Paysquare</a:t>
            </a:r>
            <a:r>
              <a:rPr lang="en-US" sz="8000" dirty="0" smtClean="0">
                <a:solidFill>
                  <a:schemeClr val="dk1"/>
                </a:solidFill>
                <a:ea typeface="Calibri"/>
                <a:cs typeface="Calibri"/>
                <a:sym typeface="Calibri"/>
              </a:rPr>
              <a:t> Consultancy Limited, Sr.No-1537, Bhakti Premium, 3rd &amp; 4th floor Old Mumbai-Pune road, </a:t>
            </a:r>
            <a:r>
              <a:rPr lang="en-US" sz="8000" dirty="0" err="1" smtClean="0">
                <a:solidFill>
                  <a:schemeClr val="dk1"/>
                </a:solidFill>
                <a:ea typeface="Calibri"/>
                <a:cs typeface="Calibri"/>
                <a:sym typeface="Calibri"/>
              </a:rPr>
              <a:t>Dapodi</a:t>
            </a:r>
            <a:r>
              <a:rPr lang="en-US" sz="8000" dirty="0" smtClean="0">
                <a:solidFill>
                  <a:schemeClr val="dk1"/>
                </a:solidFill>
                <a:ea typeface="Calibri"/>
                <a:cs typeface="Calibri"/>
                <a:sym typeface="Calibri"/>
              </a:rPr>
              <a:t>, Pune-411012</a:t>
            </a:r>
            <a:br>
              <a:rPr lang="en-US" sz="8000" dirty="0" smtClean="0">
                <a:solidFill>
                  <a:schemeClr val="dk1"/>
                </a:solidFill>
                <a:ea typeface="Calibri"/>
                <a:cs typeface="Calibri"/>
                <a:sym typeface="Calibri"/>
              </a:rPr>
            </a:br>
            <a:r>
              <a:rPr lang="en-US" sz="8000" dirty="0" smtClean="0">
                <a:solidFill>
                  <a:schemeClr val="dk1"/>
                </a:solidFill>
                <a:ea typeface="Calibri"/>
                <a:cs typeface="Calibri"/>
                <a:sym typeface="Calibri"/>
              </a:rPr>
              <a:t>Landmark-</a:t>
            </a:r>
            <a:r>
              <a:rPr lang="en-US" sz="8000" dirty="0" err="1" smtClean="0">
                <a:solidFill>
                  <a:schemeClr val="dk1"/>
                </a:solidFill>
                <a:ea typeface="Calibri"/>
                <a:cs typeface="Calibri"/>
                <a:sym typeface="Calibri"/>
              </a:rPr>
              <a:t>Megamart</a:t>
            </a:r>
            <a:endParaRPr lang="en-US" sz="8000" dirty="0" smtClean="0">
              <a:solidFill>
                <a:schemeClr val="dk1"/>
              </a:solidFill>
              <a:ea typeface="Calibri"/>
              <a:cs typeface="Calibri"/>
              <a:sym typeface="Calibri"/>
            </a:endParaRPr>
          </a:p>
          <a:p>
            <a:pPr marL="0" indent="0">
              <a:lnSpc>
                <a:spcPct val="150000"/>
              </a:lnSpc>
              <a:buNone/>
            </a:pPr>
            <a:r>
              <a:rPr lang="en-US" sz="8000" dirty="0" smtClean="0">
                <a:solidFill>
                  <a:schemeClr val="dk1"/>
                </a:solidFill>
                <a:ea typeface="Calibri"/>
                <a:cs typeface="Calibri"/>
                <a:sym typeface="Calibri"/>
              </a:rPr>
              <a:t>Phone: +918080523161</a:t>
            </a:r>
            <a:endParaRPr lang="en-US" sz="8000" dirty="0" smtClean="0">
              <a:solidFill>
                <a:schemeClr val="dk1"/>
              </a:solidFill>
              <a:ea typeface="Calibri"/>
              <a:cs typeface="Calibri"/>
            </a:endParaRPr>
          </a:p>
          <a:p>
            <a:pPr marL="0" indent="0">
              <a:lnSpc>
                <a:spcPct val="150000"/>
              </a:lnSpc>
              <a:buNone/>
            </a:pPr>
            <a:r>
              <a:rPr lang="en-US" sz="8000" dirty="0" smtClean="0">
                <a:solidFill>
                  <a:schemeClr val="dk1"/>
                </a:solidFill>
                <a:ea typeface="Calibri"/>
                <a:cs typeface="Calibri"/>
                <a:sym typeface="Calibri"/>
              </a:rPr>
              <a:t>Email: </a:t>
            </a:r>
            <a:r>
              <a:rPr lang="en-US" sz="8000" dirty="0" smtClean="0">
                <a:solidFill>
                  <a:schemeClr val="dk1"/>
                </a:solidFill>
                <a:ea typeface="Calibri"/>
                <a:cs typeface="Calibri"/>
                <a:sym typeface="Calibri"/>
                <a:hlinkClick r:id="rId3">
                  <a:extLst>
                    <a:ext uri="{A12FA001-AC4F-418D-AE19-62706E023703}">
                      <ahyp:hlinkClr xmlns="" xmlns:ahyp="http://schemas.microsoft.com/office/drawing/2018/hyperlinkcolor" xmlns:lc="http://schemas.openxmlformats.org/drawingml/2006/lockedCanvas" val="tx"/>
                    </a:ext>
                  </a:extLst>
                </a:hlinkClick>
              </a:rPr>
              <a:t>sales@paysquare.com</a:t>
            </a:r>
            <a:endParaRPr lang="en-US" sz="8000" dirty="0" smtClean="0">
              <a:solidFill>
                <a:schemeClr val="dk1"/>
              </a:solidFill>
              <a:ea typeface="Calibri"/>
              <a:cs typeface="Calibri"/>
              <a:sym typeface="Calibri"/>
            </a:endParaRPr>
          </a:p>
          <a:p>
            <a:pPr marL="0" indent="0">
              <a:lnSpc>
                <a:spcPct val="150000"/>
              </a:lnSpc>
              <a:buNone/>
            </a:pPr>
            <a:r>
              <a:rPr lang="en-US" sz="8000" dirty="0" smtClean="0">
                <a:solidFill>
                  <a:schemeClr val="dk1"/>
                </a:solidFill>
                <a:ea typeface="Calibri"/>
                <a:cs typeface="Calibri"/>
                <a:sym typeface="Calibri"/>
              </a:rPr>
              <a:t>Career: hr@paysquare.com</a:t>
            </a:r>
            <a:endParaRPr lang="en-US" sz="8000" dirty="0" smtClean="0">
              <a:solidFill>
                <a:schemeClr val="dk1"/>
              </a:solidFill>
              <a:ea typeface="Calibri"/>
              <a:cs typeface="Calibri"/>
            </a:endParaRPr>
          </a:p>
          <a:p>
            <a:pPr marL="0" indent="0">
              <a:buNone/>
            </a:pP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endParaRPr lang="en-IN" dirty="0"/>
          </a:p>
        </p:txBody>
      </p:sp>
    </p:spTree>
    <p:extLst>
      <p:ext uri="{BB962C8B-B14F-4D97-AF65-F5344CB8AC3E}">
        <p14:creationId xmlns:p14="http://schemas.microsoft.com/office/powerpoint/2010/main" val="15346724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62</TotalTime>
  <Words>318</Words>
  <Application>Microsoft Office PowerPoint</Application>
  <PresentationFormat>Widescreen</PresentationFormat>
  <Paragraphs>38</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How Payroll Outsourcing Services Help HR Focus on Core Business Goals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Payroll Outsourcing Services Help HR Focus on Core Business Goals</dc:title>
  <dc:creator>Admin</dc:creator>
  <cp:lastModifiedBy>Admin</cp:lastModifiedBy>
  <cp:revision>5</cp:revision>
  <dcterms:created xsi:type="dcterms:W3CDTF">2024-09-06T07:24:56Z</dcterms:created>
  <dcterms:modified xsi:type="dcterms:W3CDTF">2024-09-06T08:27:53Z</dcterms:modified>
</cp:coreProperties>
</file>