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lice Italics" charset="1" panose="00000500000000000000"/>
      <p:regular r:id="rId19"/>
    </p:embeddedFont>
    <p:embeddedFont>
      <p:font typeface="Alice" charset="1" panose="00000500000000000000"/>
      <p:regular r:id="rId20"/>
    </p:embeddedFont>
    <p:embeddedFont>
      <p:font typeface="Alice Bold" charset="1" panose="00000500000000000000"/>
      <p:regular r:id="rId21"/>
    </p:embeddedFont>
    <p:embeddedFont>
      <p:font typeface="Canva Sans Bold" charset="1" panose="020B0803030501040103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https://www.edtech.in/services/website-designing-company-delhi" TargetMode="External" Type="http://schemas.openxmlformats.org/officeDocument/2006/relationships/hyperlink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edtech.in/services/seo-company-delhi" TargetMode="External" Type="http://schemas.openxmlformats.org/officeDocument/2006/relationships/hyperlink"/><Relationship Id="rId11" Target="../media/image4.png" Type="http://schemas.openxmlformats.org/officeDocument/2006/relationships/image"/><Relationship Id="rId12" Target="../media/image5.svg" Type="http://schemas.openxmlformats.org/officeDocument/2006/relationships/image"/><Relationship Id="rId2" Target="../media/image19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https://www.edtech.in/services/seo-company-delhi" TargetMode="External" Type="http://schemas.openxmlformats.org/officeDocument/2006/relationships/hyperlink"/><Relationship Id="rId7" Target="https://www.edtech.in/services/seo-company-delhi" TargetMode="External" Type="http://schemas.openxmlformats.org/officeDocument/2006/relationships/hyperlink"/><Relationship Id="rId8" Target="https://www.edtech.in/services/seo-company-delhi" TargetMode="External" Type="http://schemas.openxmlformats.org/officeDocument/2006/relationships/hyperlink"/><Relationship Id="rId9" Target="https://www.edtech.in/services/seo-company-delhi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7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edtech.i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A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934085" y="-2971800"/>
            <a:ext cx="16230600" cy="16230600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366550" y="2746155"/>
            <a:ext cx="11529239" cy="10250542"/>
          </a:xfrm>
          <a:custGeom>
            <a:avLst/>
            <a:gdLst/>
            <a:ahLst/>
            <a:cxnLst/>
            <a:rect r="r" b="b" t="t" l="l"/>
            <a:pathLst>
              <a:path h="10250542" w="11529239">
                <a:moveTo>
                  <a:pt x="0" y="0"/>
                </a:moveTo>
                <a:lnTo>
                  <a:pt x="11529239" y="0"/>
                </a:lnTo>
                <a:lnTo>
                  <a:pt x="11529239" y="10250541"/>
                </a:lnTo>
                <a:lnTo>
                  <a:pt x="0" y="102505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366550" y="1219111"/>
            <a:ext cx="7591544" cy="7591514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861264" y="-187237"/>
            <a:ext cx="2853472" cy="3057623"/>
          </a:xfrm>
          <a:custGeom>
            <a:avLst/>
            <a:gdLst/>
            <a:ahLst/>
            <a:cxnLst/>
            <a:rect r="r" b="b" t="t" l="l"/>
            <a:pathLst>
              <a:path h="3057623" w="2853472">
                <a:moveTo>
                  <a:pt x="0" y="0"/>
                </a:moveTo>
                <a:lnTo>
                  <a:pt x="2853472" y="0"/>
                </a:lnTo>
                <a:lnTo>
                  <a:pt x="2853472" y="3057622"/>
                </a:lnTo>
                <a:lnTo>
                  <a:pt x="0" y="30576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9215" y="812785"/>
            <a:ext cx="9144000" cy="7606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01"/>
              </a:lnSpc>
            </a:pPr>
            <a:r>
              <a:rPr lang="en-US" sz="9901" i="true">
                <a:solidFill>
                  <a:srgbClr val="F2EAE7"/>
                </a:solidFill>
                <a:latin typeface="Alice Italics"/>
                <a:ea typeface="Alice Italics"/>
                <a:cs typeface="Alice Italics"/>
                <a:sym typeface="Alice Italics"/>
              </a:rPr>
              <a:t>Top 10 Benefits of using AI Tools When Designing a Website</a:t>
            </a:r>
          </a:p>
          <a:p>
            <a:pPr algn="l">
              <a:lnSpc>
                <a:spcPts val="9901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810625"/>
            <a:ext cx="5113362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spc="251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www.edtech.in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A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87299" y="-3470249"/>
            <a:ext cx="18037444" cy="18037444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345116" y="2856070"/>
            <a:ext cx="8671640" cy="6070148"/>
            <a:chOff x="0" y="0"/>
            <a:chExt cx="6350000" cy="444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445000"/>
            </a:xfrm>
            <a:custGeom>
              <a:avLst/>
              <a:gdLst/>
              <a:ahLst/>
              <a:cxnLst/>
              <a:rect r="r" b="b" t="t" l="l"/>
              <a:pathLst>
                <a:path h="4445000" w="6350000">
                  <a:moveTo>
                    <a:pt x="0" y="3429000"/>
                  </a:moveTo>
                  <a:lnTo>
                    <a:pt x="0" y="1016000"/>
                  </a:lnTo>
                  <a:cubicBezTo>
                    <a:pt x="0" y="454660"/>
                    <a:pt x="454660" y="0"/>
                    <a:pt x="1016000" y="0"/>
                  </a:cubicBezTo>
                  <a:lnTo>
                    <a:pt x="5334000" y="0"/>
                  </a:lnTo>
                  <a:cubicBezTo>
                    <a:pt x="5895340" y="0"/>
                    <a:pt x="6350000" y="454660"/>
                    <a:pt x="6350000" y="1016000"/>
                  </a:cubicBezTo>
                  <a:lnTo>
                    <a:pt x="6350000" y="3429000"/>
                  </a:lnTo>
                  <a:cubicBezTo>
                    <a:pt x="6350000" y="3990340"/>
                    <a:pt x="5895340" y="4445000"/>
                    <a:pt x="5334000" y="4445000"/>
                  </a:cubicBezTo>
                  <a:lnTo>
                    <a:pt x="1016000" y="4445000"/>
                  </a:lnTo>
                  <a:cubicBezTo>
                    <a:pt x="454660" y="4445000"/>
                    <a:pt x="0" y="3990340"/>
                    <a:pt x="0" y="3429000"/>
                  </a:cubicBezTo>
                  <a:close/>
                </a:path>
              </a:pathLst>
            </a:custGeom>
            <a:blipFill>
              <a:blip r:embed="rId2"/>
              <a:stretch>
                <a:fillRect l="-4250" t="0" r="-425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4445000"/>
            </a:xfrm>
            <a:custGeom>
              <a:avLst/>
              <a:gdLst/>
              <a:ahLst/>
              <a:cxnLst/>
              <a:rect r="r" b="b" t="t" l="l"/>
              <a:pathLst>
                <a:path h="4445000" w="6350000">
                  <a:moveTo>
                    <a:pt x="6330950" y="3429000"/>
                  </a:moveTo>
                  <a:cubicBezTo>
                    <a:pt x="6330950" y="3978910"/>
                    <a:pt x="5883910" y="4425950"/>
                    <a:pt x="5334000" y="4425950"/>
                  </a:cubicBezTo>
                  <a:lnTo>
                    <a:pt x="1016000" y="4425950"/>
                  </a:lnTo>
                  <a:cubicBezTo>
                    <a:pt x="466090" y="4425950"/>
                    <a:pt x="19050" y="3978910"/>
                    <a:pt x="19050" y="3429000"/>
                  </a:cubicBezTo>
                  <a:lnTo>
                    <a:pt x="19050" y="1016000"/>
                  </a:lnTo>
                  <a:cubicBezTo>
                    <a:pt x="19050" y="466090"/>
                    <a:pt x="466090" y="19050"/>
                    <a:pt x="1016000" y="19050"/>
                  </a:cubicBezTo>
                  <a:lnTo>
                    <a:pt x="5334000" y="19050"/>
                  </a:lnTo>
                  <a:cubicBezTo>
                    <a:pt x="5883910" y="19050"/>
                    <a:pt x="6330950" y="466090"/>
                    <a:pt x="6330950" y="1016000"/>
                  </a:cubicBezTo>
                  <a:lnTo>
                    <a:pt x="6330950" y="3429000"/>
                  </a:lnTo>
                  <a:moveTo>
                    <a:pt x="6350000" y="3429000"/>
                  </a:moveTo>
                  <a:lnTo>
                    <a:pt x="6350000" y="1016000"/>
                  </a:lnTo>
                  <a:cubicBezTo>
                    <a:pt x="6350000" y="454660"/>
                    <a:pt x="5895340" y="0"/>
                    <a:pt x="5334000" y="0"/>
                  </a:cubicBezTo>
                  <a:lnTo>
                    <a:pt x="1016000" y="0"/>
                  </a:lnTo>
                  <a:cubicBezTo>
                    <a:pt x="454660" y="0"/>
                    <a:pt x="0" y="454660"/>
                    <a:pt x="0" y="1016000"/>
                  </a:cubicBezTo>
                  <a:lnTo>
                    <a:pt x="0" y="3429000"/>
                  </a:lnTo>
                  <a:cubicBezTo>
                    <a:pt x="0" y="3990340"/>
                    <a:pt x="454660" y="4445000"/>
                    <a:pt x="1016000" y="4445000"/>
                  </a:cubicBezTo>
                  <a:lnTo>
                    <a:pt x="5334000" y="4445000"/>
                  </a:lnTo>
                  <a:cubicBezTo>
                    <a:pt x="5895340" y="4445000"/>
                    <a:pt x="6350000" y="3990340"/>
                    <a:pt x="6350000" y="3429000"/>
                  </a:cubicBezTo>
                  <a:lnTo>
                    <a:pt x="6350000" y="3429000"/>
                  </a:lnTo>
                  <a:close/>
                </a:path>
              </a:pathLst>
            </a:custGeom>
            <a:solidFill>
              <a:srgbClr val="A9683D"/>
            </a:solidFill>
          </p:spPr>
        </p:sp>
      </p:grpSp>
      <p:sp>
        <p:nvSpPr>
          <p:cNvPr name="Freeform 7" id="7"/>
          <p:cNvSpPr/>
          <p:nvPr/>
        </p:nvSpPr>
        <p:spPr>
          <a:xfrm flipH="true" flipV="false" rot="7664376">
            <a:off x="13958853" y="8091780"/>
            <a:ext cx="8876948" cy="9229341"/>
          </a:xfrm>
          <a:custGeom>
            <a:avLst/>
            <a:gdLst/>
            <a:ahLst/>
            <a:cxnLst/>
            <a:rect r="r" b="b" t="t" l="l"/>
            <a:pathLst>
              <a:path h="9229341" w="8876948">
                <a:moveTo>
                  <a:pt x="8876948" y="0"/>
                </a:moveTo>
                <a:lnTo>
                  <a:pt x="0" y="0"/>
                </a:lnTo>
                <a:lnTo>
                  <a:pt x="0" y="9229341"/>
                </a:lnTo>
                <a:lnTo>
                  <a:pt x="8876948" y="9229341"/>
                </a:lnTo>
                <a:lnTo>
                  <a:pt x="887694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564982" y="8597018"/>
            <a:ext cx="2386188" cy="2556907"/>
          </a:xfrm>
          <a:custGeom>
            <a:avLst/>
            <a:gdLst/>
            <a:ahLst/>
            <a:cxnLst/>
            <a:rect r="r" b="b" t="t" l="l"/>
            <a:pathLst>
              <a:path h="2556907" w="2386188">
                <a:moveTo>
                  <a:pt x="0" y="0"/>
                </a:moveTo>
                <a:lnTo>
                  <a:pt x="2386188" y="0"/>
                </a:lnTo>
                <a:lnTo>
                  <a:pt x="2386188" y="2556907"/>
                </a:lnTo>
                <a:lnTo>
                  <a:pt x="0" y="25569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879948" y="-199112"/>
            <a:ext cx="3767247" cy="4036773"/>
          </a:xfrm>
          <a:custGeom>
            <a:avLst/>
            <a:gdLst/>
            <a:ahLst/>
            <a:cxnLst/>
            <a:rect r="r" b="b" t="t" l="l"/>
            <a:pathLst>
              <a:path h="4036773" w="3767247">
                <a:moveTo>
                  <a:pt x="0" y="0"/>
                </a:moveTo>
                <a:lnTo>
                  <a:pt x="3767247" y="0"/>
                </a:lnTo>
                <a:lnTo>
                  <a:pt x="3767247" y="4036773"/>
                </a:lnTo>
                <a:lnTo>
                  <a:pt x="0" y="40367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630388" y="1669989"/>
            <a:ext cx="7471542" cy="6180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11"/>
              </a:lnSpc>
            </a:pPr>
            <a:r>
              <a:rPr lang="en-US" sz="30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tools make designing websites easier and faster. They help with things like layout, color choices, and content, making websites more user-friendly and effective.</a:t>
            </a:r>
          </a:p>
          <a:p>
            <a:pPr algn="l">
              <a:lnSpc>
                <a:spcPts val="4711"/>
              </a:lnSpc>
            </a:pPr>
            <a:r>
              <a:rPr lang="en-US" sz="30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By using AI, you can create a modern, engaging website with less effort and cost.</a:t>
            </a:r>
          </a:p>
          <a:p>
            <a:pPr algn="l">
              <a:lnSpc>
                <a:spcPts val="531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Want to know the top 10 benefits of using AI tools when designing a website? Read this informative article -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870663" y="600075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0C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55871" y="1641786"/>
            <a:ext cx="7003429" cy="7003429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7994" y="0"/>
                  </a:moveTo>
                  <a:lnTo>
                    <a:pt x="6858008" y="0"/>
                  </a:lnTo>
                  <a:lnTo>
                    <a:pt x="6858008" y="0"/>
                  </a:lnTo>
                  <a:cubicBezTo>
                    <a:pt x="10645573" y="1"/>
                    <a:pt x="13716000" y="3070429"/>
                    <a:pt x="13716000" y="6857994"/>
                  </a:cubicBezTo>
                  <a:lnTo>
                    <a:pt x="13716000" y="1371600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70428" y="0"/>
                    <a:pt x="6857994" y="0"/>
                  </a:cubicBezTo>
                  <a:close/>
                </a:path>
              </a:pathLst>
            </a:custGeom>
            <a:blipFill>
              <a:blip r:embed="rId2"/>
              <a:stretch>
                <a:fillRect l="-8394" t="0" r="-839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-1541796" y="8937348"/>
            <a:ext cx="4579466" cy="2902895"/>
          </a:xfrm>
          <a:custGeom>
            <a:avLst/>
            <a:gdLst/>
            <a:ahLst/>
            <a:cxnLst/>
            <a:rect r="r" b="b" t="t" l="l"/>
            <a:pathLst>
              <a:path h="2902895" w="4579466">
                <a:moveTo>
                  <a:pt x="4579465" y="0"/>
                </a:moveTo>
                <a:lnTo>
                  <a:pt x="0" y="0"/>
                </a:lnTo>
                <a:lnTo>
                  <a:pt x="0" y="2902896"/>
                </a:lnTo>
                <a:lnTo>
                  <a:pt x="4579465" y="2902896"/>
                </a:lnTo>
                <a:lnTo>
                  <a:pt x="45794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6053" y="2527023"/>
            <a:ext cx="9534746" cy="655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tools speed up the website design process.</a:t>
            </a:r>
          </a:p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The experts of a </a:t>
            </a:r>
            <a:r>
              <a:rPr lang="en-US" sz="3299" u="sng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  <a:hlinkClick r:id="rId5" tooltip="https://www.edtech.in/services/website-designing-company-delhi"/>
              </a:rPr>
              <a:t>website designing agency in Delhi</a:t>
            </a: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 experiences automate repetitive tasks like adjusting layouts and choosing colors.</a:t>
            </a:r>
          </a:p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Instead of doing these tasks manually, AI handles them quickly.</a:t>
            </a:r>
          </a:p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This saves time for designers.</a:t>
            </a:r>
          </a:p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They can then focus on more creative work, like coming up with new ideas.</a:t>
            </a:r>
          </a:p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With AI, designers don't need to spend hours on small details.</a:t>
            </a:r>
          </a:p>
          <a:p>
            <a:pPr algn="l">
              <a:lnSpc>
                <a:spcPts val="4319"/>
              </a:lnSpc>
            </a:pPr>
            <a:r>
              <a:rPr lang="en-US" sz="35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The tool does it for them, making the overall design process faster and more efficient.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845389" y="2043395"/>
            <a:ext cx="2573065" cy="2757154"/>
          </a:xfrm>
          <a:custGeom>
            <a:avLst/>
            <a:gdLst/>
            <a:ahLst/>
            <a:cxnLst/>
            <a:rect r="r" b="b" t="t" l="l"/>
            <a:pathLst>
              <a:path h="2757154" w="2573065">
                <a:moveTo>
                  <a:pt x="0" y="0"/>
                </a:moveTo>
                <a:lnTo>
                  <a:pt x="2573065" y="0"/>
                </a:lnTo>
                <a:lnTo>
                  <a:pt x="2573065" y="2757155"/>
                </a:lnTo>
                <a:lnTo>
                  <a:pt x="0" y="2757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22775" y="9494124"/>
            <a:ext cx="1696179" cy="1817531"/>
          </a:xfrm>
          <a:custGeom>
            <a:avLst/>
            <a:gdLst/>
            <a:ahLst/>
            <a:cxnLst/>
            <a:rect r="r" b="b" t="t" l="l"/>
            <a:pathLst>
              <a:path h="1817531" w="1696179">
                <a:moveTo>
                  <a:pt x="0" y="0"/>
                </a:moveTo>
                <a:lnTo>
                  <a:pt x="1696178" y="0"/>
                </a:lnTo>
                <a:lnTo>
                  <a:pt x="1696178" y="1817531"/>
                </a:lnTo>
                <a:lnTo>
                  <a:pt x="0" y="1817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0053" y="260986"/>
            <a:ext cx="7841621" cy="2059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i="true">
                <a:solidFill>
                  <a:srgbClr val="F2EAE7"/>
                </a:solidFill>
                <a:latin typeface="Alice Italics"/>
                <a:ea typeface="Alice Italics"/>
                <a:cs typeface="Alice Italics"/>
                <a:sym typeface="Alice Italics"/>
              </a:rPr>
              <a:t>Faster Design Process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70663" y="1019175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81012" y="-1825015"/>
            <a:ext cx="14876172" cy="14372001"/>
            <a:chOff x="0" y="0"/>
            <a:chExt cx="6572759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572758" cy="6350000"/>
            </a:xfrm>
            <a:custGeom>
              <a:avLst/>
              <a:gdLst/>
              <a:ahLst/>
              <a:cxnLst/>
              <a:rect r="r" b="b" t="t" l="l"/>
              <a:pathLst>
                <a:path h="6350000" w="6572758">
                  <a:moveTo>
                    <a:pt x="3286379" y="0"/>
                  </a:moveTo>
                  <a:cubicBezTo>
                    <a:pt x="1471362" y="0"/>
                    <a:pt x="0" y="1421496"/>
                    <a:pt x="0" y="3175000"/>
                  </a:cubicBezTo>
                  <a:cubicBezTo>
                    <a:pt x="0" y="4928504"/>
                    <a:pt x="1471362" y="6350000"/>
                    <a:pt x="3286379" y="6350000"/>
                  </a:cubicBezTo>
                  <a:cubicBezTo>
                    <a:pt x="5101397" y="6350000"/>
                    <a:pt x="6572758" y="4928504"/>
                    <a:pt x="6572758" y="3175000"/>
                  </a:cubicBezTo>
                  <a:cubicBezTo>
                    <a:pt x="6572758" y="1421496"/>
                    <a:pt x="5101397" y="0"/>
                    <a:pt x="3286379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6564982" y="278144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03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728252"/>
            <a:ext cx="5881012" cy="8821518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42857" t="0" r="-42857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1056345" y="9097813"/>
            <a:ext cx="2085045" cy="2234219"/>
          </a:xfrm>
          <a:custGeom>
            <a:avLst/>
            <a:gdLst/>
            <a:ahLst/>
            <a:cxnLst/>
            <a:rect r="r" b="b" t="t" l="l"/>
            <a:pathLst>
              <a:path h="2234219" w="2085045">
                <a:moveTo>
                  <a:pt x="0" y="0"/>
                </a:moveTo>
                <a:lnTo>
                  <a:pt x="2085045" y="0"/>
                </a:lnTo>
                <a:lnTo>
                  <a:pt x="2085045" y="2234219"/>
                </a:lnTo>
                <a:lnTo>
                  <a:pt x="0" y="22342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64982" y="-1047654"/>
            <a:ext cx="1637284" cy="1754423"/>
          </a:xfrm>
          <a:custGeom>
            <a:avLst/>
            <a:gdLst/>
            <a:ahLst/>
            <a:cxnLst/>
            <a:rect r="r" b="b" t="t" l="l"/>
            <a:pathLst>
              <a:path h="1754423" w="1637284">
                <a:moveTo>
                  <a:pt x="0" y="0"/>
                </a:moveTo>
                <a:lnTo>
                  <a:pt x="1637284" y="0"/>
                </a:lnTo>
                <a:lnTo>
                  <a:pt x="1637284" y="1754423"/>
                </a:lnTo>
                <a:lnTo>
                  <a:pt x="0" y="1754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392784" y="2349478"/>
            <a:ext cx="10383034" cy="7200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helps improve user experience on websites.</a:t>
            </a:r>
          </a:p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It looks at how people use the site and what they like.</a:t>
            </a:r>
          </a:p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can suggest changes to make the site easier and more enjoyable to use.</a:t>
            </a:r>
          </a:p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For example, it might recommend adjusting the layout or adding features based on user behavior.</a:t>
            </a:r>
          </a:p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This makes the website more engaging and useful for visitors.</a:t>
            </a:r>
          </a:p>
          <a:p>
            <a:pPr algn="l">
              <a:lnSpc>
                <a:spcPts val="5721"/>
              </a:lnSpc>
            </a:pPr>
            <a:r>
              <a:rPr lang="en-US" sz="3326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By analyzing how users interact with the site, AI helps create a design that fits their needs and preferences.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76521" y="25638"/>
            <a:ext cx="7256355" cy="2079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7"/>
              </a:lnSpc>
            </a:pPr>
            <a:r>
              <a:rPr lang="en-US" sz="7032" i="true">
                <a:solidFill>
                  <a:srgbClr val="F2EAE7"/>
                </a:solidFill>
                <a:latin typeface="Alice Italics"/>
                <a:ea typeface="Alice Italics"/>
                <a:cs typeface="Alice Italics"/>
                <a:sym typeface="Alice Italics"/>
              </a:rPr>
              <a:t>Enhanced User Experience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A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095939" y="-5738200"/>
            <a:ext cx="17458632" cy="17458632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919059" y="2412890"/>
            <a:ext cx="9195109" cy="6322822"/>
            <a:chOff x="0" y="0"/>
            <a:chExt cx="6159500" cy="4235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18762" t="0" r="-1876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945251" y="7605631"/>
            <a:ext cx="4628098" cy="4114800"/>
          </a:xfrm>
          <a:custGeom>
            <a:avLst/>
            <a:gdLst/>
            <a:ahLst/>
            <a:cxnLst/>
            <a:rect r="r" b="b" t="t" l="l"/>
            <a:pathLst>
              <a:path h="4114800" w="4628098">
                <a:moveTo>
                  <a:pt x="0" y="0"/>
                </a:moveTo>
                <a:lnTo>
                  <a:pt x="4628098" y="0"/>
                </a:lnTo>
                <a:lnTo>
                  <a:pt x="46280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38618" y="1447800"/>
            <a:ext cx="8526520" cy="838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helps make content more personalized for each user.</a:t>
            </a:r>
          </a:p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It looks at what users like and how they browse the site.</a:t>
            </a:r>
          </a:p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Based on this information, AI can suggest content that matches their interests.</a:t>
            </a:r>
          </a:p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For example, if a user likes certain topics, the AI can show them more related articles or products.</a:t>
            </a:r>
          </a:p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This makes the website feel more relevant and interesting to each visitor.</a:t>
            </a:r>
          </a:p>
          <a:p>
            <a:pPr algn="l">
              <a:lnSpc>
                <a:spcPts val="4199"/>
              </a:lnSpc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Personalized content keeps users engaged and makes their experience better.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By showing what users want to see, AI helps create a website that feels customized just for them.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870663" y="1019175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33261A"/>
                </a:solidFill>
                <a:latin typeface="Alice"/>
                <a:ea typeface="Alice"/>
                <a:cs typeface="Alice"/>
                <a:sym typeface="Alice"/>
              </a:rPr>
              <a:t>04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2770580">
            <a:off x="13518515" y="-1203887"/>
            <a:ext cx="2853472" cy="3057623"/>
          </a:xfrm>
          <a:custGeom>
            <a:avLst/>
            <a:gdLst/>
            <a:ahLst/>
            <a:cxnLst/>
            <a:rect r="r" b="b" t="t" l="l"/>
            <a:pathLst>
              <a:path h="3057623" w="2853472">
                <a:moveTo>
                  <a:pt x="0" y="0"/>
                </a:moveTo>
                <a:lnTo>
                  <a:pt x="2853472" y="0"/>
                </a:lnTo>
                <a:lnTo>
                  <a:pt x="2853472" y="3057623"/>
                </a:lnTo>
                <a:lnTo>
                  <a:pt x="0" y="30576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8618" y="76200"/>
            <a:ext cx="9074478" cy="981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0"/>
              </a:lnSpc>
              <a:spcBef>
                <a:spcPct val="0"/>
              </a:spcBef>
            </a:pPr>
            <a:r>
              <a:rPr lang="en-US" sz="7000" i="true" spc="133">
                <a:solidFill>
                  <a:srgbClr val="F2EAE7"/>
                </a:solidFill>
                <a:latin typeface="Alice Italics"/>
                <a:ea typeface="Alice Italics"/>
                <a:cs typeface="Alice Italics"/>
                <a:sym typeface="Alice Italics"/>
              </a:rPr>
              <a:t>Personalized Content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4655" t="0" r="-465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80978">
            <a:off x="-2492882" y="-2417162"/>
            <a:ext cx="5833272" cy="4834324"/>
          </a:xfrm>
          <a:custGeom>
            <a:avLst/>
            <a:gdLst/>
            <a:ahLst/>
            <a:cxnLst/>
            <a:rect r="r" b="b" t="t" l="l"/>
            <a:pathLst>
              <a:path h="4834324" w="5833272">
                <a:moveTo>
                  <a:pt x="0" y="0"/>
                </a:moveTo>
                <a:lnTo>
                  <a:pt x="5833272" y="0"/>
                </a:lnTo>
                <a:lnTo>
                  <a:pt x="5833272" y="4834324"/>
                </a:lnTo>
                <a:lnTo>
                  <a:pt x="0" y="48343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711411" y="-804251"/>
            <a:ext cx="14372001" cy="14372001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1505998"/>
            <a:ext cx="7607434" cy="7607434"/>
            <a:chOff x="0" y="0"/>
            <a:chExt cx="3282950" cy="328295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57218" y="1344073"/>
            <a:ext cx="9730782" cy="9563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7"/>
              </a:lnSpc>
              <a:spcBef>
                <a:spcPct val="0"/>
              </a:spcBef>
            </a:pPr>
            <a:r>
              <a:rPr lang="en-US" sz="3199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</a:t>
            </a: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 helps </a:t>
            </a:r>
            <a:r>
              <a:rPr lang="en-US" sz="3199" strike="noStrike" u="sng">
                <a:solidFill>
                  <a:srgbClr val="F2EAE7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edtech.in/services/seo-company-delhi"/>
              </a:rPr>
              <a:t>i</a:t>
            </a:r>
            <a:r>
              <a:rPr lang="en-US" sz="3199" u="sng">
                <a:solidFill>
                  <a:srgbClr val="F2EAE7"/>
                </a:solidFill>
                <a:latin typeface="Alice Bold"/>
                <a:ea typeface="Alice Bold"/>
                <a:cs typeface="Alice Bold"/>
                <a:sym typeface="Alice Bold"/>
                <a:hlinkClick r:id="rId7" tooltip="https://www.edtech.in/services/seo-company-delhi"/>
              </a:rPr>
              <a:t>mp</a:t>
            </a:r>
            <a:r>
              <a:rPr lang="en-US" sz="3199" strike="noStrike" u="sng">
                <a:solidFill>
                  <a:srgbClr val="F2EAE7"/>
                </a:solidFill>
                <a:latin typeface="Alice Bold"/>
                <a:ea typeface="Alice Bold"/>
                <a:cs typeface="Alice Bold"/>
                <a:sym typeface="Alice Bold"/>
                <a:hlinkClick r:id="rId8" tooltip="https://www.edtech.in/services/seo-company-delhi"/>
              </a:rPr>
              <a:t>r</a:t>
            </a:r>
            <a:r>
              <a:rPr lang="en-US" sz="3199" u="sng">
                <a:solidFill>
                  <a:srgbClr val="F2EAE7"/>
                </a:solidFill>
                <a:latin typeface="Alice Bold"/>
                <a:ea typeface="Alice Bold"/>
                <a:cs typeface="Alice Bold"/>
                <a:sym typeface="Alice Bold"/>
                <a:hlinkClick r:id="rId9" tooltip="https://www.edtech.in/services/seo-company-delhi"/>
              </a:rPr>
              <a:t>o</a:t>
            </a:r>
            <a:r>
              <a:rPr lang="en-US" sz="3199" strike="noStrike" u="sng">
                <a:solidFill>
                  <a:srgbClr val="F2EAE7"/>
                </a:solidFill>
                <a:latin typeface="Alice Bold"/>
                <a:ea typeface="Alice Bold"/>
                <a:cs typeface="Alice Bold"/>
                <a:sym typeface="Alice Bold"/>
                <a:hlinkClick r:id="rId10" tooltip="https://www.edtech.in/services/seo-company-delhi"/>
              </a:rPr>
              <a:t>ve SEO</a:t>
            </a: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, which makes your website easier to find on search engines like Google.</a:t>
            </a:r>
          </a:p>
          <a:p>
            <a:pPr algn="l" marL="0" indent="0" lvl="1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It suggests important keywords to use in your content.</a:t>
            </a:r>
          </a:p>
          <a:p>
            <a:pPr algn="l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It helps your site show up in search results.</a:t>
            </a:r>
          </a:p>
          <a:p>
            <a:pPr algn="l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AI also helps with meta tags, which are small bits of information about your site that search engines use.</a:t>
            </a:r>
          </a:p>
          <a:p>
            <a:pPr algn="l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It can analyze how well your site is doing and suggest changes to improve your ranking.</a:t>
            </a:r>
          </a:p>
          <a:p>
            <a:pPr algn="l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With AI, you can see which parts of your site need work and get tips to make them better.</a:t>
            </a:r>
          </a:p>
          <a:p>
            <a:pPr algn="l" marL="0" indent="0" lvl="1">
              <a:lnSpc>
                <a:spcPts val="5407"/>
              </a:lnSpc>
              <a:spcBef>
                <a:spcPct val="0"/>
              </a:spcBef>
            </a:pPr>
            <a:r>
              <a:rPr lang="en-US" sz="3199" strike="noStrike" u="none">
                <a:solidFill>
                  <a:srgbClr val="F2EAE7"/>
                </a:solidFill>
                <a:latin typeface="Alice"/>
                <a:ea typeface="Alice"/>
                <a:cs typeface="Alice"/>
                <a:sym typeface="Alice"/>
              </a:rPr>
              <a:t>This means more people will find your website when they search for related topics.</a:t>
            </a:r>
          </a:p>
          <a:p>
            <a:pPr algn="l" marL="0" indent="0" lvl="1">
              <a:lnSpc>
                <a:spcPts val="5407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443857" y="-71912"/>
            <a:ext cx="1472557" cy="1577911"/>
          </a:xfrm>
          <a:custGeom>
            <a:avLst/>
            <a:gdLst/>
            <a:ahLst/>
            <a:cxnLst/>
            <a:rect r="r" b="b" t="t" l="l"/>
            <a:pathLst>
              <a:path h="1577911" w="1472557">
                <a:moveTo>
                  <a:pt x="0" y="0"/>
                </a:moveTo>
                <a:lnTo>
                  <a:pt x="1472557" y="0"/>
                </a:lnTo>
                <a:lnTo>
                  <a:pt x="1472557" y="1577910"/>
                </a:lnTo>
                <a:lnTo>
                  <a:pt x="0" y="15779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992161" y="200546"/>
            <a:ext cx="781050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50"/>
              </a:lnSpc>
            </a:pPr>
            <a:r>
              <a:rPr lang="en-US" sz="7000" i="true">
                <a:solidFill>
                  <a:srgbClr val="F2EAE7"/>
                </a:solidFill>
                <a:latin typeface="Alice Italics"/>
                <a:ea typeface="Alice Italics"/>
                <a:cs typeface="Alice Italics"/>
                <a:sym typeface="Alice Italics"/>
              </a:rPr>
              <a:t>Improved SEO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206744" y="429146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0C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01435" y="-2057400"/>
            <a:ext cx="5315405" cy="3314880"/>
          </a:xfrm>
          <a:custGeom>
            <a:avLst/>
            <a:gdLst/>
            <a:ahLst/>
            <a:cxnLst/>
            <a:rect r="r" b="b" t="t" l="l"/>
            <a:pathLst>
              <a:path h="3314880" w="5315405">
                <a:moveTo>
                  <a:pt x="0" y="0"/>
                </a:moveTo>
                <a:lnTo>
                  <a:pt x="5315405" y="0"/>
                </a:lnTo>
                <a:lnTo>
                  <a:pt x="5315405" y="3314880"/>
                </a:lnTo>
                <a:lnTo>
                  <a:pt x="0" y="331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553665" y="2670615"/>
            <a:ext cx="9563293" cy="8015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makes testing and optimizing your website easier.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It can run A/B tests to compare different versions of your site and see which one works better.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analyzes the results quickly and tells you which version is more effective.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helps you make smart decisions about changes to improve your site.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also provides suggestions on how to fix issues and make your site perform better.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By using AI, you can test new ideas and see what users like best.</a:t>
            </a:r>
          </a:p>
          <a:p>
            <a:pPr algn="l">
              <a:lnSpc>
                <a:spcPts val="4223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means your website can be improved based on real data.</a:t>
            </a:r>
          </a:p>
          <a:p>
            <a:pPr algn="l">
              <a:lnSpc>
                <a:spcPts val="4223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13560" y="1487790"/>
            <a:ext cx="8000820" cy="800082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256" y="0"/>
                  </a:moveTo>
                  <a:lnTo>
                    <a:pt x="790544" y="0"/>
                  </a:lnTo>
                  <a:cubicBezTo>
                    <a:pt x="796447" y="0"/>
                    <a:pt x="802108" y="2345"/>
                    <a:pt x="806281" y="6519"/>
                  </a:cubicBezTo>
                  <a:cubicBezTo>
                    <a:pt x="810455" y="10692"/>
                    <a:pt x="812800" y="16353"/>
                    <a:pt x="812800" y="22256"/>
                  </a:cubicBezTo>
                  <a:lnTo>
                    <a:pt x="812800" y="790544"/>
                  </a:lnTo>
                  <a:cubicBezTo>
                    <a:pt x="812800" y="796447"/>
                    <a:pt x="810455" y="802108"/>
                    <a:pt x="806281" y="806281"/>
                  </a:cubicBezTo>
                  <a:cubicBezTo>
                    <a:pt x="802108" y="810455"/>
                    <a:pt x="796447" y="812800"/>
                    <a:pt x="790544" y="812800"/>
                  </a:cubicBezTo>
                  <a:lnTo>
                    <a:pt x="22256" y="812800"/>
                  </a:lnTo>
                  <a:cubicBezTo>
                    <a:pt x="16353" y="812800"/>
                    <a:pt x="10692" y="810455"/>
                    <a:pt x="6519" y="806281"/>
                  </a:cubicBezTo>
                  <a:cubicBezTo>
                    <a:pt x="2345" y="802108"/>
                    <a:pt x="0" y="796447"/>
                    <a:pt x="0" y="790544"/>
                  </a:cubicBezTo>
                  <a:lnTo>
                    <a:pt x="0" y="22256"/>
                  </a:lnTo>
                  <a:cubicBezTo>
                    <a:pt x="0" y="16353"/>
                    <a:pt x="2345" y="10692"/>
                    <a:pt x="6519" y="6519"/>
                  </a:cubicBezTo>
                  <a:cubicBezTo>
                    <a:pt x="10692" y="2345"/>
                    <a:pt x="16353" y="0"/>
                    <a:pt x="22256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8801979" y="200205"/>
            <a:ext cx="8760469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 i="true" spc="132">
                <a:solidFill>
                  <a:srgbClr val="F4EDEB"/>
                </a:solidFill>
                <a:latin typeface="Alice Italics"/>
                <a:ea typeface="Alice Italics"/>
                <a:cs typeface="Alice Italics"/>
                <a:sym typeface="Alice Italics"/>
              </a:rPr>
              <a:t>Efficient Testing and Optimization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868130" y="198266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3321928" y="-1442765"/>
            <a:ext cx="8353499" cy="7427020"/>
          </a:xfrm>
          <a:custGeom>
            <a:avLst/>
            <a:gdLst/>
            <a:ahLst/>
            <a:cxnLst/>
            <a:rect r="r" b="b" t="t" l="l"/>
            <a:pathLst>
              <a:path h="7427020" w="8353499">
                <a:moveTo>
                  <a:pt x="0" y="7427020"/>
                </a:moveTo>
                <a:lnTo>
                  <a:pt x="8353499" y="7427020"/>
                </a:lnTo>
                <a:lnTo>
                  <a:pt x="8353499" y="0"/>
                </a:lnTo>
                <a:lnTo>
                  <a:pt x="0" y="0"/>
                </a:lnTo>
                <a:lnTo>
                  <a:pt x="0" y="742702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51040" y="-731756"/>
            <a:ext cx="16372967" cy="14372001"/>
            <a:chOff x="0" y="0"/>
            <a:chExt cx="723409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234089" cy="6350000"/>
            </a:xfrm>
            <a:custGeom>
              <a:avLst/>
              <a:gdLst/>
              <a:ahLst/>
              <a:cxnLst/>
              <a:rect r="r" b="b" t="t" l="l"/>
              <a:pathLst>
                <a:path h="6350000" w="7234089">
                  <a:moveTo>
                    <a:pt x="3617045" y="0"/>
                  </a:moveTo>
                  <a:cubicBezTo>
                    <a:pt x="1619406" y="0"/>
                    <a:pt x="0" y="1421496"/>
                    <a:pt x="0" y="3175000"/>
                  </a:cubicBezTo>
                  <a:cubicBezTo>
                    <a:pt x="0" y="4928504"/>
                    <a:pt x="1619406" y="6350000"/>
                    <a:pt x="3617045" y="6350000"/>
                  </a:cubicBezTo>
                  <a:cubicBezTo>
                    <a:pt x="5614684" y="6350000"/>
                    <a:pt x="7234089" y="4928504"/>
                    <a:pt x="7234089" y="3175000"/>
                  </a:cubicBezTo>
                  <a:cubicBezTo>
                    <a:pt x="7234089" y="1421496"/>
                    <a:pt x="5614684" y="0"/>
                    <a:pt x="3617045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870493" y="886049"/>
            <a:ext cx="8372251" cy="8372251"/>
            <a:chOff x="0" y="0"/>
            <a:chExt cx="3331210" cy="3331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31210" cy="3331210"/>
            </a:xfrm>
            <a:custGeom>
              <a:avLst/>
              <a:gdLst/>
              <a:ahLst/>
              <a:cxnLst/>
              <a:rect r="r" b="b" t="t" l="l"/>
              <a:pathLst>
                <a:path h="3331210" w="3331210">
                  <a:moveTo>
                    <a:pt x="3331210" y="3331210"/>
                  </a:moveTo>
                  <a:lnTo>
                    <a:pt x="0" y="3331210"/>
                  </a:lnTo>
                  <a:cubicBezTo>
                    <a:pt x="0" y="149098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4"/>
              <a:stretch>
                <a:fillRect l="-45238" t="0" r="-45238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0" y="-794049"/>
            <a:ext cx="1285278" cy="1377233"/>
          </a:xfrm>
          <a:custGeom>
            <a:avLst/>
            <a:gdLst/>
            <a:ahLst/>
            <a:cxnLst/>
            <a:rect r="r" b="b" t="t" l="l"/>
            <a:pathLst>
              <a:path h="1377233" w="1285278">
                <a:moveTo>
                  <a:pt x="0" y="0"/>
                </a:moveTo>
                <a:lnTo>
                  <a:pt x="1285278" y="0"/>
                </a:lnTo>
                <a:lnTo>
                  <a:pt x="1285278" y="1377233"/>
                </a:lnTo>
                <a:lnTo>
                  <a:pt x="0" y="13772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85278" y="132076"/>
            <a:ext cx="8736117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25"/>
              </a:lnSpc>
            </a:pPr>
            <a:r>
              <a:rPr lang="en-US" sz="6500" i="true">
                <a:solidFill>
                  <a:srgbClr val="F4EDEB"/>
                </a:solidFill>
                <a:latin typeface="Alice Italics"/>
                <a:ea typeface="Alice Italics"/>
                <a:cs typeface="Alice Italics"/>
                <a:sym typeface="Alice Italics"/>
              </a:rPr>
              <a:t>Automated Design Recommendations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4248" y="2127870"/>
            <a:ext cx="9862392" cy="7866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provides design recommendations to keep your website modern.</a:t>
            </a:r>
          </a:p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It looks at current design trends and best practices.</a:t>
            </a:r>
          </a:p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Based on this, AI suggests changes to improve your site’s look and feel.</a:t>
            </a:r>
          </a:p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For example, it might recommend updating colors, fonts, or layouts.</a:t>
            </a:r>
          </a:p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can also give ideas on how to make your site more attractive and user-friendly.</a:t>
            </a:r>
          </a:p>
          <a:p>
            <a:pPr algn="l">
              <a:lnSpc>
                <a:spcPts val="5245"/>
              </a:lnSpc>
            </a:pPr>
            <a:r>
              <a:rPr lang="en-US" sz="32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By following AI’s suggestions, you can ensure your website stays up-to-date with the latest design trends.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870663" y="457424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07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0C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88872">
            <a:off x="-2873603" y="-3467835"/>
            <a:ext cx="5742693" cy="4759257"/>
          </a:xfrm>
          <a:custGeom>
            <a:avLst/>
            <a:gdLst/>
            <a:ahLst/>
            <a:cxnLst/>
            <a:rect r="r" b="b" t="t" l="l"/>
            <a:pathLst>
              <a:path h="4759257" w="5742693">
                <a:moveTo>
                  <a:pt x="0" y="0"/>
                </a:moveTo>
                <a:lnTo>
                  <a:pt x="5742693" y="0"/>
                </a:lnTo>
                <a:lnTo>
                  <a:pt x="5742693" y="4759257"/>
                </a:lnTo>
                <a:lnTo>
                  <a:pt x="0" y="4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795316">
            <a:off x="15372080" y="5682947"/>
            <a:ext cx="5831840" cy="5185036"/>
          </a:xfrm>
          <a:custGeom>
            <a:avLst/>
            <a:gdLst/>
            <a:ahLst/>
            <a:cxnLst/>
            <a:rect r="r" b="b" t="t" l="l"/>
            <a:pathLst>
              <a:path h="5185036" w="5831840">
                <a:moveTo>
                  <a:pt x="0" y="0"/>
                </a:moveTo>
                <a:lnTo>
                  <a:pt x="5831840" y="0"/>
                </a:lnTo>
                <a:lnTo>
                  <a:pt x="5831840" y="5185036"/>
                </a:lnTo>
                <a:lnTo>
                  <a:pt x="0" y="5185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480127" y="2164996"/>
            <a:ext cx="7608287" cy="7608287"/>
            <a:chOff x="0" y="0"/>
            <a:chExt cx="3282950" cy="32829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8888" t="0" r="-38888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443927" y="8925595"/>
            <a:ext cx="2627954" cy="2815971"/>
          </a:xfrm>
          <a:custGeom>
            <a:avLst/>
            <a:gdLst/>
            <a:ahLst/>
            <a:cxnLst/>
            <a:rect r="r" b="b" t="t" l="l"/>
            <a:pathLst>
              <a:path h="2815971" w="2627954">
                <a:moveTo>
                  <a:pt x="0" y="0"/>
                </a:moveTo>
                <a:lnTo>
                  <a:pt x="2627955" y="0"/>
                </a:lnTo>
                <a:lnTo>
                  <a:pt x="2627955" y="2815970"/>
                </a:lnTo>
                <a:lnTo>
                  <a:pt x="0" y="28159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1374" y="1688783"/>
            <a:ext cx="10128752" cy="8400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helps make websites more accessible for everyone.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It can find and fix issues like poor color contrast or small font sizes.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These issues might make it hard for some people to use the site.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can automatically suggest changes to improve readability and navigation.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makes the website easier to use for people with different needs, including those with vision problems.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By improving accessibility, AI helps ensure that all users, including those with disabilities, can enjoy your site.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59971"/>
            <a:ext cx="8774101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14"/>
              </a:lnSpc>
            </a:pPr>
            <a:r>
              <a:rPr lang="en-US" sz="7011" i="true">
                <a:solidFill>
                  <a:srgbClr val="F4EDEB"/>
                </a:solidFill>
                <a:latin typeface="Alice Italics"/>
                <a:ea typeface="Alice Italics"/>
                <a:cs typeface="Alice Italics"/>
                <a:sym typeface="Alice Italics"/>
              </a:rPr>
              <a:t>Better Accessibility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564982" y="159971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08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0C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88872">
            <a:off x="-2873603" y="-3467835"/>
            <a:ext cx="5742693" cy="4759257"/>
          </a:xfrm>
          <a:custGeom>
            <a:avLst/>
            <a:gdLst/>
            <a:ahLst/>
            <a:cxnLst/>
            <a:rect r="r" b="b" t="t" l="l"/>
            <a:pathLst>
              <a:path h="4759257" w="5742693">
                <a:moveTo>
                  <a:pt x="0" y="0"/>
                </a:moveTo>
                <a:lnTo>
                  <a:pt x="5742693" y="0"/>
                </a:lnTo>
                <a:lnTo>
                  <a:pt x="5742693" y="4759257"/>
                </a:lnTo>
                <a:lnTo>
                  <a:pt x="0" y="4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795316">
            <a:off x="15372080" y="5682947"/>
            <a:ext cx="5831840" cy="5185036"/>
          </a:xfrm>
          <a:custGeom>
            <a:avLst/>
            <a:gdLst/>
            <a:ahLst/>
            <a:cxnLst/>
            <a:rect r="r" b="b" t="t" l="l"/>
            <a:pathLst>
              <a:path h="5185036" w="5831840">
                <a:moveTo>
                  <a:pt x="0" y="0"/>
                </a:moveTo>
                <a:lnTo>
                  <a:pt x="5831840" y="0"/>
                </a:lnTo>
                <a:lnTo>
                  <a:pt x="5831840" y="5185036"/>
                </a:lnTo>
                <a:lnTo>
                  <a:pt x="0" y="5185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1194722" y="1590665"/>
            <a:ext cx="7093278" cy="7093278"/>
            <a:chOff x="0" y="0"/>
            <a:chExt cx="3282950" cy="32829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8912" t="0" r="-3891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443927" y="8683943"/>
            <a:ext cx="2853472" cy="3057623"/>
          </a:xfrm>
          <a:custGeom>
            <a:avLst/>
            <a:gdLst/>
            <a:ahLst/>
            <a:cxnLst/>
            <a:rect r="r" b="b" t="t" l="l"/>
            <a:pathLst>
              <a:path h="3057623" w="2853472">
                <a:moveTo>
                  <a:pt x="0" y="0"/>
                </a:moveTo>
                <a:lnTo>
                  <a:pt x="2853472" y="0"/>
                </a:lnTo>
                <a:lnTo>
                  <a:pt x="2853472" y="3057622"/>
                </a:lnTo>
                <a:lnTo>
                  <a:pt x="0" y="30576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7800" y="1712273"/>
            <a:ext cx="11031790" cy="780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tools can help save money on website design.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They automate many tasks, reducing the need for manual work.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For example, AI can handle layout adjustments and color choices quickly.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cuts down on the time and effort needed from designers.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With less manual work, the overall cost of designing and maintaining the website is lower.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also helps with efficient testing and optimization.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It also avoids extra costs for fixing problems later.</a:t>
            </a:r>
          </a:p>
          <a:p>
            <a:pPr algn="l">
              <a:lnSpc>
                <a:spcPts val="4737"/>
              </a:lnSpc>
            </a:pPr>
            <a:r>
              <a:rPr lang="en-US" sz="3383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By streamlining processes and reducing manual tasks, AI tools make website design more affordable.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59971"/>
            <a:ext cx="8774101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14"/>
              </a:lnSpc>
            </a:pPr>
            <a:r>
              <a:rPr lang="en-US" sz="7011" i="true">
                <a:solidFill>
                  <a:srgbClr val="F4EDEB"/>
                </a:solidFill>
                <a:latin typeface="Alice Italics"/>
                <a:ea typeface="Alice Italics"/>
                <a:cs typeface="Alice Italics"/>
                <a:sym typeface="Alice Italics"/>
              </a:rPr>
              <a:t>Cost Savings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564982" y="159971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08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0C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9832" y="503774"/>
            <a:ext cx="8435483" cy="8435483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0C03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0" y="925758"/>
            <a:ext cx="7591544" cy="7591514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9999" t="0" r="-4999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true" flipV="false" rot="0">
            <a:off x="-2852320" y="6017787"/>
            <a:ext cx="6450282" cy="5734887"/>
          </a:xfrm>
          <a:custGeom>
            <a:avLst/>
            <a:gdLst/>
            <a:ahLst/>
            <a:cxnLst/>
            <a:rect r="r" b="b" t="t" l="l"/>
            <a:pathLst>
              <a:path h="5734887" w="6450282">
                <a:moveTo>
                  <a:pt x="6450282" y="0"/>
                </a:moveTo>
                <a:lnTo>
                  <a:pt x="0" y="0"/>
                </a:lnTo>
                <a:lnTo>
                  <a:pt x="0" y="5734887"/>
                </a:lnTo>
                <a:lnTo>
                  <a:pt x="6450282" y="5734887"/>
                </a:lnTo>
                <a:lnTo>
                  <a:pt x="645028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022845">
            <a:off x="15982746" y="7941247"/>
            <a:ext cx="4505548" cy="4005842"/>
          </a:xfrm>
          <a:custGeom>
            <a:avLst/>
            <a:gdLst/>
            <a:ahLst/>
            <a:cxnLst/>
            <a:rect r="r" b="b" t="t" l="l"/>
            <a:pathLst>
              <a:path h="4005842" w="4505548">
                <a:moveTo>
                  <a:pt x="4505548" y="0"/>
                </a:moveTo>
                <a:lnTo>
                  <a:pt x="0" y="0"/>
                </a:lnTo>
                <a:lnTo>
                  <a:pt x="0" y="4005842"/>
                </a:lnTo>
                <a:lnTo>
                  <a:pt x="4505548" y="4005842"/>
                </a:lnTo>
                <a:lnTo>
                  <a:pt x="450554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038510" y="-4879864"/>
            <a:ext cx="6346696" cy="5642790"/>
          </a:xfrm>
          <a:custGeom>
            <a:avLst/>
            <a:gdLst/>
            <a:ahLst/>
            <a:cxnLst/>
            <a:rect r="r" b="b" t="t" l="l"/>
            <a:pathLst>
              <a:path h="5642790" w="6346696">
                <a:moveTo>
                  <a:pt x="6346696" y="0"/>
                </a:moveTo>
                <a:lnTo>
                  <a:pt x="0" y="0"/>
                </a:lnTo>
                <a:lnTo>
                  <a:pt x="0" y="5642790"/>
                </a:lnTo>
                <a:lnTo>
                  <a:pt x="6346696" y="5642790"/>
                </a:lnTo>
                <a:lnTo>
                  <a:pt x="63466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97260" y="9591555"/>
            <a:ext cx="1650106" cy="1768162"/>
          </a:xfrm>
          <a:custGeom>
            <a:avLst/>
            <a:gdLst/>
            <a:ahLst/>
            <a:cxnLst/>
            <a:rect r="r" b="b" t="t" l="l"/>
            <a:pathLst>
              <a:path h="1768162" w="1650106">
                <a:moveTo>
                  <a:pt x="0" y="0"/>
                </a:moveTo>
                <a:lnTo>
                  <a:pt x="1650106" y="0"/>
                </a:lnTo>
                <a:lnTo>
                  <a:pt x="1650106" y="1768163"/>
                </a:lnTo>
                <a:lnTo>
                  <a:pt x="0" y="17681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398036" y="-524611"/>
            <a:ext cx="2085742" cy="2234966"/>
          </a:xfrm>
          <a:custGeom>
            <a:avLst/>
            <a:gdLst/>
            <a:ahLst/>
            <a:cxnLst/>
            <a:rect r="r" b="b" t="t" l="l"/>
            <a:pathLst>
              <a:path h="2234966" w="2085742">
                <a:moveTo>
                  <a:pt x="0" y="0"/>
                </a:moveTo>
                <a:lnTo>
                  <a:pt x="2085742" y="0"/>
                </a:lnTo>
                <a:lnTo>
                  <a:pt x="2085742" y="2234966"/>
                </a:lnTo>
                <a:lnTo>
                  <a:pt x="0" y="22349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695433" y="164247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09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68549" y="80307"/>
            <a:ext cx="7866102" cy="1212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F4EDEB"/>
                </a:solidFill>
                <a:latin typeface="Alice Bold"/>
                <a:ea typeface="Alice Bold"/>
                <a:cs typeface="Alice Bold"/>
                <a:sym typeface="Alice Bold"/>
              </a:rPr>
              <a:t>Advanced Analytics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73681" y="1624630"/>
            <a:ext cx="10514319" cy="813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tools provide advanced analytics to understand how users interact with your website.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They track user behavior, like what pages they visit and how long they stay.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analyzes this data to give you clear insights into what is working well and what needs improvement.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For example, it can show which pages are popular and which ones users leave quickly.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information helps you make informed decisions about changes to improve your site.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also helps identify trends and patterns that might be missed manually.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By using these insights, you can make your website more effective and user-friendly.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A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329164">
            <a:off x="-2298383" y="-6750529"/>
            <a:ext cx="28103847" cy="26417616"/>
          </a:xfrm>
          <a:custGeom>
            <a:avLst/>
            <a:gdLst/>
            <a:ahLst/>
            <a:cxnLst/>
            <a:rect r="r" b="b" t="t" l="l"/>
            <a:pathLst>
              <a:path h="26417616" w="28103847">
                <a:moveTo>
                  <a:pt x="0" y="0"/>
                </a:moveTo>
                <a:lnTo>
                  <a:pt x="28103848" y="0"/>
                </a:lnTo>
                <a:lnTo>
                  <a:pt x="28103848" y="26417616"/>
                </a:lnTo>
                <a:lnTo>
                  <a:pt x="0" y="26417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2699218" y="-2525562"/>
            <a:ext cx="4888567" cy="3554262"/>
          </a:xfrm>
          <a:custGeom>
            <a:avLst/>
            <a:gdLst/>
            <a:ahLst/>
            <a:cxnLst/>
            <a:rect r="r" b="b" t="t" l="l"/>
            <a:pathLst>
              <a:path h="3554262" w="4888567">
                <a:moveTo>
                  <a:pt x="0" y="3554262"/>
                </a:moveTo>
                <a:lnTo>
                  <a:pt x="4888567" y="3554262"/>
                </a:lnTo>
                <a:lnTo>
                  <a:pt x="4888567" y="0"/>
                </a:lnTo>
                <a:lnTo>
                  <a:pt x="0" y="0"/>
                </a:lnTo>
                <a:lnTo>
                  <a:pt x="0" y="355426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-386509">
            <a:off x="14783848" y="-1549318"/>
            <a:ext cx="4690500" cy="3410256"/>
          </a:xfrm>
          <a:custGeom>
            <a:avLst/>
            <a:gdLst/>
            <a:ahLst/>
            <a:cxnLst/>
            <a:rect r="r" b="b" t="t" l="l"/>
            <a:pathLst>
              <a:path h="3410256" w="4690500">
                <a:moveTo>
                  <a:pt x="0" y="3410256"/>
                </a:moveTo>
                <a:lnTo>
                  <a:pt x="4690500" y="3410256"/>
                </a:lnTo>
                <a:lnTo>
                  <a:pt x="4690500" y="0"/>
                </a:lnTo>
                <a:lnTo>
                  <a:pt x="0" y="0"/>
                </a:lnTo>
                <a:lnTo>
                  <a:pt x="0" y="341025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564982" y="8999202"/>
            <a:ext cx="1848347" cy="1980586"/>
          </a:xfrm>
          <a:custGeom>
            <a:avLst/>
            <a:gdLst/>
            <a:ahLst/>
            <a:cxnLst/>
            <a:rect r="r" b="b" t="t" l="l"/>
            <a:pathLst>
              <a:path h="1980586" w="1848347">
                <a:moveTo>
                  <a:pt x="0" y="0"/>
                </a:moveTo>
                <a:lnTo>
                  <a:pt x="1848347" y="0"/>
                </a:lnTo>
                <a:lnTo>
                  <a:pt x="1848347" y="1980586"/>
                </a:lnTo>
                <a:lnTo>
                  <a:pt x="0" y="1980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70663" y="377837"/>
            <a:ext cx="138863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799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10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8203" y="244487"/>
            <a:ext cx="8650248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F4EDE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Creative Inspiration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9855" y="1569720"/>
            <a:ext cx="9031573" cy="871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AI tools can offer creative ideas for designing your website.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They analyze current design trends and provide suggestions for colors, layouts, and styles.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If you're stuck or need inspiration, AI can generate new design ideas based on what is popular and effective.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It helps you see fresh options and creative solutions.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With AI, you get a variety of design suggestions without having to brainstorm everything yourself.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F4EDEB"/>
                </a:solidFill>
                <a:latin typeface="Alice"/>
                <a:ea typeface="Alice"/>
                <a:cs typeface="Alice"/>
                <a:sym typeface="Alice"/>
              </a:rPr>
              <a:t>This makes it easier to find new and exciting ways to enhance your site.</a:t>
            </a:r>
          </a:p>
          <a:p>
            <a:pPr algn="l">
              <a:lnSpc>
                <a:spcPts val="4620"/>
              </a:lnSpc>
            </a:pP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464628" y="917581"/>
            <a:ext cx="8227727" cy="8227727"/>
            <a:chOff x="0" y="0"/>
            <a:chExt cx="5615940" cy="56159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6510" y="16510"/>
              <a:ext cx="5584190" cy="5584190"/>
            </a:xfrm>
            <a:custGeom>
              <a:avLst/>
              <a:gdLst/>
              <a:ahLst/>
              <a:cxnLst/>
              <a:rect r="r" b="b" t="t" l="l"/>
              <a:pathLst>
                <a:path h="5584190" w="5584190">
                  <a:moveTo>
                    <a:pt x="5584190" y="5584190"/>
                  </a:moveTo>
                  <a:lnTo>
                    <a:pt x="1143000" y="5584190"/>
                  </a:lnTo>
                  <a:cubicBezTo>
                    <a:pt x="511810" y="5584190"/>
                    <a:pt x="0" y="5072380"/>
                    <a:pt x="0" y="4441190"/>
                  </a:cubicBezTo>
                  <a:lnTo>
                    <a:pt x="0" y="0"/>
                  </a:lnTo>
                  <a:lnTo>
                    <a:pt x="4441190" y="0"/>
                  </a:lnTo>
                  <a:cubicBezTo>
                    <a:pt x="5072380" y="0"/>
                    <a:pt x="5584190" y="511810"/>
                    <a:pt x="5584190" y="1143000"/>
                  </a:cubicBezTo>
                  <a:lnTo>
                    <a:pt x="5584190" y="558419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15940" cy="5615940"/>
            </a:xfrm>
            <a:custGeom>
              <a:avLst/>
              <a:gdLst/>
              <a:ahLst/>
              <a:cxnLst/>
              <a:rect r="r" b="b" t="t" l="l"/>
              <a:pathLst>
                <a:path h="5615940" w="5615940">
                  <a:moveTo>
                    <a:pt x="5615940" y="5615940"/>
                  </a:moveTo>
                  <a:lnTo>
                    <a:pt x="1158240" y="5615940"/>
                  </a:lnTo>
                  <a:cubicBezTo>
                    <a:pt x="519430" y="5615940"/>
                    <a:pt x="0" y="5096510"/>
                    <a:pt x="0" y="4457700"/>
                  </a:cubicBezTo>
                  <a:lnTo>
                    <a:pt x="0" y="0"/>
                  </a:lnTo>
                  <a:lnTo>
                    <a:pt x="4457700" y="0"/>
                  </a:lnTo>
                  <a:cubicBezTo>
                    <a:pt x="5096510" y="0"/>
                    <a:pt x="5615940" y="519430"/>
                    <a:pt x="5615940" y="1158240"/>
                  </a:cubicBezTo>
                  <a:lnTo>
                    <a:pt x="5615940" y="5615940"/>
                  </a:lnTo>
                  <a:close/>
                  <a:moveTo>
                    <a:pt x="31750" y="31750"/>
                  </a:moveTo>
                  <a:lnTo>
                    <a:pt x="31750" y="4457700"/>
                  </a:lnTo>
                  <a:cubicBezTo>
                    <a:pt x="31750" y="5078730"/>
                    <a:pt x="537210" y="5585460"/>
                    <a:pt x="1159510" y="5585460"/>
                  </a:cubicBezTo>
                  <a:lnTo>
                    <a:pt x="5585460" y="5585460"/>
                  </a:lnTo>
                  <a:lnTo>
                    <a:pt x="5585460" y="1158240"/>
                  </a:lnTo>
                  <a:cubicBezTo>
                    <a:pt x="5585460" y="537210"/>
                    <a:pt x="5080000" y="30480"/>
                    <a:pt x="4457700" y="30480"/>
                  </a:cubicBezTo>
                  <a:lnTo>
                    <a:pt x="31750" y="30480"/>
                  </a:lnTo>
                  <a:lnTo>
                    <a:pt x="31750" y="31750"/>
                  </a:lnTo>
                  <a:close/>
                </a:path>
              </a:pathLst>
            </a:custGeom>
            <a:solidFill>
              <a:srgbClr val="E8B19A"/>
            </a:solid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26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09190" y="4064000"/>
            <a:ext cx="15469434" cy="331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E-definers Technology</a:t>
            </a:r>
          </a:p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ADD- 132, 2nd floor, mall road, kingsway camp, GTB nagar, delhi 110009, IN</a:t>
            </a:r>
          </a:p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Call – 9999051533 </a:t>
            </a:r>
          </a:p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Email -info@edtech.In</a:t>
            </a:r>
          </a:p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Website -</a:t>
            </a:r>
            <a:r>
              <a:rPr lang="en-US" sz="3635" u="sng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  <a:hlinkClick r:id="rId2" tooltip="https://www.edtech.in"/>
              </a:rPr>
              <a:t>https://www.edtech.in/</a:t>
            </a:r>
          </a:p>
          <a:p>
            <a:pPr algn="l">
              <a:lnSpc>
                <a:spcPts val="4362"/>
              </a:lnSpc>
              <a:spcBef>
                <a:spcPct val="0"/>
              </a:spcBef>
            </a:pPr>
            <a:r>
              <a:rPr lang="en-US" sz="3635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FB -https://www.Facebook.Com/edefiners/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205103" y="553403"/>
            <a:ext cx="4677608" cy="1801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49"/>
              </a:lnSpc>
            </a:pPr>
            <a:r>
              <a:rPr lang="en-US" sz="10463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Contact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DAGQPmWEajQ</dc:identifier>
  <dcterms:modified xsi:type="dcterms:W3CDTF">2011-08-01T06:04:30Z</dcterms:modified>
  <cp:revision>1</cp:revision>
  <dc:title>Top 10 Benefits of using AI Tools When Designing a Website</dc:title>
</cp:coreProperties>
</file>