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7D5ED-7541-491E-AF3F-447BC9DBD168}" type="datetimeFigureOut">
              <a:rPr lang="en-IN" smtClean="0"/>
              <a:t>17-08-2024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D20E9-B700-4DDD-B3D8-5C5B078565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9073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2kholdings.co.uk/blogs/the-rugged-airborne-display-for-needed-assistance-to-the-military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b2kholdings.co.uk/video-surveillance-system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b2kholdings.co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www.b2kholdings.co.u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ales@b2kholdings.co.uk" TargetMode="External"/><Relationship Id="rId5" Type="http://schemas.openxmlformats.org/officeDocument/2006/relationships/hyperlink" Target="tel:+447717292751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64" y="2680692"/>
            <a:ext cx="4913352" cy="2868216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3313" y="1093589"/>
            <a:ext cx="1390055" cy="1097399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288524" y="2534722"/>
            <a:ext cx="8250436" cy="27907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325"/>
              </a:lnSpc>
              <a:buNone/>
            </a:pPr>
            <a:r>
              <a:rPr lang="en-US" sz="586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B2K Holdings: Rugged Military Technology Solutions</a:t>
            </a:r>
            <a:endParaRPr lang="en-US" sz="5860" dirty="0"/>
          </a:p>
        </p:txBody>
      </p:sp>
      <p:sp>
        <p:nvSpPr>
          <p:cNvPr id="8" name="Text 2"/>
          <p:cNvSpPr/>
          <p:nvPr/>
        </p:nvSpPr>
        <p:spPr>
          <a:xfrm>
            <a:off x="6288524" y="5669161"/>
            <a:ext cx="7539752" cy="14668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87"/>
              </a:lnSpc>
              <a:buNone/>
            </a:pPr>
            <a:r>
              <a:rPr lang="en-US" sz="180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B2K Holdings is a leading provider of Rugged Military Displays and Video Surveillance Systems for defense contractors. Our solutions are designed to meet the demanding needs of mission-critical operations in harsh environments.</a:t>
            </a:r>
            <a:endParaRPr lang="en-US" sz="180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276" y="1350169"/>
            <a:ext cx="1451848" cy="114609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7724" y="2855238"/>
            <a:ext cx="6459022" cy="7040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544"/>
              </a:lnSpc>
              <a:buNone/>
            </a:pPr>
            <a:r>
              <a:rPr lang="en-US" sz="443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Rugged Military Displays</a:t>
            </a:r>
            <a:endParaRPr lang="en-US" sz="4435" dirty="0"/>
          </a:p>
        </p:txBody>
      </p:sp>
      <p:sp>
        <p:nvSpPr>
          <p:cNvPr id="6" name="Text 2"/>
          <p:cNvSpPr/>
          <p:nvPr/>
        </p:nvSpPr>
        <p:spPr>
          <a:xfrm>
            <a:off x="837724" y="4157543"/>
            <a:ext cx="281618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Built to Last</a:t>
            </a:r>
            <a:endParaRPr lang="en-US" sz="2218" dirty="0"/>
          </a:p>
        </p:txBody>
      </p:sp>
      <p:sp>
        <p:nvSpPr>
          <p:cNvPr id="7" name="Text 3"/>
          <p:cNvSpPr/>
          <p:nvPr/>
        </p:nvSpPr>
        <p:spPr>
          <a:xfrm>
            <a:off x="837724" y="4748808"/>
            <a:ext cx="3928586" cy="1915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</a:t>
            </a:r>
            <a:r>
              <a:rPr lang="en-US" sz="1885" b="1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Rugged Military Displays </a:t>
            </a: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are engineered with military-grade components, designed to withstand extreme temperatures, vibrations, and shocks.</a:t>
            </a:r>
            <a:endParaRPr lang="en-US" sz="1885" dirty="0"/>
          </a:p>
        </p:txBody>
      </p:sp>
      <p:sp>
        <p:nvSpPr>
          <p:cNvPr id="8" name="Text 4"/>
          <p:cNvSpPr/>
          <p:nvPr/>
        </p:nvSpPr>
        <p:spPr>
          <a:xfrm>
            <a:off x="5357813" y="4157543"/>
            <a:ext cx="281618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Exceptional Clarity</a:t>
            </a:r>
            <a:endParaRPr lang="en-US" sz="2218" dirty="0"/>
          </a:p>
        </p:txBody>
      </p:sp>
      <p:sp>
        <p:nvSpPr>
          <p:cNvPr id="9" name="Text 5"/>
          <p:cNvSpPr/>
          <p:nvPr/>
        </p:nvSpPr>
        <p:spPr>
          <a:xfrm>
            <a:off x="5357813" y="4748808"/>
            <a:ext cx="3928586" cy="11490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High-resolution screens provide clear and crisp visuals, even in challenging lighting conditions.</a:t>
            </a:r>
            <a:endParaRPr lang="en-US" sz="1885" dirty="0"/>
          </a:p>
        </p:txBody>
      </p:sp>
      <p:sp>
        <p:nvSpPr>
          <p:cNvPr id="10" name="Text 6"/>
          <p:cNvSpPr/>
          <p:nvPr/>
        </p:nvSpPr>
        <p:spPr>
          <a:xfrm>
            <a:off x="9877901" y="4157543"/>
            <a:ext cx="281618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Enhanced Visibility</a:t>
            </a:r>
            <a:endParaRPr lang="en-US" sz="2218" dirty="0"/>
          </a:p>
        </p:txBody>
      </p:sp>
      <p:sp>
        <p:nvSpPr>
          <p:cNvPr id="11" name="Text 7"/>
          <p:cNvSpPr/>
          <p:nvPr/>
        </p:nvSpPr>
        <p:spPr>
          <a:xfrm>
            <a:off x="9877901" y="4748808"/>
            <a:ext cx="3928586" cy="11490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B2K's displays utilize advanced anti-glare technology to deliver superior readability in direct sunlight.</a:t>
            </a:r>
            <a:endParaRPr lang="en-US" sz="188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590800"/>
            <a:ext cx="4572000" cy="304800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6656" y="884515"/>
            <a:ext cx="1243489" cy="98167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203871" y="2173605"/>
            <a:ext cx="6103858" cy="6030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748"/>
              </a:lnSpc>
              <a:buNone/>
            </a:pPr>
            <a:r>
              <a:rPr lang="en-US" sz="3798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Video Surveillance Systems</a:t>
            </a:r>
            <a:endParaRPr lang="en-US" sz="3798" dirty="0"/>
          </a:p>
        </p:txBody>
      </p:sp>
      <p:sp>
        <p:nvSpPr>
          <p:cNvPr id="8" name="Shape 2"/>
          <p:cNvSpPr/>
          <p:nvPr/>
        </p:nvSpPr>
        <p:spPr>
          <a:xfrm>
            <a:off x="6203871" y="3084076"/>
            <a:ext cx="3752136" cy="2520077"/>
          </a:xfrm>
          <a:prstGeom prst="roundRect">
            <a:avLst>
              <a:gd name="adj" fmla="val 12203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9" name="Text 3"/>
          <p:cNvSpPr/>
          <p:nvPr/>
        </p:nvSpPr>
        <p:spPr>
          <a:xfrm>
            <a:off x="6431637" y="3311843"/>
            <a:ext cx="2506980" cy="301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74"/>
              </a:lnSpc>
              <a:buNone/>
            </a:pPr>
            <a:r>
              <a:rPr lang="en-US" sz="1899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Advanced Surveillance</a:t>
            </a:r>
            <a:endParaRPr lang="en-US" sz="1899" dirty="0"/>
          </a:p>
        </p:txBody>
      </p:sp>
      <p:sp>
        <p:nvSpPr>
          <p:cNvPr id="10" name="Text 4"/>
          <p:cNvSpPr/>
          <p:nvPr/>
        </p:nvSpPr>
        <p:spPr>
          <a:xfrm>
            <a:off x="6431637" y="3736300"/>
            <a:ext cx="3296603" cy="16400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3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</a:t>
            </a:r>
            <a:r>
              <a:rPr lang="en-US" sz="1614" b="1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Video Surveillance Systems</a:t>
            </a:r>
            <a:r>
              <a:rPr lang="en-US" sz="161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provide comprehensive monitoring capabilities with high-definition video capture, reliable recording, and remote access.</a:t>
            </a:r>
            <a:endParaRPr lang="en-US" sz="1614" dirty="0"/>
          </a:p>
        </p:txBody>
      </p:sp>
      <p:sp>
        <p:nvSpPr>
          <p:cNvPr id="11" name="Shape 5"/>
          <p:cNvSpPr/>
          <p:nvPr/>
        </p:nvSpPr>
        <p:spPr>
          <a:xfrm>
            <a:off x="10160913" y="3084076"/>
            <a:ext cx="3752136" cy="2520077"/>
          </a:xfrm>
          <a:prstGeom prst="roundRect">
            <a:avLst>
              <a:gd name="adj" fmla="val 12203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10388679" y="3311843"/>
            <a:ext cx="2518648" cy="301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74"/>
              </a:lnSpc>
              <a:buNone/>
            </a:pPr>
            <a:r>
              <a:rPr lang="en-US" sz="1899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Secure Communication</a:t>
            </a:r>
            <a:endParaRPr lang="en-US" sz="1899" dirty="0"/>
          </a:p>
        </p:txBody>
      </p:sp>
      <p:sp>
        <p:nvSpPr>
          <p:cNvPr id="13" name="Text 7"/>
          <p:cNvSpPr/>
          <p:nvPr/>
        </p:nvSpPr>
        <p:spPr>
          <a:xfrm>
            <a:off x="10388679" y="3736300"/>
            <a:ext cx="3296603" cy="13120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3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Secure data transmission ensures critical information is protected and readily available to authorized personnel.</a:t>
            </a:r>
            <a:endParaRPr lang="en-US" sz="1614" dirty="0"/>
          </a:p>
        </p:txBody>
      </p:sp>
      <p:sp>
        <p:nvSpPr>
          <p:cNvPr id="14" name="Shape 8"/>
          <p:cNvSpPr/>
          <p:nvPr/>
        </p:nvSpPr>
        <p:spPr>
          <a:xfrm>
            <a:off x="6203871" y="5809059"/>
            <a:ext cx="7709059" cy="1536025"/>
          </a:xfrm>
          <a:prstGeom prst="roundRect">
            <a:avLst>
              <a:gd name="adj" fmla="val 20021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5" name="Text 9"/>
          <p:cNvSpPr/>
          <p:nvPr/>
        </p:nvSpPr>
        <p:spPr>
          <a:xfrm>
            <a:off x="6431637" y="6036826"/>
            <a:ext cx="2411968" cy="301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74"/>
              </a:lnSpc>
              <a:buNone/>
            </a:pPr>
            <a:r>
              <a:rPr lang="en-US" sz="1899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Real-Time Monitoring</a:t>
            </a:r>
            <a:endParaRPr lang="en-US" sz="1899" dirty="0"/>
          </a:p>
        </p:txBody>
      </p:sp>
      <p:sp>
        <p:nvSpPr>
          <p:cNvPr id="16" name="Text 10"/>
          <p:cNvSpPr/>
          <p:nvPr/>
        </p:nvSpPr>
        <p:spPr>
          <a:xfrm>
            <a:off x="6431637" y="6461284"/>
            <a:ext cx="7253526" cy="6560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83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Real-time video streaming allows operators to monitor activity remotely and react quickly to any security threats.</a:t>
            </a:r>
            <a:endParaRPr lang="en-US" sz="16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7720" y="2275523"/>
            <a:ext cx="5018961" cy="3678436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5143" y="868918"/>
            <a:ext cx="1133713" cy="89499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54248" y="2044303"/>
            <a:ext cx="5855375" cy="5497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329"/>
              </a:lnSpc>
              <a:buNone/>
            </a:pPr>
            <a:r>
              <a:rPr lang="en-US" sz="346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Built for Tough Environments</a:t>
            </a:r>
            <a:endParaRPr lang="en-US" sz="3463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248" y="2874407"/>
            <a:ext cx="934641" cy="1495425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869281" y="3061335"/>
            <a:ext cx="2275880" cy="274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65"/>
              </a:lnSpc>
              <a:buNone/>
            </a:pPr>
            <a:r>
              <a:rPr lang="en-US" sz="173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Extreme Temperatures</a:t>
            </a:r>
            <a:endParaRPr lang="en-US" sz="1732" dirty="0"/>
          </a:p>
        </p:txBody>
      </p:sp>
      <p:sp>
        <p:nvSpPr>
          <p:cNvPr id="10" name="Text 3"/>
          <p:cNvSpPr/>
          <p:nvPr/>
        </p:nvSpPr>
        <p:spPr>
          <a:xfrm>
            <a:off x="1869281" y="3448288"/>
            <a:ext cx="6620470" cy="598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55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solutions operate flawlessly in extreme heat and cold, ensuring consistent performance in diverse environments.</a:t>
            </a:r>
            <a:endParaRPr lang="en-US" sz="1472" dirty="0"/>
          </a:p>
        </p:txBody>
      </p:sp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248" y="4369832"/>
            <a:ext cx="934641" cy="149542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1869281" y="4556760"/>
            <a:ext cx="2199203" cy="274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65"/>
              </a:lnSpc>
              <a:buNone/>
            </a:pPr>
            <a:r>
              <a:rPr lang="en-US" sz="173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Harsh Conditions</a:t>
            </a:r>
            <a:endParaRPr lang="en-US" sz="1732" dirty="0"/>
          </a:p>
        </p:txBody>
      </p:sp>
      <p:sp>
        <p:nvSpPr>
          <p:cNvPr id="13" name="Text 5"/>
          <p:cNvSpPr/>
          <p:nvPr/>
        </p:nvSpPr>
        <p:spPr>
          <a:xfrm>
            <a:off x="1869281" y="4943713"/>
            <a:ext cx="6620470" cy="598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55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They are resistant to dust, rain, and other environmental factors that can compromise performance.</a:t>
            </a:r>
            <a:endParaRPr lang="en-US" sz="1472" dirty="0"/>
          </a:p>
        </p:txBody>
      </p:sp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248" y="5865257"/>
            <a:ext cx="934641" cy="1495425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1869281" y="6052185"/>
            <a:ext cx="2199203" cy="274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65"/>
              </a:lnSpc>
              <a:buNone/>
            </a:pPr>
            <a:r>
              <a:rPr lang="en-US" sz="173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Vibration and Shock</a:t>
            </a:r>
            <a:endParaRPr lang="en-US" sz="1732" dirty="0"/>
          </a:p>
        </p:txBody>
      </p:sp>
      <p:sp>
        <p:nvSpPr>
          <p:cNvPr id="16" name="Text 7"/>
          <p:cNvSpPr/>
          <p:nvPr/>
        </p:nvSpPr>
        <p:spPr>
          <a:xfrm>
            <a:off x="1869281" y="6439138"/>
            <a:ext cx="6620470" cy="598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55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Designed to withstand the vibrations and shocks encountered in demanding military operations.</a:t>
            </a:r>
            <a:endParaRPr lang="en-US" sz="14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257698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8690" y="257651"/>
            <a:ext cx="3213021" cy="2061686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003" y="3308152"/>
            <a:ext cx="1250394" cy="987147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99874" y="4604504"/>
            <a:ext cx="6965990" cy="6062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775"/>
              </a:lnSpc>
              <a:buNone/>
            </a:pPr>
            <a:r>
              <a:rPr lang="en-US" sz="382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Trusted by Defence Contractors</a:t>
            </a:r>
            <a:endParaRPr lang="en-US" sz="3820" dirty="0"/>
          </a:p>
        </p:txBody>
      </p:sp>
      <p:sp>
        <p:nvSpPr>
          <p:cNvPr id="8" name="Shape 2"/>
          <p:cNvSpPr/>
          <p:nvPr/>
        </p:nvSpPr>
        <p:spPr>
          <a:xfrm>
            <a:off x="899874" y="5751909"/>
            <a:ext cx="463868" cy="463868"/>
          </a:xfrm>
          <a:prstGeom prst="roundRect">
            <a:avLst>
              <a:gd name="adj" fmla="val 66667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9" name="Text 3"/>
          <p:cNvSpPr/>
          <p:nvPr/>
        </p:nvSpPr>
        <p:spPr>
          <a:xfrm>
            <a:off x="1044416" y="5838230"/>
            <a:ext cx="174665" cy="291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2"/>
              </a:lnSpc>
              <a:buNone/>
            </a:pPr>
            <a:r>
              <a:rPr lang="en-US" sz="229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292" dirty="0"/>
          </a:p>
        </p:txBody>
      </p:sp>
      <p:sp>
        <p:nvSpPr>
          <p:cNvPr id="10" name="Text 4"/>
          <p:cNvSpPr/>
          <p:nvPr/>
        </p:nvSpPr>
        <p:spPr>
          <a:xfrm>
            <a:off x="1569839" y="5751909"/>
            <a:ext cx="2425422" cy="3031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87"/>
              </a:lnSpc>
              <a:buNone/>
            </a:pPr>
            <a:r>
              <a:rPr lang="en-US" sz="191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Proven Reliability</a:t>
            </a:r>
            <a:endParaRPr lang="en-US" sz="1910" dirty="0"/>
          </a:p>
        </p:txBody>
      </p:sp>
      <p:sp>
        <p:nvSpPr>
          <p:cNvPr id="11" name="Text 5"/>
          <p:cNvSpPr/>
          <p:nvPr/>
        </p:nvSpPr>
        <p:spPr>
          <a:xfrm>
            <a:off x="1569839" y="6178629"/>
            <a:ext cx="3469481" cy="13196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7"/>
              </a:lnSpc>
              <a:buNone/>
            </a:pPr>
            <a:r>
              <a:rPr lang="en-US" sz="1623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products have been tested and validated to meet the rigorous standards of defense contractors and military organizations.</a:t>
            </a:r>
            <a:endParaRPr lang="en-US" sz="1623" dirty="0"/>
          </a:p>
        </p:txBody>
      </p:sp>
      <p:sp>
        <p:nvSpPr>
          <p:cNvPr id="12" name="Shape 6"/>
          <p:cNvSpPr/>
          <p:nvPr/>
        </p:nvSpPr>
        <p:spPr>
          <a:xfrm>
            <a:off x="5245418" y="5751909"/>
            <a:ext cx="463868" cy="463868"/>
          </a:xfrm>
          <a:prstGeom prst="roundRect">
            <a:avLst>
              <a:gd name="adj" fmla="val 66667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5389959" y="5838230"/>
            <a:ext cx="174665" cy="291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2"/>
              </a:lnSpc>
              <a:buNone/>
            </a:pPr>
            <a:r>
              <a:rPr lang="en-US" sz="229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292" dirty="0"/>
          </a:p>
        </p:txBody>
      </p:sp>
      <p:sp>
        <p:nvSpPr>
          <p:cNvPr id="14" name="Text 8"/>
          <p:cNvSpPr/>
          <p:nvPr/>
        </p:nvSpPr>
        <p:spPr>
          <a:xfrm>
            <a:off x="5915382" y="5751909"/>
            <a:ext cx="2425422" cy="3031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87"/>
              </a:lnSpc>
              <a:buNone/>
            </a:pPr>
            <a:r>
              <a:rPr lang="en-US" sz="191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Long-Term Support</a:t>
            </a:r>
            <a:endParaRPr lang="en-US" sz="1910" dirty="0"/>
          </a:p>
        </p:txBody>
      </p:sp>
      <p:sp>
        <p:nvSpPr>
          <p:cNvPr id="15" name="Text 9"/>
          <p:cNvSpPr/>
          <p:nvPr/>
        </p:nvSpPr>
        <p:spPr>
          <a:xfrm>
            <a:off x="5915382" y="6178629"/>
            <a:ext cx="3469481" cy="13196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7"/>
              </a:lnSpc>
              <a:buNone/>
            </a:pPr>
            <a:r>
              <a:rPr lang="en-US" sz="1623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We provide comprehensive technical support and maintenance services to ensure your systems operate seamlessly over the long term.</a:t>
            </a:r>
            <a:endParaRPr lang="en-US" sz="1623" dirty="0"/>
          </a:p>
        </p:txBody>
      </p:sp>
      <p:sp>
        <p:nvSpPr>
          <p:cNvPr id="16" name="Shape 10"/>
          <p:cNvSpPr/>
          <p:nvPr/>
        </p:nvSpPr>
        <p:spPr>
          <a:xfrm>
            <a:off x="9590961" y="5751909"/>
            <a:ext cx="463868" cy="463868"/>
          </a:xfrm>
          <a:prstGeom prst="roundRect">
            <a:avLst>
              <a:gd name="adj" fmla="val 66667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7" name="Text 11"/>
          <p:cNvSpPr/>
          <p:nvPr/>
        </p:nvSpPr>
        <p:spPr>
          <a:xfrm>
            <a:off x="9735503" y="5838230"/>
            <a:ext cx="174665" cy="291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2"/>
              </a:lnSpc>
              <a:buNone/>
            </a:pPr>
            <a:r>
              <a:rPr lang="en-US" sz="229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292" dirty="0"/>
          </a:p>
        </p:txBody>
      </p:sp>
      <p:sp>
        <p:nvSpPr>
          <p:cNvPr id="18" name="Text 12"/>
          <p:cNvSpPr/>
          <p:nvPr/>
        </p:nvSpPr>
        <p:spPr>
          <a:xfrm>
            <a:off x="10260925" y="5751909"/>
            <a:ext cx="2940487" cy="3031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387"/>
              </a:lnSpc>
              <a:buNone/>
            </a:pPr>
            <a:r>
              <a:rPr lang="en-US" sz="191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Collaborative Partnerships</a:t>
            </a:r>
            <a:endParaRPr lang="en-US" sz="1910" dirty="0"/>
          </a:p>
        </p:txBody>
      </p:sp>
      <p:sp>
        <p:nvSpPr>
          <p:cNvPr id="19" name="Text 13"/>
          <p:cNvSpPr/>
          <p:nvPr/>
        </p:nvSpPr>
        <p:spPr>
          <a:xfrm>
            <a:off x="10260925" y="6178629"/>
            <a:ext cx="3469481" cy="9897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7"/>
              </a:lnSpc>
              <a:buNone/>
            </a:pPr>
            <a:r>
              <a:rPr lang="en-US" sz="1623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We work closely with defense contractors to understand their unique needs and deliver tailored solutions.</a:t>
            </a:r>
            <a:endParaRPr lang="en-US" sz="16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7246" y="2212062"/>
            <a:ext cx="4979789" cy="3805476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7518" y="1173837"/>
            <a:ext cx="1228844" cy="97012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09136" y="2447806"/>
            <a:ext cx="6628209" cy="5959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92"/>
              </a:lnSpc>
              <a:buNone/>
            </a:pPr>
            <a:r>
              <a:rPr lang="en-US" sz="375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High-Performance Technology</a:t>
            </a:r>
            <a:endParaRPr lang="en-US" sz="3754" dirty="0"/>
          </a:p>
        </p:txBody>
      </p:sp>
      <p:sp>
        <p:nvSpPr>
          <p:cNvPr id="8" name="Shape 2"/>
          <p:cNvSpPr/>
          <p:nvPr/>
        </p:nvSpPr>
        <p:spPr>
          <a:xfrm>
            <a:off x="709136" y="3347561"/>
            <a:ext cx="7725728" cy="3708202"/>
          </a:xfrm>
          <a:prstGeom prst="roundRect">
            <a:avLst>
              <a:gd name="adj" fmla="val 819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9" name="Shape 3"/>
          <p:cNvSpPr/>
          <p:nvPr/>
        </p:nvSpPr>
        <p:spPr>
          <a:xfrm>
            <a:off x="716756" y="3355181"/>
            <a:ext cx="7710487" cy="123098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0" name="Text 4"/>
          <p:cNvSpPr/>
          <p:nvPr/>
        </p:nvSpPr>
        <p:spPr>
          <a:xfrm>
            <a:off x="919282" y="3484364"/>
            <a:ext cx="3446383" cy="3242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Enhanced Processing Power</a:t>
            </a:r>
            <a:endParaRPr lang="en-US" sz="1595" dirty="0"/>
          </a:p>
        </p:txBody>
      </p:sp>
      <p:sp>
        <p:nvSpPr>
          <p:cNvPr id="11" name="Text 5"/>
          <p:cNvSpPr/>
          <p:nvPr/>
        </p:nvSpPr>
        <p:spPr>
          <a:xfrm>
            <a:off x="4778335" y="3484364"/>
            <a:ext cx="3446383" cy="9726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systems utilize powerful processors and advanced graphics capabilities for fast and efficient operation.</a:t>
            </a:r>
            <a:endParaRPr lang="en-US" sz="1595" dirty="0"/>
          </a:p>
        </p:txBody>
      </p:sp>
      <p:sp>
        <p:nvSpPr>
          <p:cNvPr id="12" name="Shape 6"/>
          <p:cNvSpPr/>
          <p:nvPr/>
        </p:nvSpPr>
        <p:spPr>
          <a:xfrm>
            <a:off x="716756" y="4586168"/>
            <a:ext cx="7710487" cy="123098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7"/>
          <p:cNvSpPr/>
          <p:nvPr/>
        </p:nvSpPr>
        <p:spPr>
          <a:xfrm>
            <a:off x="919282" y="4715351"/>
            <a:ext cx="3446383" cy="3242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Advanced Imaging</a:t>
            </a:r>
            <a:endParaRPr lang="en-US" sz="1595" dirty="0"/>
          </a:p>
        </p:txBody>
      </p:sp>
      <p:sp>
        <p:nvSpPr>
          <p:cNvPr id="14" name="Text 8"/>
          <p:cNvSpPr/>
          <p:nvPr/>
        </p:nvSpPr>
        <p:spPr>
          <a:xfrm>
            <a:off x="4778335" y="4715351"/>
            <a:ext cx="3446383" cy="9726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High-resolution displays and cameras capture detailed images and videos, critical for situational awareness.</a:t>
            </a:r>
            <a:endParaRPr lang="en-US" sz="1595" dirty="0"/>
          </a:p>
        </p:txBody>
      </p:sp>
      <p:sp>
        <p:nvSpPr>
          <p:cNvPr id="15" name="Shape 9"/>
          <p:cNvSpPr/>
          <p:nvPr/>
        </p:nvSpPr>
        <p:spPr>
          <a:xfrm>
            <a:off x="716756" y="5817156"/>
            <a:ext cx="7710487" cy="123098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6" name="Text 10"/>
          <p:cNvSpPr/>
          <p:nvPr/>
        </p:nvSpPr>
        <p:spPr>
          <a:xfrm>
            <a:off x="919282" y="5946338"/>
            <a:ext cx="3446383" cy="3242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Secure Data Storage</a:t>
            </a:r>
            <a:endParaRPr lang="en-US" sz="1595" dirty="0"/>
          </a:p>
        </p:txBody>
      </p:sp>
      <p:sp>
        <p:nvSpPr>
          <p:cNvPr id="17" name="Text 11"/>
          <p:cNvSpPr/>
          <p:nvPr/>
        </p:nvSpPr>
        <p:spPr>
          <a:xfrm>
            <a:off x="4778335" y="5946338"/>
            <a:ext cx="3446383" cy="9726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Robust data storage solutions ensure critical information is protected and readily available.</a:t>
            </a:r>
            <a:endParaRPr lang="en-US" sz="15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2526625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9177" y="252651"/>
            <a:ext cx="3031927" cy="2021324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2147" y="3245882"/>
            <a:ext cx="1225987" cy="967859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25247" y="4516874"/>
            <a:ext cx="5903357" cy="5944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81"/>
              </a:lnSpc>
              <a:buNone/>
            </a:pPr>
            <a:r>
              <a:rPr lang="en-US" sz="374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Mission-Critical Operations</a:t>
            </a:r>
            <a:endParaRPr lang="en-US" sz="3745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247" y="5414486"/>
            <a:ext cx="505301" cy="5053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025247" y="6121837"/>
            <a:ext cx="2439948" cy="2971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1"/>
              </a:lnSpc>
              <a:buNone/>
            </a:pPr>
            <a:r>
              <a:rPr lang="en-US" sz="187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Situational Awareness</a:t>
            </a:r>
            <a:endParaRPr lang="en-US" sz="1872" dirty="0"/>
          </a:p>
        </p:txBody>
      </p:sp>
      <p:sp>
        <p:nvSpPr>
          <p:cNvPr id="10" name="Text 3"/>
          <p:cNvSpPr/>
          <p:nvPr/>
        </p:nvSpPr>
        <p:spPr>
          <a:xfrm>
            <a:off x="1025247" y="6540222"/>
            <a:ext cx="3991213" cy="9701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47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Real-time data and video feeds provide operators with a clear understanding of the environment and critical information.</a:t>
            </a:r>
            <a:endParaRPr lang="en-US" sz="1592" dirty="0"/>
          </a:p>
        </p:txBody>
      </p:sp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9593" y="5414486"/>
            <a:ext cx="505301" cy="505301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5319593" y="6121837"/>
            <a:ext cx="2378035" cy="2971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1"/>
              </a:lnSpc>
              <a:buNone/>
            </a:pPr>
            <a:r>
              <a:rPr lang="en-US" sz="187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Decision Making</a:t>
            </a:r>
            <a:endParaRPr lang="en-US" sz="1872" dirty="0"/>
          </a:p>
        </p:txBody>
      </p:sp>
      <p:sp>
        <p:nvSpPr>
          <p:cNvPr id="13" name="Text 5"/>
          <p:cNvSpPr/>
          <p:nvPr/>
        </p:nvSpPr>
        <p:spPr>
          <a:xfrm>
            <a:off x="5319593" y="6540222"/>
            <a:ext cx="3991213" cy="9701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47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solutions provide the information needed for informed decisions, enhancing mission effectiveness.</a:t>
            </a:r>
            <a:endParaRPr lang="en-US" sz="1592" dirty="0"/>
          </a:p>
        </p:txBody>
      </p:sp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13940" y="5414486"/>
            <a:ext cx="505301" cy="505301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9613940" y="6121837"/>
            <a:ext cx="2437805" cy="2971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1"/>
              </a:lnSpc>
              <a:buNone/>
            </a:pPr>
            <a:r>
              <a:rPr lang="en-US" sz="187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Command and Control</a:t>
            </a:r>
            <a:endParaRPr lang="en-US" sz="1872" dirty="0"/>
          </a:p>
        </p:txBody>
      </p:sp>
      <p:sp>
        <p:nvSpPr>
          <p:cNvPr id="16" name="Text 7"/>
          <p:cNvSpPr/>
          <p:nvPr/>
        </p:nvSpPr>
        <p:spPr>
          <a:xfrm>
            <a:off x="9613940" y="6540222"/>
            <a:ext cx="3991213" cy="9701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47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Secure communication channels enable seamless coordination between commanders and field personnel.</a:t>
            </a:r>
            <a:endParaRPr lang="en-US" sz="15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647" y="2697004"/>
            <a:ext cx="5040987" cy="2835593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1694" y="1038582"/>
            <a:ext cx="1080611" cy="85308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23530" y="2158841"/>
            <a:ext cx="5921573" cy="523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26"/>
              </a:lnSpc>
              <a:buNone/>
            </a:pPr>
            <a:r>
              <a:rPr lang="en-US" sz="3301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Durability, Precision, Reliability</a:t>
            </a:r>
            <a:endParaRPr lang="en-US" sz="3301" dirty="0"/>
          </a:p>
        </p:txBody>
      </p:sp>
      <p:sp>
        <p:nvSpPr>
          <p:cNvPr id="8" name="Shape 2"/>
          <p:cNvSpPr/>
          <p:nvPr/>
        </p:nvSpPr>
        <p:spPr>
          <a:xfrm>
            <a:off x="879277" y="2950012"/>
            <a:ext cx="22860" cy="4241006"/>
          </a:xfrm>
          <a:prstGeom prst="roundRect">
            <a:avLst>
              <a:gd name="adj" fmla="val 1169124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9" name="Shape 3"/>
          <p:cNvSpPr/>
          <p:nvPr/>
        </p:nvSpPr>
        <p:spPr>
          <a:xfrm>
            <a:off x="1068288" y="3339346"/>
            <a:ext cx="623530" cy="22860"/>
          </a:xfrm>
          <a:prstGeom prst="roundRect">
            <a:avLst>
              <a:gd name="adj" fmla="val 1169124"/>
            </a:avLst>
          </a:prstGeom>
          <a:solidFill>
            <a:srgbClr val="F2B42D"/>
          </a:solidFill>
          <a:ln/>
        </p:spPr>
      </p:sp>
      <p:sp>
        <p:nvSpPr>
          <p:cNvPr id="10" name="Shape 4"/>
          <p:cNvSpPr/>
          <p:nvPr/>
        </p:nvSpPr>
        <p:spPr>
          <a:xfrm>
            <a:off x="690265" y="3150394"/>
            <a:ext cx="400883" cy="400883"/>
          </a:xfrm>
          <a:prstGeom prst="roundRect">
            <a:avLst>
              <a:gd name="adj" fmla="val 66668"/>
            </a:avLst>
          </a:prstGeom>
          <a:solidFill>
            <a:srgbClr val="00002E"/>
          </a:solidFill>
          <a:ln w="15240">
            <a:solidFill>
              <a:srgbClr val="F2B42D"/>
            </a:solidFill>
            <a:prstDash val="solid"/>
          </a:ln>
        </p:spPr>
      </p:sp>
      <p:sp>
        <p:nvSpPr>
          <p:cNvPr id="11" name="Text 5"/>
          <p:cNvSpPr/>
          <p:nvPr/>
        </p:nvSpPr>
        <p:spPr>
          <a:xfrm>
            <a:off x="815161" y="3225046"/>
            <a:ext cx="150971" cy="2515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81"/>
              </a:lnSpc>
              <a:buNone/>
            </a:pPr>
            <a:r>
              <a:rPr lang="en-US" sz="1981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1981" dirty="0"/>
          </a:p>
        </p:txBody>
      </p:sp>
      <p:sp>
        <p:nvSpPr>
          <p:cNvPr id="12" name="Text 6"/>
          <p:cNvSpPr/>
          <p:nvPr/>
        </p:nvSpPr>
        <p:spPr>
          <a:xfrm>
            <a:off x="1870591" y="3128129"/>
            <a:ext cx="2096095" cy="2620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63"/>
              </a:lnSpc>
              <a:buNone/>
            </a:pPr>
            <a:r>
              <a:rPr lang="en-US" sz="1651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Rugged Construction</a:t>
            </a:r>
            <a:endParaRPr lang="en-US" sz="1651" dirty="0"/>
          </a:p>
        </p:txBody>
      </p:sp>
      <p:sp>
        <p:nvSpPr>
          <p:cNvPr id="13" name="Text 7"/>
          <p:cNvSpPr/>
          <p:nvPr/>
        </p:nvSpPr>
        <p:spPr>
          <a:xfrm>
            <a:off x="1870591" y="3496985"/>
            <a:ext cx="6649879" cy="5698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45"/>
              </a:lnSpc>
              <a:buNone/>
            </a:pPr>
            <a:r>
              <a:rPr lang="en-US" sz="1403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Designed to withstand the rigors of military operations, our solutions are built with durable materials and robust construction.</a:t>
            </a:r>
            <a:endParaRPr lang="en-US" sz="1403" dirty="0"/>
          </a:p>
        </p:txBody>
      </p:sp>
      <p:sp>
        <p:nvSpPr>
          <p:cNvPr id="14" name="Shape 8"/>
          <p:cNvSpPr/>
          <p:nvPr/>
        </p:nvSpPr>
        <p:spPr>
          <a:xfrm>
            <a:off x="1068288" y="4812387"/>
            <a:ext cx="623530" cy="22860"/>
          </a:xfrm>
          <a:prstGeom prst="roundRect">
            <a:avLst>
              <a:gd name="adj" fmla="val 1169124"/>
            </a:avLst>
          </a:prstGeom>
          <a:solidFill>
            <a:srgbClr val="D7425E"/>
          </a:solidFill>
          <a:ln/>
        </p:spPr>
      </p:sp>
      <p:sp>
        <p:nvSpPr>
          <p:cNvPr id="15" name="Shape 9"/>
          <p:cNvSpPr/>
          <p:nvPr/>
        </p:nvSpPr>
        <p:spPr>
          <a:xfrm>
            <a:off x="690265" y="4623435"/>
            <a:ext cx="400883" cy="400883"/>
          </a:xfrm>
          <a:prstGeom prst="roundRect">
            <a:avLst>
              <a:gd name="adj" fmla="val 66668"/>
            </a:avLst>
          </a:prstGeom>
          <a:solidFill>
            <a:srgbClr val="00002E"/>
          </a:solidFill>
          <a:ln w="15240">
            <a:solidFill>
              <a:srgbClr val="D7425E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815161" y="4698087"/>
            <a:ext cx="150971" cy="2515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81"/>
              </a:lnSpc>
              <a:buNone/>
            </a:pPr>
            <a:r>
              <a:rPr lang="en-US" sz="1981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1981" dirty="0"/>
          </a:p>
        </p:txBody>
      </p:sp>
      <p:sp>
        <p:nvSpPr>
          <p:cNvPr id="17" name="Text 11"/>
          <p:cNvSpPr/>
          <p:nvPr/>
        </p:nvSpPr>
        <p:spPr>
          <a:xfrm>
            <a:off x="1870591" y="4601170"/>
            <a:ext cx="2114193" cy="2620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63"/>
              </a:lnSpc>
              <a:buNone/>
            </a:pPr>
            <a:r>
              <a:rPr lang="en-US" sz="1651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Accurate Performance</a:t>
            </a:r>
            <a:endParaRPr lang="en-US" sz="1651" dirty="0"/>
          </a:p>
        </p:txBody>
      </p:sp>
      <p:sp>
        <p:nvSpPr>
          <p:cNvPr id="18" name="Text 12"/>
          <p:cNvSpPr/>
          <p:nvPr/>
        </p:nvSpPr>
        <p:spPr>
          <a:xfrm>
            <a:off x="1870591" y="4970026"/>
            <a:ext cx="6649879" cy="5698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45"/>
              </a:lnSpc>
              <a:buNone/>
            </a:pPr>
            <a:r>
              <a:rPr lang="en-US" sz="1403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systems deliver accurate and reliable data and video capture essential for mission success.</a:t>
            </a:r>
            <a:endParaRPr lang="en-US" sz="1403" dirty="0"/>
          </a:p>
        </p:txBody>
      </p:sp>
      <p:sp>
        <p:nvSpPr>
          <p:cNvPr id="19" name="Shape 13"/>
          <p:cNvSpPr/>
          <p:nvPr/>
        </p:nvSpPr>
        <p:spPr>
          <a:xfrm>
            <a:off x="1068288" y="6285428"/>
            <a:ext cx="623530" cy="22860"/>
          </a:xfrm>
          <a:prstGeom prst="roundRect">
            <a:avLst>
              <a:gd name="adj" fmla="val 1169124"/>
            </a:avLst>
          </a:prstGeom>
          <a:solidFill>
            <a:srgbClr val="DD785E"/>
          </a:solidFill>
          <a:ln/>
        </p:spPr>
      </p:sp>
      <p:sp>
        <p:nvSpPr>
          <p:cNvPr id="20" name="Shape 14"/>
          <p:cNvSpPr/>
          <p:nvPr/>
        </p:nvSpPr>
        <p:spPr>
          <a:xfrm>
            <a:off x="690265" y="6096476"/>
            <a:ext cx="400883" cy="400883"/>
          </a:xfrm>
          <a:prstGeom prst="roundRect">
            <a:avLst>
              <a:gd name="adj" fmla="val 66668"/>
            </a:avLst>
          </a:prstGeom>
          <a:solidFill>
            <a:srgbClr val="00002E"/>
          </a:solidFill>
          <a:ln w="15240">
            <a:solidFill>
              <a:srgbClr val="DD785E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815161" y="6171128"/>
            <a:ext cx="150971" cy="2515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81"/>
              </a:lnSpc>
              <a:buNone/>
            </a:pPr>
            <a:r>
              <a:rPr lang="en-US" sz="1981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1981" dirty="0"/>
          </a:p>
        </p:txBody>
      </p:sp>
      <p:sp>
        <p:nvSpPr>
          <p:cNvPr id="22" name="Text 16"/>
          <p:cNvSpPr/>
          <p:nvPr/>
        </p:nvSpPr>
        <p:spPr>
          <a:xfrm>
            <a:off x="1870591" y="6074212"/>
            <a:ext cx="2096095" cy="2620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63"/>
              </a:lnSpc>
              <a:buNone/>
            </a:pPr>
            <a:r>
              <a:rPr lang="en-US" sz="1651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Proven Reliability</a:t>
            </a:r>
            <a:endParaRPr lang="en-US" sz="1651" dirty="0"/>
          </a:p>
        </p:txBody>
      </p:sp>
      <p:sp>
        <p:nvSpPr>
          <p:cNvPr id="23" name="Text 17"/>
          <p:cNvSpPr/>
          <p:nvPr/>
        </p:nvSpPr>
        <p:spPr>
          <a:xfrm>
            <a:off x="1870591" y="6443067"/>
            <a:ext cx="6649879" cy="5698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45"/>
              </a:lnSpc>
              <a:buNone/>
            </a:pPr>
            <a:r>
              <a:rPr lang="en-US" sz="1403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Extensive testing and field experience guarantee consistent performance in even the most demanding environments.</a:t>
            </a:r>
            <a:endParaRPr lang="en-US" sz="14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735854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18" y="557093"/>
            <a:ext cx="1228844" cy="9701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10483" y="1831062"/>
            <a:ext cx="10003631" cy="5959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92"/>
              </a:lnSpc>
              <a:buNone/>
            </a:pPr>
            <a:r>
              <a:rPr lang="en-US" sz="375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Military Applications: Field to Secure Facilities</a:t>
            </a:r>
            <a:endParaRPr lang="en-US" sz="3754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483" y="2730818"/>
            <a:ext cx="6152793" cy="380261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10483" y="6786682"/>
            <a:ext cx="2383631" cy="2978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6"/>
              </a:lnSpc>
              <a:buNone/>
            </a:pPr>
            <a:r>
              <a:rPr lang="en-US" sz="187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Field Operations</a:t>
            </a:r>
            <a:endParaRPr lang="en-US" sz="1877" dirty="0"/>
          </a:p>
        </p:txBody>
      </p:sp>
      <p:sp>
        <p:nvSpPr>
          <p:cNvPr id="8" name="Text 3"/>
          <p:cNvSpPr/>
          <p:nvPr/>
        </p:nvSpPr>
        <p:spPr>
          <a:xfrm>
            <a:off x="1010483" y="7206139"/>
            <a:ext cx="6152793" cy="9726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rugged displays and surveillance systems are ideal for use in field operations, providing critical situational awareness and communication capabilities.</a:t>
            </a:r>
            <a:endParaRPr lang="en-US" sz="1595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124" y="2730818"/>
            <a:ext cx="6152793" cy="380261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467124" y="6786682"/>
            <a:ext cx="2383631" cy="2978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46"/>
              </a:lnSpc>
              <a:buNone/>
            </a:pPr>
            <a:r>
              <a:rPr lang="en-US" sz="187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Secure Facilities</a:t>
            </a:r>
            <a:endParaRPr lang="en-US" sz="1877" dirty="0"/>
          </a:p>
        </p:txBody>
      </p:sp>
      <p:sp>
        <p:nvSpPr>
          <p:cNvPr id="11" name="Text 5"/>
          <p:cNvSpPr/>
          <p:nvPr/>
        </p:nvSpPr>
        <p:spPr>
          <a:xfrm>
            <a:off x="7467124" y="7206139"/>
            <a:ext cx="6152793" cy="6484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53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systems are deployed in secure facilities, enhancing perimeter security and providing 24/7 monitoring capabilities.</a:t>
            </a:r>
            <a:endParaRPr lang="en-US" sz="15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3204" y="2485430"/>
            <a:ext cx="4887873" cy="3258622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6076" y="2095738"/>
            <a:ext cx="1451848" cy="114609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37724" y="3600807"/>
            <a:ext cx="7468553" cy="14080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544"/>
              </a:lnSpc>
              <a:buNone/>
            </a:pPr>
            <a:r>
              <a:rPr lang="en-US" sz="443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Providing the Tools for Success</a:t>
            </a:r>
            <a:endParaRPr lang="en-US" sz="4435" dirty="0"/>
          </a:p>
        </p:txBody>
      </p:sp>
      <p:sp>
        <p:nvSpPr>
          <p:cNvPr id="8" name="Text 2"/>
          <p:cNvSpPr/>
          <p:nvPr/>
        </p:nvSpPr>
        <p:spPr>
          <a:xfrm>
            <a:off x="837724" y="5367814"/>
            <a:ext cx="7468553" cy="766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B2K Holdings empowers </a:t>
            </a:r>
            <a:r>
              <a:rPr lang="en-US" sz="1885" b="1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Defense contractors</a:t>
            </a: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with the technology they need to succeed in today's dynamic and demanding military landscape.</a:t>
            </a:r>
            <a:endParaRPr lang="en-US" sz="18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276" y="1129427"/>
            <a:ext cx="1451848" cy="114609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7724" y="2634496"/>
            <a:ext cx="6554867" cy="7040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544"/>
              </a:lnSpc>
              <a:buNone/>
            </a:pPr>
            <a:r>
              <a:rPr lang="en-US" sz="443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Britannia 2000 Holdings </a:t>
            </a:r>
            <a:endParaRPr lang="en-US" sz="4435" dirty="0"/>
          </a:p>
        </p:txBody>
      </p:sp>
      <p:sp>
        <p:nvSpPr>
          <p:cNvPr id="6" name="Text 2"/>
          <p:cNvSpPr/>
          <p:nvPr/>
        </p:nvSpPr>
        <p:spPr>
          <a:xfrm>
            <a:off x="837724" y="3697486"/>
            <a:ext cx="5632490" cy="7040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544"/>
              </a:lnSpc>
              <a:buNone/>
            </a:pPr>
            <a:r>
              <a:rPr lang="en-US" sz="443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Contact Us-</a:t>
            </a:r>
            <a:endParaRPr lang="en-US" sz="4435" dirty="0"/>
          </a:p>
        </p:txBody>
      </p:sp>
      <p:sp>
        <p:nvSpPr>
          <p:cNvPr id="7" name="Text 3"/>
          <p:cNvSpPr/>
          <p:nvPr/>
        </p:nvSpPr>
        <p:spPr>
          <a:xfrm>
            <a:off x="837724" y="4760476"/>
            <a:ext cx="12954952" cy="3830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Call-</a:t>
            </a:r>
            <a:r>
              <a:rPr lang="en-US" sz="1885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+44 7717 292751</a:t>
            </a:r>
            <a:endParaRPr lang="en-US" sz="1885" dirty="0"/>
          </a:p>
        </p:txBody>
      </p:sp>
      <p:sp>
        <p:nvSpPr>
          <p:cNvPr id="8" name="Text 4"/>
          <p:cNvSpPr/>
          <p:nvPr/>
        </p:nvSpPr>
        <p:spPr>
          <a:xfrm>
            <a:off x="837724" y="5412700"/>
            <a:ext cx="12954952" cy="3830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Email Id-</a:t>
            </a:r>
            <a:r>
              <a:rPr lang="en-US" sz="1885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sales@b2kholdings.co.uk</a:t>
            </a:r>
            <a:endParaRPr lang="en-US" sz="1885" dirty="0"/>
          </a:p>
        </p:txBody>
      </p:sp>
      <p:sp>
        <p:nvSpPr>
          <p:cNvPr id="9" name="Text 5"/>
          <p:cNvSpPr/>
          <p:nvPr/>
        </p:nvSpPr>
        <p:spPr>
          <a:xfrm>
            <a:off x="837724" y="6064925"/>
            <a:ext cx="12954952" cy="3830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Address-4, Millside Park, Winkfield, Windsor SL4 4PX, United Kingdom</a:t>
            </a:r>
            <a:endParaRPr lang="en-US" sz="1885" dirty="0"/>
          </a:p>
        </p:txBody>
      </p:sp>
      <p:sp>
        <p:nvSpPr>
          <p:cNvPr id="10" name="Text 6"/>
          <p:cNvSpPr/>
          <p:nvPr/>
        </p:nvSpPr>
        <p:spPr>
          <a:xfrm>
            <a:off x="837724" y="6717149"/>
            <a:ext cx="12954952" cy="3830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Website-</a:t>
            </a:r>
            <a:r>
              <a:rPr lang="en-US" sz="1885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www.b2kholdings.co.uk</a:t>
            </a:r>
            <a:endParaRPr lang="en-US" sz="18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Office PowerPoint</Application>
  <PresentationFormat>Custom</PresentationFormat>
  <Paragraphs>81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2024-08-17T06:50:23Z</dcterms:created>
  <dcterms:modified xsi:type="dcterms:W3CDTF">2024-08-17T06:51:22Z</dcterms:modified>
</cp:coreProperties>
</file>