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950" b="0" i="0">
                <a:solidFill>
                  <a:srgbClr val="FF313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4AA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950" b="0" i="0">
                <a:solidFill>
                  <a:srgbClr val="FF313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950" b="0" i="0">
                <a:solidFill>
                  <a:srgbClr val="FF313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B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0200" y="738817"/>
            <a:ext cx="7027599" cy="1699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950" b="0" i="0">
                <a:solidFill>
                  <a:srgbClr val="FF313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6502" y="4000177"/>
            <a:ext cx="15834995" cy="3919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4AA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http://www.blockchainx.tech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s://www.blockchainx.tech/real-estate-tokenization-guide/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hyperlink" Target="mailto:contact@blockchainx.tech" TargetMode="External"/><Relationship Id="rId8" Type="http://schemas.openxmlformats.org/officeDocument/2006/relationships/hyperlink" Target="http://www.blockchainx.tech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3301" y="0"/>
            <a:ext cx="11954697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23193" y="3820552"/>
            <a:ext cx="10482580" cy="288925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 marR="5080">
              <a:lnSpc>
                <a:spcPts val="7290"/>
              </a:lnSpc>
              <a:spcBef>
                <a:spcPts val="875"/>
              </a:spcBef>
            </a:pPr>
            <a:r>
              <a:rPr dirty="0" sz="6650" spc="-1460" b="1">
                <a:solidFill>
                  <a:srgbClr val="4A368F"/>
                </a:solidFill>
                <a:latin typeface="Verdana"/>
                <a:cs typeface="Verdana"/>
              </a:rPr>
              <a:t>I</a:t>
            </a:r>
            <a:r>
              <a:rPr dirty="0" sz="6650" spc="-75" b="1">
                <a:solidFill>
                  <a:srgbClr val="4A368F"/>
                </a:solidFill>
                <a:latin typeface="Verdana"/>
                <a:cs typeface="Verdana"/>
              </a:rPr>
              <a:t>m</a:t>
            </a:r>
            <a:r>
              <a:rPr dirty="0" sz="6650" spc="-75" b="1">
                <a:solidFill>
                  <a:srgbClr val="4A368F"/>
                </a:solidFill>
                <a:latin typeface="Verdana"/>
                <a:cs typeface="Verdana"/>
              </a:rPr>
              <a:t>p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l</a:t>
            </a:r>
            <a:r>
              <a:rPr dirty="0" sz="6650" spc="-229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75" b="1">
                <a:solidFill>
                  <a:srgbClr val="4A368F"/>
                </a:solidFill>
                <a:latin typeface="Verdana"/>
                <a:cs typeface="Verdana"/>
              </a:rPr>
              <a:t>m</a:t>
            </a:r>
            <a:r>
              <a:rPr dirty="0" sz="6650" spc="-229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155" b="1">
                <a:solidFill>
                  <a:srgbClr val="4A368F"/>
                </a:solidFill>
                <a:latin typeface="Verdana"/>
                <a:cs typeface="Verdana"/>
              </a:rPr>
              <a:t>n</a:t>
            </a:r>
            <a:r>
              <a:rPr dirty="0" sz="6650" spc="-145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350" b="1">
                <a:solidFill>
                  <a:srgbClr val="4A368F"/>
                </a:solidFill>
                <a:latin typeface="Verdana"/>
                <a:cs typeface="Verdana"/>
              </a:rPr>
              <a:t>a</a:t>
            </a:r>
            <a:r>
              <a:rPr dirty="0" sz="6650" spc="-145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i</a:t>
            </a:r>
            <a:r>
              <a:rPr dirty="0" sz="6650" spc="-220" b="1">
                <a:solidFill>
                  <a:srgbClr val="4A368F"/>
                </a:solidFill>
                <a:latin typeface="Verdana"/>
                <a:cs typeface="Verdana"/>
              </a:rPr>
              <a:t>o</a:t>
            </a:r>
            <a:r>
              <a:rPr dirty="0" sz="6650" spc="-150" b="1">
                <a:solidFill>
                  <a:srgbClr val="4A368F"/>
                </a:solidFill>
                <a:latin typeface="Verdana"/>
                <a:cs typeface="Verdana"/>
              </a:rPr>
              <a:t>n</a:t>
            </a:r>
            <a:r>
              <a:rPr dirty="0" sz="6650" spc="-395" b="1">
                <a:solidFill>
                  <a:srgbClr val="4A368F"/>
                </a:solidFill>
                <a:latin typeface="Verdana"/>
                <a:cs typeface="Verdana"/>
              </a:rPr>
              <a:t> </a:t>
            </a:r>
            <a:r>
              <a:rPr dirty="0" sz="6650" spc="-220" b="1">
                <a:solidFill>
                  <a:srgbClr val="4A368F"/>
                </a:solidFill>
                <a:latin typeface="Verdana"/>
                <a:cs typeface="Verdana"/>
              </a:rPr>
              <a:t>o</a:t>
            </a:r>
            <a:r>
              <a:rPr dirty="0" sz="6650" spc="-240" b="1">
                <a:solidFill>
                  <a:srgbClr val="4A368F"/>
                </a:solidFill>
                <a:latin typeface="Verdana"/>
                <a:cs typeface="Verdana"/>
              </a:rPr>
              <a:t>f</a:t>
            </a:r>
            <a:r>
              <a:rPr dirty="0" sz="6650" spc="-395" b="1">
                <a:solidFill>
                  <a:srgbClr val="4A368F"/>
                </a:solidFill>
                <a:latin typeface="Verdana"/>
                <a:cs typeface="Verdana"/>
              </a:rPr>
              <a:t> </a:t>
            </a:r>
            <a:r>
              <a:rPr dirty="0" sz="6650" spc="-325" b="1">
                <a:solidFill>
                  <a:srgbClr val="4A368F"/>
                </a:solidFill>
                <a:latin typeface="Verdana"/>
                <a:cs typeface="Verdana"/>
              </a:rPr>
              <a:t>R</a:t>
            </a:r>
            <a:r>
              <a:rPr dirty="0" sz="6650" spc="-229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350" b="1">
                <a:solidFill>
                  <a:srgbClr val="4A368F"/>
                </a:solidFill>
                <a:latin typeface="Verdana"/>
                <a:cs typeface="Verdana"/>
              </a:rPr>
              <a:t>a</a:t>
            </a:r>
            <a:r>
              <a:rPr dirty="0" sz="6650" spc="-275" b="1">
                <a:solidFill>
                  <a:srgbClr val="4A368F"/>
                </a:solidFill>
                <a:latin typeface="Verdana"/>
                <a:cs typeface="Verdana"/>
              </a:rPr>
              <a:t>l  </a:t>
            </a:r>
            <a:r>
              <a:rPr dirty="0" sz="6650" spc="-95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425" b="1">
                <a:solidFill>
                  <a:srgbClr val="4A368F"/>
                </a:solidFill>
                <a:latin typeface="Verdana"/>
                <a:cs typeface="Verdana"/>
              </a:rPr>
              <a:t>s</a:t>
            </a:r>
            <a:r>
              <a:rPr dirty="0" sz="6650" spc="-145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350" b="1">
                <a:solidFill>
                  <a:srgbClr val="4A368F"/>
                </a:solidFill>
                <a:latin typeface="Verdana"/>
                <a:cs typeface="Verdana"/>
              </a:rPr>
              <a:t>a</a:t>
            </a:r>
            <a:r>
              <a:rPr dirty="0" sz="6650" spc="-145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225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395" b="1">
                <a:solidFill>
                  <a:srgbClr val="4A368F"/>
                </a:solidFill>
                <a:latin typeface="Verdana"/>
                <a:cs typeface="Verdana"/>
              </a:rPr>
              <a:t> </a:t>
            </a:r>
            <a:r>
              <a:rPr dirty="0" sz="6650" spc="-434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220" b="1">
                <a:solidFill>
                  <a:srgbClr val="4A368F"/>
                </a:solidFill>
                <a:latin typeface="Verdana"/>
                <a:cs typeface="Verdana"/>
              </a:rPr>
              <a:t>o</a:t>
            </a:r>
            <a:r>
              <a:rPr dirty="0" sz="6650" spc="-85" b="1">
                <a:solidFill>
                  <a:srgbClr val="4A368F"/>
                </a:solidFill>
                <a:latin typeface="Verdana"/>
                <a:cs typeface="Verdana"/>
              </a:rPr>
              <a:t>k</a:t>
            </a:r>
            <a:r>
              <a:rPr dirty="0" sz="6650" spc="-229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155" b="1">
                <a:solidFill>
                  <a:srgbClr val="4A368F"/>
                </a:solidFill>
                <a:latin typeface="Verdana"/>
                <a:cs typeface="Verdana"/>
              </a:rPr>
              <a:t>n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i</a:t>
            </a:r>
            <a:r>
              <a:rPr dirty="0" sz="6650" spc="-370" b="1">
                <a:solidFill>
                  <a:srgbClr val="4A368F"/>
                </a:solidFill>
                <a:latin typeface="Verdana"/>
                <a:cs typeface="Verdana"/>
              </a:rPr>
              <a:t>z</a:t>
            </a:r>
            <a:r>
              <a:rPr dirty="0" sz="6650" spc="-350" b="1">
                <a:solidFill>
                  <a:srgbClr val="4A368F"/>
                </a:solidFill>
                <a:latin typeface="Verdana"/>
                <a:cs typeface="Verdana"/>
              </a:rPr>
              <a:t>a</a:t>
            </a:r>
            <a:r>
              <a:rPr dirty="0" sz="6650" spc="-145" b="1">
                <a:solidFill>
                  <a:srgbClr val="4A368F"/>
                </a:solidFill>
                <a:latin typeface="Verdana"/>
                <a:cs typeface="Verdana"/>
              </a:rPr>
              <a:t>t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i</a:t>
            </a:r>
            <a:r>
              <a:rPr dirty="0" sz="6650" spc="-220" b="1">
                <a:solidFill>
                  <a:srgbClr val="4A368F"/>
                </a:solidFill>
                <a:latin typeface="Verdana"/>
                <a:cs typeface="Verdana"/>
              </a:rPr>
              <a:t>o</a:t>
            </a:r>
            <a:r>
              <a:rPr dirty="0" sz="6650" spc="-150" b="1">
                <a:solidFill>
                  <a:srgbClr val="4A368F"/>
                </a:solidFill>
                <a:latin typeface="Verdana"/>
                <a:cs typeface="Verdana"/>
              </a:rPr>
              <a:t>n</a:t>
            </a:r>
            <a:r>
              <a:rPr dirty="0" sz="6650" spc="-395" b="1">
                <a:solidFill>
                  <a:srgbClr val="4A368F"/>
                </a:solidFill>
                <a:latin typeface="Verdana"/>
                <a:cs typeface="Verdana"/>
              </a:rPr>
              <a:t> 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i</a:t>
            </a:r>
            <a:r>
              <a:rPr dirty="0" sz="6650" spc="-100" b="1">
                <a:solidFill>
                  <a:srgbClr val="4A368F"/>
                </a:solidFill>
                <a:latin typeface="Verdana"/>
                <a:cs typeface="Verdana"/>
              </a:rPr>
              <a:t>n  </a:t>
            </a:r>
            <a:r>
              <a:rPr dirty="0" sz="6650" spc="-325" b="1">
                <a:solidFill>
                  <a:srgbClr val="4A368F"/>
                </a:solidFill>
                <a:latin typeface="Verdana"/>
                <a:cs typeface="Verdana"/>
              </a:rPr>
              <a:t>R</a:t>
            </a:r>
            <a:r>
              <a:rPr dirty="0" sz="6650" spc="-229" b="1">
                <a:solidFill>
                  <a:srgbClr val="4A368F"/>
                </a:solidFill>
                <a:latin typeface="Verdana"/>
                <a:cs typeface="Verdana"/>
              </a:rPr>
              <a:t>e</a:t>
            </a:r>
            <a:r>
              <a:rPr dirty="0" sz="6650" spc="-350" b="1">
                <a:solidFill>
                  <a:srgbClr val="4A368F"/>
                </a:solidFill>
                <a:latin typeface="Verdana"/>
                <a:cs typeface="Verdana"/>
              </a:rPr>
              <a:t>a</a:t>
            </a:r>
            <a:r>
              <a:rPr dirty="0" sz="6650" spc="-275" b="1">
                <a:solidFill>
                  <a:srgbClr val="4A368F"/>
                </a:solidFill>
                <a:latin typeface="Verdana"/>
                <a:cs typeface="Verdana"/>
              </a:rPr>
              <a:t>l</a:t>
            </a:r>
            <a:r>
              <a:rPr dirty="0" sz="6650" spc="-395" b="1">
                <a:solidFill>
                  <a:srgbClr val="4A368F"/>
                </a:solidFill>
                <a:latin typeface="Verdana"/>
                <a:cs typeface="Verdana"/>
              </a:rPr>
              <a:t> </a:t>
            </a:r>
            <a:r>
              <a:rPr dirty="0" sz="6650" spc="215" b="1">
                <a:solidFill>
                  <a:srgbClr val="4A368F"/>
                </a:solidFill>
                <a:latin typeface="Verdana"/>
                <a:cs typeface="Verdana"/>
              </a:rPr>
              <a:t>W</a:t>
            </a:r>
            <a:r>
              <a:rPr dirty="0" sz="6650" spc="-220" b="1">
                <a:solidFill>
                  <a:srgbClr val="4A368F"/>
                </a:solidFill>
                <a:latin typeface="Verdana"/>
                <a:cs typeface="Verdana"/>
              </a:rPr>
              <a:t>o</a:t>
            </a:r>
            <a:r>
              <a:rPr dirty="0" sz="6650" spc="-450" b="1">
                <a:solidFill>
                  <a:srgbClr val="4A368F"/>
                </a:solidFill>
                <a:latin typeface="Verdana"/>
                <a:cs typeface="Verdana"/>
              </a:rPr>
              <a:t>r</a:t>
            </a:r>
            <a:r>
              <a:rPr dirty="0" sz="6650" spc="-280" b="1">
                <a:solidFill>
                  <a:srgbClr val="4A368F"/>
                </a:solidFill>
                <a:latin typeface="Verdana"/>
                <a:cs typeface="Verdana"/>
              </a:rPr>
              <a:t>l</a:t>
            </a:r>
            <a:r>
              <a:rPr dirty="0" sz="6650" spc="-55" b="1">
                <a:solidFill>
                  <a:srgbClr val="4A368F"/>
                </a:solidFill>
                <a:latin typeface="Verdana"/>
                <a:cs typeface="Verdana"/>
              </a:rPr>
              <a:t>d</a:t>
            </a:r>
            <a:endParaRPr sz="66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00" cy="9870440"/>
            <a:chOff x="0" y="0"/>
            <a:chExt cx="18288000" cy="98704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425348" cy="13380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001445" cy="52902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69508" y="426093"/>
              <a:ext cx="2857499" cy="9048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8265" y="9079393"/>
              <a:ext cx="790575" cy="790575"/>
            </a:xfrm>
            <a:custGeom>
              <a:avLst/>
              <a:gdLst/>
              <a:ahLst/>
              <a:cxnLst/>
              <a:rect l="l" t="t" r="r" b="b"/>
              <a:pathLst>
                <a:path w="790575" h="790575">
                  <a:moveTo>
                    <a:pt x="395287" y="790575"/>
                  </a:moveTo>
                  <a:lnTo>
                    <a:pt x="356542" y="788671"/>
                  </a:lnTo>
                  <a:lnTo>
                    <a:pt x="318170" y="782979"/>
                  </a:lnTo>
                  <a:lnTo>
                    <a:pt x="280541" y="773554"/>
                  </a:lnTo>
                  <a:lnTo>
                    <a:pt x="244017" y="760485"/>
                  </a:lnTo>
                  <a:lnTo>
                    <a:pt x="208950" y="743899"/>
                  </a:lnTo>
                  <a:lnTo>
                    <a:pt x="175677" y="723956"/>
                  </a:lnTo>
                  <a:lnTo>
                    <a:pt x="144519" y="700848"/>
                  </a:lnTo>
                  <a:lnTo>
                    <a:pt x="115777" y="674797"/>
                  </a:lnTo>
                  <a:lnTo>
                    <a:pt x="89726" y="646055"/>
                  </a:lnTo>
                  <a:lnTo>
                    <a:pt x="66617" y="614897"/>
                  </a:lnTo>
                  <a:lnTo>
                    <a:pt x="46675" y="581624"/>
                  </a:lnTo>
                  <a:lnTo>
                    <a:pt x="30089" y="546557"/>
                  </a:lnTo>
                  <a:lnTo>
                    <a:pt x="17020" y="510033"/>
                  </a:lnTo>
                  <a:lnTo>
                    <a:pt x="7595" y="472404"/>
                  </a:lnTo>
                  <a:lnTo>
                    <a:pt x="1903" y="434032"/>
                  </a:lnTo>
                  <a:lnTo>
                    <a:pt x="0" y="395287"/>
                  </a:lnTo>
                  <a:lnTo>
                    <a:pt x="118" y="385583"/>
                  </a:lnTo>
                  <a:lnTo>
                    <a:pt x="2972" y="346897"/>
                  </a:lnTo>
                  <a:lnTo>
                    <a:pt x="9605" y="308676"/>
                  </a:lnTo>
                  <a:lnTo>
                    <a:pt x="19951" y="271290"/>
                  </a:lnTo>
                  <a:lnTo>
                    <a:pt x="33912" y="235097"/>
                  </a:lnTo>
                  <a:lnTo>
                    <a:pt x="51354" y="200448"/>
                  </a:lnTo>
                  <a:lnTo>
                    <a:pt x="72107" y="167675"/>
                  </a:lnTo>
                  <a:lnTo>
                    <a:pt x="95974" y="137094"/>
                  </a:lnTo>
                  <a:lnTo>
                    <a:pt x="122722" y="108999"/>
                  </a:lnTo>
                  <a:lnTo>
                    <a:pt x="152096" y="83662"/>
                  </a:lnTo>
                  <a:lnTo>
                    <a:pt x="183812" y="61325"/>
                  </a:lnTo>
                  <a:lnTo>
                    <a:pt x="217564" y="42205"/>
                  </a:lnTo>
                  <a:lnTo>
                    <a:pt x="253028" y="26485"/>
                  </a:lnTo>
                  <a:lnTo>
                    <a:pt x="289862" y="14317"/>
                  </a:lnTo>
                  <a:lnTo>
                    <a:pt x="327711" y="5818"/>
                  </a:lnTo>
                  <a:lnTo>
                    <a:pt x="366211" y="1070"/>
                  </a:lnTo>
                  <a:lnTo>
                    <a:pt x="395287" y="0"/>
                  </a:lnTo>
                  <a:lnTo>
                    <a:pt x="404991" y="118"/>
                  </a:lnTo>
                  <a:lnTo>
                    <a:pt x="443677" y="2972"/>
                  </a:lnTo>
                  <a:lnTo>
                    <a:pt x="481898" y="9605"/>
                  </a:lnTo>
                  <a:lnTo>
                    <a:pt x="519284" y="19951"/>
                  </a:lnTo>
                  <a:lnTo>
                    <a:pt x="555477" y="33912"/>
                  </a:lnTo>
                  <a:lnTo>
                    <a:pt x="590126" y="51354"/>
                  </a:lnTo>
                  <a:lnTo>
                    <a:pt x="622899" y="72107"/>
                  </a:lnTo>
                  <a:lnTo>
                    <a:pt x="653480" y="95974"/>
                  </a:lnTo>
                  <a:lnTo>
                    <a:pt x="681575" y="122722"/>
                  </a:lnTo>
                  <a:lnTo>
                    <a:pt x="706912" y="152096"/>
                  </a:lnTo>
                  <a:lnTo>
                    <a:pt x="729249" y="183812"/>
                  </a:lnTo>
                  <a:lnTo>
                    <a:pt x="748369" y="217564"/>
                  </a:lnTo>
                  <a:lnTo>
                    <a:pt x="764089" y="253028"/>
                  </a:lnTo>
                  <a:lnTo>
                    <a:pt x="776257" y="289862"/>
                  </a:lnTo>
                  <a:lnTo>
                    <a:pt x="784756" y="327711"/>
                  </a:lnTo>
                  <a:lnTo>
                    <a:pt x="789504" y="366211"/>
                  </a:lnTo>
                  <a:lnTo>
                    <a:pt x="790575" y="395287"/>
                  </a:lnTo>
                  <a:lnTo>
                    <a:pt x="790456" y="404991"/>
                  </a:lnTo>
                  <a:lnTo>
                    <a:pt x="787602" y="443677"/>
                  </a:lnTo>
                  <a:lnTo>
                    <a:pt x="780969" y="481898"/>
                  </a:lnTo>
                  <a:lnTo>
                    <a:pt x="770623" y="519284"/>
                  </a:lnTo>
                  <a:lnTo>
                    <a:pt x="756662" y="555477"/>
                  </a:lnTo>
                  <a:lnTo>
                    <a:pt x="739220" y="590126"/>
                  </a:lnTo>
                  <a:lnTo>
                    <a:pt x="718466" y="622899"/>
                  </a:lnTo>
                  <a:lnTo>
                    <a:pt x="694600" y="653480"/>
                  </a:lnTo>
                  <a:lnTo>
                    <a:pt x="667852" y="681575"/>
                  </a:lnTo>
                  <a:lnTo>
                    <a:pt x="638478" y="706912"/>
                  </a:lnTo>
                  <a:lnTo>
                    <a:pt x="606762" y="729249"/>
                  </a:lnTo>
                  <a:lnTo>
                    <a:pt x="573010" y="748369"/>
                  </a:lnTo>
                  <a:lnTo>
                    <a:pt x="537546" y="764089"/>
                  </a:lnTo>
                  <a:lnTo>
                    <a:pt x="500712" y="776257"/>
                  </a:lnTo>
                  <a:lnTo>
                    <a:pt x="462863" y="784756"/>
                  </a:lnTo>
                  <a:lnTo>
                    <a:pt x="424363" y="789504"/>
                  </a:lnTo>
                  <a:lnTo>
                    <a:pt x="395287" y="790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6498" y="9227626"/>
              <a:ext cx="494665" cy="494665"/>
            </a:xfrm>
            <a:custGeom>
              <a:avLst/>
              <a:gdLst/>
              <a:ahLst/>
              <a:cxnLst/>
              <a:rect l="l" t="t" r="r" b="b"/>
              <a:pathLst>
                <a:path w="494665" h="494665">
                  <a:moveTo>
                    <a:pt x="247054" y="494109"/>
                  </a:moveTo>
                  <a:lnTo>
                    <a:pt x="198480" y="489365"/>
                  </a:lnTo>
                  <a:lnTo>
                    <a:pt x="152459" y="475427"/>
                  </a:lnTo>
                  <a:lnTo>
                    <a:pt x="110062" y="452740"/>
                  </a:lnTo>
                  <a:lnTo>
                    <a:pt x="72360" y="421748"/>
                  </a:lnTo>
                  <a:lnTo>
                    <a:pt x="41368" y="384046"/>
                  </a:lnTo>
                  <a:lnTo>
                    <a:pt x="18681" y="341649"/>
                  </a:lnTo>
                  <a:lnTo>
                    <a:pt x="4744" y="295628"/>
                  </a:lnTo>
                  <a:lnTo>
                    <a:pt x="0" y="247054"/>
                  </a:lnTo>
                  <a:lnTo>
                    <a:pt x="4744" y="198480"/>
                  </a:lnTo>
                  <a:lnTo>
                    <a:pt x="18681" y="152459"/>
                  </a:lnTo>
                  <a:lnTo>
                    <a:pt x="41368" y="110062"/>
                  </a:lnTo>
                  <a:lnTo>
                    <a:pt x="72360" y="72360"/>
                  </a:lnTo>
                  <a:lnTo>
                    <a:pt x="110062" y="41368"/>
                  </a:lnTo>
                  <a:lnTo>
                    <a:pt x="152459" y="18681"/>
                  </a:lnTo>
                  <a:lnTo>
                    <a:pt x="198480" y="4744"/>
                  </a:lnTo>
                  <a:lnTo>
                    <a:pt x="247054" y="0"/>
                  </a:lnTo>
                  <a:lnTo>
                    <a:pt x="295628" y="4744"/>
                  </a:lnTo>
                  <a:lnTo>
                    <a:pt x="341649" y="18681"/>
                  </a:lnTo>
                  <a:lnTo>
                    <a:pt x="362534" y="29857"/>
                  </a:lnTo>
                  <a:lnTo>
                    <a:pt x="260717" y="29857"/>
                  </a:lnTo>
                  <a:lnTo>
                    <a:pt x="233391" y="29857"/>
                  </a:lnTo>
                  <a:lnTo>
                    <a:pt x="219614" y="37460"/>
                  </a:lnTo>
                  <a:lnTo>
                    <a:pt x="181049" y="37460"/>
                  </a:lnTo>
                  <a:lnTo>
                    <a:pt x="142114" y="54051"/>
                  </a:lnTo>
                  <a:lnTo>
                    <a:pt x="107444" y="77510"/>
                  </a:lnTo>
                  <a:lnTo>
                    <a:pt x="77901" y="106972"/>
                  </a:lnTo>
                  <a:lnTo>
                    <a:pt x="54348" y="141575"/>
                  </a:lnTo>
                  <a:lnTo>
                    <a:pt x="163905" y="141575"/>
                  </a:lnTo>
                  <a:lnTo>
                    <a:pt x="469603" y="141575"/>
                  </a:lnTo>
                  <a:lnTo>
                    <a:pt x="475427" y="152459"/>
                  </a:lnTo>
                  <a:lnTo>
                    <a:pt x="480406" y="168900"/>
                  </a:lnTo>
                  <a:lnTo>
                    <a:pt x="363542" y="168900"/>
                  </a:lnTo>
                  <a:lnTo>
                    <a:pt x="41701" y="168900"/>
                  </a:lnTo>
                  <a:lnTo>
                    <a:pt x="35541" y="187492"/>
                  </a:lnTo>
                  <a:lnTo>
                    <a:pt x="31034" y="206770"/>
                  </a:lnTo>
                  <a:lnTo>
                    <a:pt x="28267" y="226651"/>
                  </a:lnTo>
                  <a:lnTo>
                    <a:pt x="27325" y="247054"/>
                  </a:lnTo>
                  <a:lnTo>
                    <a:pt x="28202" y="266766"/>
                  </a:lnTo>
                  <a:lnTo>
                    <a:pt x="30781" y="285995"/>
                  </a:lnTo>
                  <a:lnTo>
                    <a:pt x="34989" y="304667"/>
                  </a:lnTo>
                  <a:lnTo>
                    <a:pt x="40748" y="322705"/>
                  </a:lnTo>
                  <a:lnTo>
                    <a:pt x="157816" y="322705"/>
                  </a:lnTo>
                  <a:lnTo>
                    <a:pt x="481164" y="322705"/>
                  </a:lnTo>
                  <a:lnTo>
                    <a:pt x="475427" y="341649"/>
                  </a:lnTo>
                  <a:lnTo>
                    <a:pt x="470942" y="350031"/>
                  </a:lnTo>
                  <a:lnTo>
                    <a:pt x="53000" y="350031"/>
                  </a:lnTo>
                  <a:lnTo>
                    <a:pt x="76561" y="385498"/>
                  </a:lnTo>
                  <a:lnTo>
                    <a:pt x="106361" y="415696"/>
                  </a:lnTo>
                  <a:lnTo>
                    <a:pt x="141492" y="439715"/>
                  </a:lnTo>
                  <a:lnTo>
                    <a:pt x="181049" y="456649"/>
                  </a:lnTo>
                  <a:lnTo>
                    <a:pt x="219614" y="456649"/>
                  </a:lnTo>
                  <a:lnTo>
                    <a:pt x="233391" y="464252"/>
                  </a:lnTo>
                  <a:lnTo>
                    <a:pt x="362534" y="464252"/>
                  </a:lnTo>
                  <a:lnTo>
                    <a:pt x="341649" y="475427"/>
                  </a:lnTo>
                  <a:lnTo>
                    <a:pt x="295628" y="489365"/>
                  </a:lnTo>
                  <a:lnTo>
                    <a:pt x="247054" y="494109"/>
                  </a:lnTo>
                  <a:close/>
                </a:path>
                <a:path w="494665" h="494665">
                  <a:moveTo>
                    <a:pt x="358257" y="141575"/>
                  </a:moveTo>
                  <a:lnTo>
                    <a:pt x="330204" y="141575"/>
                  </a:lnTo>
                  <a:lnTo>
                    <a:pt x="326325" y="127163"/>
                  </a:lnTo>
                  <a:lnTo>
                    <a:pt x="321936" y="113360"/>
                  </a:lnTo>
                  <a:lnTo>
                    <a:pt x="300238" y="66678"/>
                  </a:lnTo>
                  <a:lnTo>
                    <a:pt x="274468" y="37435"/>
                  </a:lnTo>
                  <a:lnTo>
                    <a:pt x="260717" y="29857"/>
                  </a:lnTo>
                  <a:lnTo>
                    <a:pt x="362534" y="29857"/>
                  </a:lnTo>
                  <a:lnTo>
                    <a:pt x="376743" y="37460"/>
                  </a:lnTo>
                  <a:lnTo>
                    <a:pt x="313059" y="37460"/>
                  </a:lnTo>
                  <a:lnTo>
                    <a:pt x="319311" y="45946"/>
                  </a:lnTo>
                  <a:lnTo>
                    <a:pt x="342897" y="91283"/>
                  </a:lnTo>
                  <a:lnTo>
                    <a:pt x="353823" y="124029"/>
                  </a:lnTo>
                  <a:lnTo>
                    <a:pt x="358257" y="141575"/>
                  </a:lnTo>
                  <a:close/>
                </a:path>
                <a:path w="494665" h="494665">
                  <a:moveTo>
                    <a:pt x="439760" y="141575"/>
                  </a:moveTo>
                  <a:lnTo>
                    <a:pt x="233391" y="141575"/>
                  </a:lnTo>
                  <a:lnTo>
                    <a:pt x="233391" y="29857"/>
                  </a:lnTo>
                  <a:lnTo>
                    <a:pt x="260717" y="29857"/>
                  </a:lnTo>
                  <a:lnTo>
                    <a:pt x="260717" y="141575"/>
                  </a:lnTo>
                  <a:lnTo>
                    <a:pt x="439760" y="141575"/>
                  </a:lnTo>
                  <a:close/>
                </a:path>
                <a:path w="494665" h="494665">
                  <a:moveTo>
                    <a:pt x="163905" y="141575"/>
                  </a:moveTo>
                  <a:lnTo>
                    <a:pt x="135851" y="141575"/>
                  </a:lnTo>
                  <a:lnTo>
                    <a:pt x="140286" y="124029"/>
                  </a:lnTo>
                  <a:lnTo>
                    <a:pt x="157675" y="76244"/>
                  </a:lnTo>
                  <a:lnTo>
                    <a:pt x="181049" y="37460"/>
                  </a:lnTo>
                  <a:lnTo>
                    <a:pt x="219614" y="37460"/>
                  </a:lnTo>
                  <a:lnTo>
                    <a:pt x="206369" y="49800"/>
                  </a:lnTo>
                  <a:lnTo>
                    <a:pt x="193870" y="66678"/>
                  </a:lnTo>
                  <a:lnTo>
                    <a:pt x="182438" y="87798"/>
                  </a:lnTo>
                  <a:lnTo>
                    <a:pt x="177060" y="100221"/>
                  </a:lnTo>
                  <a:lnTo>
                    <a:pt x="172172" y="113360"/>
                  </a:lnTo>
                  <a:lnTo>
                    <a:pt x="167784" y="127163"/>
                  </a:lnTo>
                  <a:lnTo>
                    <a:pt x="163905" y="141575"/>
                  </a:lnTo>
                  <a:close/>
                </a:path>
                <a:path w="494665" h="494665">
                  <a:moveTo>
                    <a:pt x="469603" y="141575"/>
                  </a:moveTo>
                  <a:lnTo>
                    <a:pt x="439760" y="141575"/>
                  </a:lnTo>
                  <a:lnTo>
                    <a:pt x="416207" y="106972"/>
                  </a:lnTo>
                  <a:lnTo>
                    <a:pt x="386664" y="77510"/>
                  </a:lnTo>
                  <a:lnTo>
                    <a:pt x="351994" y="54051"/>
                  </a:lnTo>
                  <a:lnTo>
                    <a:pt x="313059" y="37460"/>
                  </a:lnTo>
                  <a:lnTo>
                    <a:pt x="376743" y="37460"/>
                  </a:lnTo>
                  <a:lnTo>
                    <a:pt x="384046" y="41368"/>
                  </a:lnTo>
                  <a:lnTo>
                    <a:pt x="421748" y="72360"/>
                  </a:lnTo>
                  <a:lnTo>
                    <a:pt x="452740" y="110062"/>
                  </a:lnTo>
                  <a:lnTo>
                    <a:pt x="469603" y="141575"/>
                  </a:lnTo>
                  <a:close/>
                </a:path>
                <a:path w="494665" h="494665">
                  <a:moveTo>
                    <a:pt x="439760" y="141575"/>
                  </a:moveTo>
                  <a:close/>
                </a:path>
                <a:path w="494665" h="494665">
                  <a:moveTo>
                    <a:pt x="363944" y="322705"/>
                  </a:moveTo>
                  <a:lnTo>
                    <a:pt x="336293" y="322705"/>
                  </a:lnTo>
                  <a:lnTo>
                    <a:pt x="338900" y="304373"/>
                  </a:lnTo>
                  <a:lnTo>
                    <a:pt x="340772" y="285607"/>
                  </a:lnTo>
                  <a:lnTo>
                    <a:pt x="341902" y="266477"/>
                  </a:lnTo>
                  <a:lnTo>
                    <a:pt x="342282" y="247054"/>
                  </a:lnTo>
                  <a:lnTo>
                    <a:pt x="341859" y="226651"/>
                  </a:lnTo>
                  <a:lnTo>
                    <a:pt x="340626" y="206770"/>
                  </a:lnTo>
                  <a:lnTo>
                    <a:pt x="338617" y="187492"/>
                  </a:lnTo>
                  <a:lnTo>
                    <a:pt x="335868" y="168900"/>
                  </a:lnTo>
                  <a:lnTo>
                    <a:pt x="363542" y="168900"/>
                  </a:lnTo>
                  <a:lnTo>
                    <a:pt x="366171" y="187809"/>
                  </a:lnTo>
                  <a:lnTo>
                    <a:pt x="368070" y="207188"/>
                  </a:lnTo>
                  <a:lnTo>
                    <a:pt x="369221" y="226962"/>
                  </a:lnTo>
                  <a:lnTo>
                    <a:pt x="369608" y="247054"/>
                  </a:lnTo>
                  <a:lnTo>
                    <a:pt x="369231" y="266766"/>
                  </a:lnTo>
                  <a:lnTo>
                    <a:pt x="368174" y="285607"/>
                  </a:lnTo>
                  <a:lnTo>
                    <a:pt x="366362" y="304667"/>
                  </a:lnTo>
                  <a:lnTo>
                    <a:pt x="363944" y="322705"/>
                  </a:lnTo>
                  <a:close/>
                </a:path>
                <a:path w="494665" h="494665">
                  <a:moveTo>
                    <a:pt x="481164" y="322705"/>
                  </a:moveTo>
                  <a:lnTo>
                    <a:pt x="260717" y="322705"/>
                  </a:lnTo>
                  <a:lnTo>
                    <a:pt x="453361" y="322705"/>
                  </a:lnTo>
                  <a:lnTo>
                    <a:pt x="459120" y="304667"/>
                  </a:lnTo>
                  <a:lnTo>
                    <a:pt x="463327" y="285995"/>
                  </a:lnTo>
                  <a:lnTo>
                    <a:pt x="465907" y="266766"/>
                  </a:lnTo>
                  <a:lnTo>
                    <a:pt x="466783" y="247054"/>
                  </a:lnTo>
                  <a:lnTo>
                    <a:pt x="465842" y="226651"/>
                  </a:lnTo>
                  <a:lnTo>
                    <a:pt x="463074" y="206770"/>
                  </a:lnTo>
                  <a:lnTo>
                    <a:pt x="458567" y="187492"/>
                  </a:lnTo>
                  <a:lnTo>
                    <a:pt x="452407" y="168900"/>
                  </a:lnTo>
                  <a:lnTo>
                    <a:pt x="363542" y="168900"/>
                  </a:lnTo>
                  <a:lnTo>
                    <a:pt x="480406" y="168900"/>
                  </a:lnTo>
                  <a:lnTo>
                    <a:pt x="489364" y="198480"/>
                  </a:lnTo>
                  <a:lnTo>
                    <a:pt x="494109" y="247054"/>
                  </a:lnTo>
                  <a:lnTo>
                    <a:pt x="489364" y="295628"/>
                  </a:lnTo>
                  <a:lnTo>
                    <a:pt x="481164" y="322705"/>
                  </a:lnTo>
                  <a:close/>
                </a:path>
                <a:path w="494665" h="494665">
                  <a:moveTo>
                    <a:pt x="157816" y="322705"/>
                  </a:moveTo>
                  <a:lnTo>
                    <a:pt x="130164" y="322705"/>
                  </a:lnTo>
                  <a:lnTo>
                    <a:pt x="127707" y="304373"/>
                  </a:lnTo>
                  <a:lnTo>
                    <a:pt x="125935" y="285607"/>
                  </a:lnTo>
                  <a:lnTo>
                    <a:pt x="124861" y="266477"/>
                  </a:lnTo>
                  <a:lnTo>
                    <a:pt x="124501" y="247054"/>
                  </a:lnTo>
                  <a:lnTo>
                    <a:pt x="124906" y="226651"/>
                  </a:lnTo>
                  <a:lnTo>
                    <a:pt x="126039" y="207188"/>
                  </a:lnTo>
                  <a:lnTo>
                    <a:pt x="127937" y="187809"/>
                  </a:lnTo>
                  <a:lnTo>
                    <a:pt x="130566" y="168900"/>
                  </a:lnTo>
                  <a:lnTo>
                    <a:pt x="158240" y="168900"/>
                  </a:lnTo>
                  <a:lnTo>
                    <a:pt x="155450" y="187809"/>
                  </a:lnTo>
                  <a:lnTo>
                    <a:pt x="153445" y="207188"/>
                  </a:lnTo>
                  <a:lnTo>
                    <a:pt x="152234" y="226962"/>
                  </a:lnTo>
                  <a:lnTo>
                    <a:pt x="151826" y="247054"/>
                  </a:lnTo>
                  <a:lnTo>
                    <a:pt x="152220" y="266766"/>
                  </a:lnTo>
                  <a:lnTo>
                    <a:pt x="153370" y="285995"/>
                  </a:lnTo>
                  <a:lnTo>
                    <a:pt x="155246" y="304667"/>
                  </a:lnTo>
                  <a:lnTo>
                    <a:pt x="157816" y="322705"/>
                  </a:lnTo>
                  <a:close/>
                </a:path>
                <a:path w="494665" h="494665">
                  <a:moveTo>
                    <a:pt x="260717" y="322705"/>
                  </a:moveTo>
                  <a:lnTo>
                    <a:pt x="233391" y="322705"/>
                  </a:lnTo>
                  <a:lnTo>
                    <a:pt x="233391" y="168900"/>
                  </a:lnTo>
                  <a:lnTo>
                    <a:pt x="260717" y="168900"/>
                  </a:lnTo>
                  <a:lnTo>
                    <a:pt x="260717" y="322705"/>
                  </a:lnTo>
                  <a:close/>
                </a:path>
                <a:path w="494665" h="494665">
                  <a:moveTo>
                    <a:pt x="219614" y="456649"/>
                  </a:moveTo>
                  <a:lnTo>
                    <a:pt x="181049" y="456649"/>
                  </a:lnTo>
                  <a:lnTo>
                    <a:pt x="174797" y="448162"/>
                  </a:lnTo>
                  <a:lnTo>
                    <a:pt x="150996" y="402284"/>
                  </a:lnTo>
                  <a:lnTo>
                    <a:pt x="135280" y="350031"/>
                  </a:lnTo>
                  <a:lnTo>
                    <a:pt x="358829" y="350031"/>
                  </a:lnTo>
                  <a:lnTo>
                    <a:pt x="163301" y="350031"/>
                  </a:lnTo>
                  <a:lnTo>
                    <a:pt x="167264" y="365143"/>
                  </a:lnTo>
                  <a:lnTo>
                    <a:pt x="182438" y="406310"/>
                  </a:lnTo>
                  <a:lnTo>
                    <a:pt x="206369" y="444309"/>
                  </a:lnTo>
                  <a:lnTo>
                    <a:pt x="219614" y="456649"/>
                  </a:lnTo>
                  <a:close/>
                </a:path>
                <a:path w="494665" h="494665">
                  <a:moveTo>
                    <a:pt x="376743" y="456649"/>
                  </a:moveTo>
                  <a:lnTo>
                    <a:pt x="313059" y="456649"/>
                  </a:lnTo>
                  <a:lnTo>
                    <a:pt x="352616" y="439715"/>
                  </a:lnTo>
                  <a:lnTo>
                    <a:pt x="387748" y="415696"/>
                  </a:lnTo>
                  <a:lnTo>
                    <a:pt x="417547" y="385498"/>
                  </a:lnTo>
                  <a:lnTo>
                    <a:pt x="441108" y="350031"/>
                  </a:lnTo>
                  <a:lnTo>
                    <a:pt x="470942" y="350031"/>
                  </a:lnTo>
                  <a:lnTo>
                    <a:pt x="452740" y="384046"/>
                  </a:lnTo>
                  <a:lnTo>
                    <a:pt x="421748" y="421748"/>
                  </a:lnTo>
                  <a:lnTo>
                    <a:pt x="384046" y="452740"/>
                  </a:lnTo>
                  <a:lnTo>
                    <a:pt x="376743" y="456649"/>
                  </a:lnTo>
                  <a:close/>
                </a:path>
                <a:path w="494665" h="494665">
                  <a:moveTo>
                    <a:pt x="260717" y="464252"/>
                  </a:moveTo>
                  <a:lnTo>
                    <a:pt x="233391" y="464252"/>
                  </a:lnTo>
                  <a:lnTo>
                    <a:pt x="233391" y="350031"/>
                  </a:lnTo>
                  <a:lnTo>
                    <a:pt x="260717" y="350031"/>
                  </a:lnTo>
                  <a:lnTo>
                    <a:pt x="260717" y="464252"/>
                  </a:lnTo>
                  <a:close/>
                </a:path>
                <a:path w="494665" h="494665">
                  <a:moveTo>
                    <a:pt x="362534" y="464252"/>
                  </a:moveTo>
                  <a:lnTo>
                    <a:pt x="260717" y="464252"/>
                  </a:lnTo>
                  <a:lnTo>
                    <a:pt x="274495" y="456649"/>
                  </a:lnTo>
                  <a:lnTo>
                    <a:pt x="287740" y="444309"/>
                  </a:lnTo>
                  <a:lnTo>
                    <a:pt x="311670" y="406310"/>
                  </a:lnTo>
                  <a:lnTo>
                    <a:pt x="326844" y="365143"/>
                  </a:lnTo>
                  <a:lnTo>
                    <a:pt x="330807" y="350031"/>
                  </a:lnTo>
                  <a:lnTo>
                    <a:pt x="358829" y="350031"/>
                  </a:lnTo>
                  <a:lnTo>
                    <a:pt x="343112" y="402284"/>
                  </a:lnTo>
                  <a:lnTo>
                    <a:pt x="325302" y="438862"/>
                  </a:lnTo>
                  <a:lnTo>
                    <a:pt x="313059" y="456649"/>
                  </a:lnTo>
                  <a:lnTo>
                    <a:pt x="376743" y="456649"/>
                  </a:lnTo>
                  <a:lnTo>
                    <a:pt x="362534" y="4642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4000" y="1665766"/>
              <a:ext cx="9143999" cy="802957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97529" y="9229500"/>
            <a:ext cx="4125595" cy="4591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850" spc="10">
                <a:solidFill>
                  <a:srgbClr val="5270FF"/>
                </a:solidFill>
                <a:latin typeface="Verdana"/>
                <a:cs typeface="Verdana"/>
                <a:hlinkClick r:id="rId7"/>
              </a:rPr>
              <a:t>www.blockchainx.tech</a:t>
            </a:r>
            <a:endParaRPr sz="28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E3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7275" y="2182535"/>
            <a:ext cx="16370300" cy="5922010"/>
          </a:xfrm>
          <a:custGeom>
            <a:avLst/>
            <a:gdLst/>
            <a:ahLst/>
            <a:cxnLst/>
            <a:rect l="l" t="t" r="r" b="b"/>
            <a:pathLst>
              <a:path w="16370300" h="5922009">
                <a:moveTo>
                  <a:pt x="15781532" y="5921927"/>
                </a:moveTo>
                <a:lnTo>
                  <a:pt x="588718" y="5921927"/>
                </a:lnTo>
                <a:lnTo>
                  <a:pt x="540541" y="5919970"/>
                </a:lnTo>
                <a:lnTo>
                  <a:pt x="493411" y="5914202"/>
                </a:lnTo>
                <a:lnTo>
                  <a:pt x="447489" y="5904775"/>
                </a:lnTo>
                <a:lnTo>
                  <a:pt x="402928" y="5891842"/>
                </a:lnTo>
                <a:lnTo>
                  <a:pt x="359880" y="5875558"/>
                </a:lnTo>
                <a:lnTo>
                  <a:pt x="318500" y="5856074"/>
                </a:lnTo>
                <a:lnTo>
                  <a:pt x="278940" y="5833545"/>
                </a:lnTo>
                <a:lnTo>
                  <a:pt x="241353" y="5808123"/>
                </a:lnTo>
                <a:lnTo>
                  <a:pt x="205893" y="5779962"/>
                </a:lnTo>
                <a:lnTo>
                  <a:pt x="172712" y="5749215"/>
                </a:lnTo>
                <a:lnTo>
                  <a:pt x="141965" y="5716034"/>
                </a:lnTo>
                <a:lnTo>
                  <a:pt x="113804" y="5680574"/>
                </a:lnTo>
                <a:lnTo>
                  <a:pt x="88382" y="5642987"/>
                </a:lnTo>
                <a:lnTo>
                  <a:pt x="65853" y="5603427"/>
                </a:lnTo>
                <a:lnTo>
                  <a:pt x="46369" y="5562046"/>
                </a:lnTo>
                <a:lnTo>
                  <a:pt x="30085" y="5518999"/>
                </a:lnTo>
                <a:lnTo>
                  <a:pt x="17152" y="5474438"/>
                </a:lnTo>
                <a:lnTo>
                  <a:pt x="7725" y="5428515"/>
                </a:lnTo>
                <a:lnTo>
                  <a:pt x="1956" y="5381386"/>
                </a:lnTo>
                <a:lnTo>
                  <a:pt x="0" y="5333202"/>
                </a:lnTo>
                <a:lnTo>
                  <a:pt x="0" y="588725"/>
                </a:lnTo>
                <a:lnTo>
                  <a:pt x="1956" y="540541"/>
                </a:lnTo>
                <a:lnTo>
                  <a:pt x="7725" y="493411"/>
                </a:lnTo>
                <a:lnTo>
                  <a:pt x="17152" y="447489"/>
                </a:lnTo>
                <a:lnTo>
                  <a:pt x="30085" y="402928"/>
                </a:lnTo>
                <a:lnTo>
                  <a:pt x="46369" y="359880"/>
                </a:lnTo>
                <a:lnTo>
                  <a:pt x="65853" y="318500"/>
                </a:lnTo>
                <a:lnTo>
                  <a:pt x="88382" y="278940"/>
                </a:lnTo>
                <a:lnTo>
                  <a:pt x="113804" y="241353"/>
                </a:lnTo>
                <a:lnTo>
                  <a:pt x="141965" y="205893"/>
                </a:lnTo>
                <a:lnTo>
                  <a:pt x="172712" y="172712"/>
                </a:lnTo>
                <a:lnTo>
                  <a:pt x="205893" y="141965"/>
                </a:lnTo>
                <a:lnTo>
                  <a:pt x="241353" y="113804"/>
                </a:lnTo>
                <a:lnTo>
                  <a:pt x="278940" y="88382"/>
                </a:lnTo>
                <a:lnTo>
                  <a:pt x="318500" y="65852"/>
                </a:lnTo>
                <a:lnTo>
                  <a:pt x="359880" y="46369"/>
                </a:lnTo>
                <a:lnTo>
                  <a:pt x="402928" y="30084"/>
                </a:lnTo>
                <a:lnTo>
                  <a:pt x="447489" y="17152"/>
                </a:lnTo>
                <a:lnTo>
                  <a:pt x="493411" y="7725"/>
                </a:lnTo>
                <a:lnTo>
                  <a:pt x="540541" y="1956"/>
                </a:lnTo>
                <a:lnTo>
                  <a:pt x="588722" y="0"/>
                </a:lnTo>
                <a:lnTo>
                  <a:pt x="15781529" y="0"/>
                </a:lnTo>
                <a:lnTo>
                  <a:pt x="15829709" y="1956"/>
                </a:lnTo>
                <a:lnTo>
                  <a:pt x="15876839" y="7725"/>
                </a:lnTo>
                <a:lnTo>
                  <a:pt x="15922761" y="17152"/>
                </a:lnTo>
                <a:lnTo>
                  <a:pt x="15967322" y="30084"/>
                </a:lnTo>
                <a:lnTo>
                  <a:pt x="16010370" y="46369"/>
                </a:lnTo>
                <a:lnTo>
                  <a:pt x="16051750" y="65852"/>
                </a:lnTo>
                <a:lnTo>
                  <a:pt x="16091310" y="88382"/>
                </a:lnTo>
                <a:lnTo>
                  <a:pt x="16128897" y="113804"/>
                </a:lnTo>
                <a:lnTo>
                  <a:pt x="16164357" y="141965"/>
                </a:lnTo>
                <a:lnTo>
                  <a:pt x="16197537" y="172712"/>
                </a:lnTo>
                <a:lnTo>
                  <a:pt x="16228284" y="205893"/>
                </a:lnTo>
                <a:lnTo>
                  <a:pt x="16256446" y="241353"/>
                </a:lnTo>
                <a:lnTo>
                  <a:pt x="16281867" y="278940"/>
                </a:lnTo>
                <a:lnTo>
                  <a:pt x="16304397" y="318500"/>
                </a:lnTo>
                <a:lnTo>
                  <a:pt x="16323880" y="359880"/>
                </a:lnTo>
                <a:lnTo>
                  <a:pt x="16340164" y="402928"/>
                </a:lnTo>
                <a:lnTo>
                  <a:pt x="16353097" y="447489"/>
                </a:lnTo>
                <a:lnTo>
                  <a:pt x="16362524" y="493411"/>
                </a:lnTo>
                <a:lnTo>
                  <a:pt x="16368293" y="540541"/>
                </a:lnTo>
                <a:lnTo>
                  <a:pt x="16370249" y="588725"/>
                </a:lnTo>
                <a:lnTo>
                  <a:pt x="16370249" y="5333202"/>
                </a:lnTo>
                <a:lnTo>
                  <a:pt x="16368293" y="5381386"/>
                </a:lnTo>
                <a:lnTo>
                  <a:pt x="16362524" y="5428515"/>
                </a:lnTo>
                <a:lnTo>
                  <a:pt x="16353097" y="5474438"/>
                </a:lnTo>
                <a:lnTo>
                  <a:pt x="16340164" y="5518999"/>
                </a:lnTo>
                <a:lnTo>
                  <a:pt x="16323880" y="5562046"/>
                </a:lnTo>
                <a:lnTo>
                  <a:pt x="16304397" y="5603427"/>
                </a:lnTo>
                <a:lnTo>
                  <a:pt x="16281867" y="5642987"/>
                </a:lnTo>
                <a:lnTo>
                  <a:pt x="16256446" y="5680574"/>
                </a:lnTo>
                <a:lnTo>
                  <a:pt x="16228284" y="5716034"/>
                </a:lnTo>
                <a:lnTo>
                  <a:pt x="16197537" y="5749215"/>
                </a:lnTo>
                <a:lnTo>
                  <a:pt x="16164357" y="5779962"/>
                </a:lnTo>
                <a:lnTo>
                  <a:pt x="16128897" y="5808123"/>
                </a:lnTo>
                <a:lnTo>
                  <a:pt x="16091310" y="5833545"/>
                </a:lnTo>
                <a:lnTo>
                  <a:pt x="16051750" y="5856074"/>
                </a:lnTo>
                <a:lnTo>
                  <a:pt x="16010370" y="5875558"/>
                </a:lnTo>
                <a:lnTo>
                  <a:pt x="15967322" y="5891842"/>
                </a:lnTo>
                <a:lnTo>
                  <a:pt x="15922761" y="5904775"/>
                </a:lnTo>
                <a:lnTo>
                  <a:pt x="15876839" y="5914202"/>
                </a:lnTo>
                <a:lnTo>
                  <a:pt x="15829709" y="5919970"/>
                </a:lnTo>
                <a:lnTo>
                  <a:pt x="15781532" y="5921927"/>
                </a:lnTo>
                <a:close/>
              </a:path>
            </a:pathLst>
          </a:custGeom>
          <a:solidFill>
            <a:srgbClr val="FFFB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42497" y="2578473"/>
            <a:ext cx="14881225" cy="50927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37160">
              <a:lnSpc>
                <a:spcPct val="125000"/>
              </a:lnSpc>
              <a:spcBef>
                <a:spcPts val="90"/>
              </a:spcBef>
            </a:pPr>
            <a:r>
              <a:rPr dirty="0" sz="3800" spc="70" b="1">
                <a:solidFill>
                  <a:srgbClr val="7E3A01"/>
                </a:solidFill>
                <a:latin typeface="Tahoma"/>
                <a:cs typeface="Tahoma"/>
              </a:rPr>
              <a:t>Real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estate </a:t>
            </a:r>
            <a:r>
              <a:rPr dirty="0" sz="3800" spc="120" b="1">
                <a:solidFill>
                  <a:srgbClr val="7E3A01"/>
                </a:solidFill>
                <a:latin typeface="Tahoma"/>
                <a:cs typeface="Tahoma"/>
              </a:rPr>
              <a:t>tokenization </a:t>
            </a:r>
            <a:r>
              <a:rPr dirty="0" sz="3800" spc="35" b="1">
                <a:solidFill>
                  <a:srgbClr val="7E3A01"/>
                </a:solidFill>
                <a:latin typeface="Tahoma"/>
                <a:cs typeface="Tahoma"/>
              </a:rPr>
              <a:t>is </a:t>
            </a:r>
            <a:r>
              <a:rPr dirty="0" sz="3800" spc="150" b="1">
                <a:solidFill>
                  <a:srgbClr val="7E3A01"/>
                </a:solidFill>
                <a:latin typeface="Tahoma"/>
                <a:cs typeface="Tahoma"/>
              </a:rPr>
              <a:t>the </a:t>
            </a:r>
            <a:r>
              <a:rPr dirty="0" sz="3800" spc="135" b="1">
                <a:solidFill>
                  <a:srgbClr val="7E3A01"/>
                </a:solidFill>
                <a:latin typeface="Tahoma"/>
                <a:cs typeface="Tahoma"/>
              </a:rPr>
              <a:t>process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of </a:t>
            </a:r>
            <a:r>
              <a:rPr dirty="0" sz="3800" spc="140" b="1">
                <a:solidFill>
                  <a:srgbClr val="7E3A01"/>
                </a:solidFill>
                <a:latin typeface="Tahoma"/>
                <a:cs typeface="Tahoma"/>
              </a:rPr>
              <a:t>converting </a:t>
            </a:r>
            <a:r>
              <a:rPr dirty="0" sz="3800" spc="14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20" b="1">
                <a:solidFill>
                  <a:srgbClr val="7E3A01"/>
                </a:solidFill>
                <a:latin typeface="Tahoma"/>
                <a:cs typeface="Tahoma"/>
              </a:rPr>
              <a:t>physical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assets </a:t>
            </a:r>
            <a:r>
              <a:rPr dirty="0" sz="3800" spc="110" b="1">
                <a:solidFill>
                  <a:srgbClr val="7E3A01"/>
                </a:solidFill>
                <a:latin typeface="Tahoma"/>
                <a:cs typeface="Tahoma"/>
              </a:rPr>
              <a:t>into </a:t>
            </a:r>
            <a:r>
              <a:rPr dirty="0" sz="3800" spc="100" b="1">
                <a:solidFill>
                  <a:srgbClr val="7E3A01"/>
                </a:solidFill>
                <a:latin typeface="Tahoma"/>
                <a:cs typeface="Tahoma"/>
              </a:rPr>
              <a:t>digital </a:t>
            </a:r>
            <a:r>
              <a:rPr dirty="0" sz="3800" spc="150" b="1">
                <a:solidFill>
                  <a:srgbClr val="7E3A01"/>
                </a:solidFill>
                <a:latin typeface="Tahoma"/>
                <a:cs typeface="Tahoma"/>
              </a:rPr>
              <a:t>ones using </a:t>
            </a:r>
            <a:r>
              <a:rPr dirty="0" sz="3800" spc="160" b="1">
                <a:solidFill>
                  <a:srgbClr val="7E3A01"/>
                </a:solidFill>
                <a:latin typeface="Tahoma"/>
                <a:cs typeface="Tahoma"/>
              </a:rPr>
              <a:t>blockchain </a:t>
            </a:r>
            <a:r>
              <a:rPr dirty="0" sz="3800" spc="16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25" b="1">
                <a:solidFill>
                  <a:srgbClr val="7E3A01"/>
                </a:solidFill>
                <a:latin typeface="Tahoma"/>
                <a:cs typeface="Tahoma"/>
              </a:rPr>
              <a:t>technology.</a:t>
            </a:r>
            <a:r>
              <a:rPr dirty="0" sz="3800" spc="-30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14" b="1">
                <a:solidFill>
                  <a:srgbClr val="7E3A01"/>
                </a:solidFill>
                <a:latin typeface="Tahoma"/>
                <a:cs typeface="Tahoma"/>
              </a:rPr>
              <a:t>Tokenization</a:t>
            </a:r>
            <a:r>
              <a:rPr dirty="0" sz="3800" spc="-2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of</a:t>
            </a:r>
            <a:r>
              <a:rPr dirty="0" sz="3800" spc="-2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60" b="1">
                <a:solidFill>
                  <a:srgbClr val="7E3A01"/>
                </a:solidFill>
                <a:latin typeface="Tahoma"/>
                <a:cs typeface="Tahoma"/>
              </a:rPr>
              <a:t>real</a:t>
            </a:r>
            <a:r>
              <a:rPr dirty="0" sz="3800" spc="-30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estate</a:t>
            </a:r>
            <a:r>
              <a:rPr dirty="0" sz="3800" spc="-2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assets</a:t>
            </a:r>
            <a:r>
              <a:rPr dirty="0" sz="3800" spc="-2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50" b="1">
                <a:solidFill>
                  <a:srgbClr val="7E3A01"/>
                </a:solidFill>
                <a:latin typeface="Tahoma"/>
                <a:cs typeface="Tahoma"/>
              </a:rPr>
              <a:t>will</a:t>
            </a:r>
            <a:r>
              <a:rPr dirty="0" sz="3800" spc="-2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50" b="1">
                <a:solidFill>
                  <a:srgbClr val="7E3A01"/>
                </a:solidFill>
                <a:latin typeface="Tahoma"/>
                <a:cs typeface="Tahoma"/>
              </a:rPr>
              <a:t>soon</a:t>
            </a:r>
            <a:r>
              <a:rPr dirty="0" sz="3800" spc="-30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95" b="1">
                <a:solidFill>
                  <a:srgbClr val="7E3A01"/>
                </a:solidFill>
                <a:latin typeface="Tahoma"/>
                <a:cs typeface="Tahoma"/>
              </a:rPr>
              <a:t>be </a:t>
            </a:r>
            <a:r>
              <a:rPr dirty="0" sz="3800" spc="-109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85" b="1">
                <a:solidFill>
                  <a:srgbClr val="7E3A01"/>
                </a:solidFill>
                <a:latin typeface="Tahoma"/>
                <a:cs typeface="Tahoma"/>
              </a:rPr>
              <a:t>a </a:t>
            </a:r>
            <a:r>
              <a:rPr dirty="0" sz="3800" spc="190" b="1">
                <a:solidFill>
                  <a:srgbClr val="7E3A01"/>
                </a:solidFill>
                <a:latin typeface="Tahoma"/>
                <a:cs typeface="Tahoma"/>
              </a:rPr>
              <a:t>norm </a:t>
            </a:r>
            <a:r>
              <a:rPr dirty="0" sz="3800" spc="165" b="1">
                <a:solidFill>
                  <a:srgbClr val="7E3A01"/>
                </a:solidFill>
                <a:latin typeface="Tahoma"/>
                <a:cs typeface="Tahoma"/>
              </a:rPr>
              <a:t>because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of </a:t>
            </a:r>
            <a:r>
              <a:rPr dirty="0" sz="3800" spc="50" b="1">
                <a:solidFill>
                  <a:srgbClr val="7E3A01"/>
                </a:solidFill>
                <a:latin typeface="Tahoma"/>
                <a:cs typeface="Tahoma"/>
              </a:rPr>
              <a:t>its </a:t>
            </a:r>
            <a:r>
              <a:rPr dirty="0" sz="3800" spc="110" b="1">
                <a:solidFill>
                  <a:srgbClr val="7E3A01"/>
                </a:solidFill>
                <a:latin typeface="Tahoma"/>
                <a:cs typeface="Tahoma"/>
              </a:rPr>
              <a:t>advantages. </a:t>
            </a:r>
            <a:r>
              <a:rPr dirty="0" sz="3800" spc="80" b="1">
                <a:solidFill>
                  <a:srgbClr val="7E3A01"/>
                </a:solidFill>
                <a:latin typeface="Tahoma"/>
                <a:cs typeface="Tahoma"/>
              </a:rPr>
              <a:t>This </a:t>
            </a:r>
            <a:r>
              <a:rPr dirty="0" sz="3800" spc="120" b="1">
                <a:solidFill>
                  <a:srgbClr val="7E3A01"/>
                </a:solidFill>
                <a:latin typeface="Tahoma"/>
                <a:cs typeface="Tahoma"/>
              </a:rPr>
              <a:t>innovation </a:t>
            </a:r>
            <a:r>
              <a:rPr dirty="0" sz="3800" spc="50" b="1">
                <a:solidFill>
                  <a:srgbClr val="7E3A01"/>
                </a:solidFill>
                <a:latin typeface="Tahoma"/>
                <a:cs typeface="Tahoma"/>
              </a:rPr>
              <a:t>will </a:t>
            </a:r>
            <a:r>
              <a:rPr dirty="0" sz="3800" spc="5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affect </a:t>
            </a:r>
            <a:r>
              <a:rPr dirty="0" sz="3800" spc="150" b="1">
                <a:solidFill>
                  <a:srgbClr val="7E3A01"/>
                </a:solidFill>
                <a:latin typeface="Tahoma"/>
                <a:cs typeface="Tahoma"/>
              </a:rPr>
              <a:t>not </a:t>
            </a:r>
            <a:r>
              <a:rPr dirty="0" sz="3800" spc="114" b="1">
                <a:solidFill>
                  <a:srgbClr val="7E3A01"/>
                </a:solidFill>
                <a:latin typeface="Tahoma"/>
                <a:cs typeface="Tahoma"/>
              </a:rPr>
              <a:t>only </a:t>
            </a:r>
            <a:r>
              <a:rPr dirty="0" sz="3800" spc="60" b="1">
                <a:solidFill>
                  <a:srgbClr val="7E3A01"/>
                </a:solidFill>
                <a:latin typeface="Tahoma"/>
                <a:cs typeface="Tahoma"/>
              </a:rPr>
              <a:t>real </a:t>
            </a:r>
            <a:r>
              <a:rPr dirty="0" sz="3800" spc="35" b="1">
                <a:solidFill>
                  <a:srgbClr val="7E3A01"/>
                </a:solidFill>
                <a:latin typeface="Tahoma"/>
                <a:cs typeface="Tahoma"/>
              </a:rPr>
              <a:t>estate; </a:t>
            </a:r>
            <a:r>
              <a:rPr dirty="0" sz="3800" spc="40" b="1">
                <a:solidFill>
                  <a:srgbClr val="7E3A01"/>
                </a:solidFill>
                <a:latin typeface="Tahoma"/>
                <a:cs typeface="Tahoma"/>
              </a:rPr>
              <a:t>it </a:t>
            </a:r>
            <a:r>
              <a:rPr dirty="0" sz="3800" spc="50" b="1">
                <a:solidFill>
                  <a:srgbClr val="7E3A01"/>
                </a:solidFill>
                <a:latin typeface="Tahoma"/>
                <a:cs typeface="Tahoma"/>
              </a:rPr>
              <a:t>will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affect </a:t>
            </a:r>
            <a:r>
              <a:rPr dirty="0" sz="3800" spc="30" b="1">
                <a:solidFill>
                  <a:srgbClr val="7E3A01"/>
                </a:solidFill>
                <a:latin typeface="Tahoma"/>
                <a:cs typeface="Tahoma"/>
              </a:rPr>
              <a:t>all </a:t>
            </a:r>
            <a:r>
              <a:rPr dirty="0" sz="3800" spc="75" b="1">
                <a:solidFill>
                  <a:srgbClr val="7E3A01"/>
                </a:solidFill>
                <a:latin typeface="Tahoma"/>
                <a:cs typeface="Tahoma"/>
              </a:rPr>
              <a:t>sectors. </a:t>
            </a:r>
            <a:r>
              <a:rPr dirty="0" sz="3800" spc="-190" b="1">
                <a:solidFill>
                  <a:srgbClr val="7E3A01"/>
                </a:solidFill>
                <a:latin typeface="Tahoma"/>
                <a:cs typeface="Tahoma"/>
              </a:rPr>
              <a:t>In </a:t>
            </a:r>
            <a:r>
              <a:rPr dirty="0" sz="3800" spc="90" b="1">
                <a:solidFill>
                  <a:srgbClr val="7E3A01"/>
                </a:solidFill>
                <a:latin typeface="Tahoma"/>
                <a:cs typeface="Tahoma"/>
              </a:rPr>
              <a:t>this </a:t>
            </a:r>
            <a:r>
              <a:rPr dirty="0" sz="3800" spc="95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45" b="1">
                <a:solidFill>
                  <a:srgbClr val="7E3A01"/>
                </a:solidFill>
                <a:latin typeface="Tahoma"/>
                <a:cs typeface="Tahoma"/>
              </a:rPr>
              <a:t>article, </a:t>
            </a:r>
            <a:r>
              <a:rPr dirty="0" sz="3800" spc="180" b="1">
                <a:solidFill>
                  <a:srgbClr val="7E3A01"/>
                </a:solidFill>
                <a:latin typeface="Tahoma"/>
                <a:cs typeface="Tahoma"/>
              </a:rPr>
              <a:t>we </a:t>
            </a:r>
            <a:r>
              <a:rPr dirty="0" sz="3800" spc="70" b="1">
                <a:solidFill>
                  <a:srgbClr val="7E3A01"/>
                </a:solidFill>
                <a:latin typeface="Tahoma"/>
                <a:cs typeface="Tahoma"/>
              </a:rPr>
              <a:t>shall </a:t>
            </a:r>
            <a:r>
              <a:rPr dirty="0" sz="3800" spc="130" b="1">
                <a:solidFill>
                  <a:srgbClr val="7E3A01"/>
                </a:solidFill>
                <a:latin typeface="Tahoma"/>
                <a:cs typeface="Tahoma"/>
              </a:rPr>
              <a:t>discuss </a:t>
            </a:r>
            <a:r>
              <a:rPr dirty="0" sz="3800" spc="190" b="1">
                <a:solidFill>
                  <a:srgbClr val="7E3A01"/>
                </a:solidFill>
                <a:latin typeface="Tahoma"/>
                <a:cs typeface="Tahoma"/>
              </a:rPr>
              <a:t>how </a:t>
            </a:r>
            <a:r>
              <a:rPr dirty="0" sz="3800" spc="120" b="1">
                <a:solidFill>
                  <a:srgbClr val="7E3A01"/>
                </a:solidFill>
                <a:latin typeface="Tahoma"/>
                <a:cs typeface="Tahoma"/>
              </a:rPr>
              <a:t>to </a:t>
            </a:r>
            <a:r>
              <a:rPr dirty="0" sz="3800" spc="180" b="1">
                <a:solidFill>
                  <a:srgbClr val="7E3A01"/>
                </a:solidFill>
                <a:latin typeface="Tahoma"/>
                <a:cs typeface="Tahoma"/>
              </a:rPr>
              <a:t>implement </a:t>
            </a:r>
            <a:r>
              <a:rPr dirty="0" sz="3800" spc="85" b="1">
                <a:solidFill>
                  <a:srgbClr val="7E3A01"/>
                </a:solidFill>
                <a:latin typeface="Tahoma"/>
                <a:cs typeface="Tahoma"/>
              </a:rPr>
              <a:t>a </a:t>
            </a:r>
            <a:r>
              <a:rPr dirty="0" sz="3800" spc="60" b="1">
                <a:solidFill>
                  <a:srgbClr val="7E3A01"/>
                </a:solidFill>
                <a:latin typeface="Tahoma"/>
                <a:cs typeface="Tahoma"/>
              </a:rPr>
              <a:t>real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estate </a:t>
            </a:r>
            <a:r>
              <a:rPr dirty="0" sz="3800" spc="110" b="1">
                <a:solidFill>
                  <a:srgbClr val="7E3A01"/>
                </a:solidFill>
                <a:latin typeface="Tahoma"/>
                <a:cs typeface="Tahoma"/>
              </a:rPr>
              <a:t> </a:t>
            </a:r>
            <a:r>
              <a:rPr dirty="0" sz="3800" spc="105" b="1">
                <a:solidFill>
                  <a:srgbClr val="7E3A01"/>
                </a:solidFill>
                <a:latin typeface="Tahoma"/>
                <a:cs typeface="Tahoma"/>
              </a:rPr>
              <a:t>token.</a:t>
            </a:r>
            <a:endParaRPr sz="3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700"/>
            <a:ext cx="17262448" cy="9258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5562" y="4179209"/>
            <a:ext cx="15903575" cy="3492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practice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real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7E3A01"/>
                </a:solidFill>
                <a:latin typeface="Arial"/>
                <a:cs typeface="Arial"/>
              </a:rPr>
              <a:t>estate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tokenization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85" b="1">
                <a:solidFill>
                  <a:srgbClr val="7E3A01"/>
                </a:solidFill>
                <a:latin typeface="Arial"/>
                <a:cs typeface="Arial"/>
              </a:rPr>
              <a:t>is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when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7E3A01"/>
                </a:solidFill>
                <a:latin typeface="Arial"/>
                <a:cs typeface="Arial"/>
              </a:rPr>
              <a:t>you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put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ownership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asset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which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deals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real </a:t>
            </a:r>
            <a:r>
              <a:rPr dirty="0" sz="2800" spc="210" b="1">
                <a:solidFill>
                  <a:srgbClr val="7E3A01"/>
                </a:solidFill>
                <a:latin typeface="Arial"/>
                <a:cs typeface="Arial"/>
              </a:rPr>
              <a:t>estate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into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digital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on </a:t>
            </a:r>
            <a:r>
              <a:rPr dirty="0" sz="2800" spc="220" b="1">
                <a:solidFill>
                  <a:srgbClr val="7E3A01"/>
                </a:solidFill>
                <a:latin typeface="Arial"/>
                <a:cs typeface="Arial"/>
              </a:rPr>
              <a:t>a </a:t>
            </a:r>
            <a:r>
              <a:rPr dirty="0" sz="2800" spc="-15" b="1">
                <a:solidFill>
                  <a:srgbClr val="7E3A01"/>
                </a:solidFill>
                <a:latin typeface="Arial"/>
                <a:cs typeface="Arial"/>
              </a:rPr>
              <a:t>blockchain.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The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 </a:t>
            </a:r>
            <a:r>
              <a:rPr dirty="0" sz="2800" spc="140" b="1">
                <a:solidFill>
                  <a:srgbClr val="7E3A01"/>
                </a:solidFill>
                <a:latin typeface="Arial"/>
                <a:cs typeface="Arial"/>
              </a:rPr>
              <a:t>represent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fractional </a:t>
            </a:r>
            <a:r>
              <a:rPr dirty="0" sz="2800" spc="14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portions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property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hence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making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7E3A01"/>
                </a:solidFill>
                <a:latin typeface="Arial"/>
                <a:cs typeface="Arial"/>
              </a:rPr>
              <a:t>it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easier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investors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purchase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sell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sections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 </a:t>
            </a:r>
            <a:r>
              <a:rPr dirty="0" sz="2800" spc="20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this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asset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thus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increasing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their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7E3A01"/>
                </a:solidFill>
                <a:latin typeface="Arial"/>
                <a:cs typeface="Arial"/>
              </a:rPr>
              <a:t>accessibility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liquidity.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By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removing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initial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costs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real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7E3A01"/>
                </a:solidFill>
                <a:latin typeface="Arial"/>
                <a:cs typeface="Arial"/>
              </a:rPr>
              <a:t>estate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investments, </a:t>
            </a:r>
            <a:r>
              <a:rPr dirty="0" sz="2800" spc="15" b="1">
                <a:solidFill>
                  <a:srgbClr val="7E3A01"/>
                </a:solidFill>
                <a:latin typeface="Arial"/>
                <a:cs typeface="Arial"/>
              </a:rPr>
              <a:t>allowing </a:t>
            </a:r>
            <a:r>
              <a:rPr dirty="0" sz="2800" spc="-15" b="1">
                <a:solidFill>
                  <a:srgbClr val="7E3A01"/>
                </a:solidFill>
                <a:latin typeface="Arial"/>
                <a:cs typeface="Arial"/>
              </a:rPr>
              <a:t>small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scale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investors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access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multi-million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dollar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projects </a:t>
            </a:r>
            <a:r>
              <a:rPr dirty="0" sz="2800" spc="10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making </a:t>
            </a:r>
            <a:r>
              <a:rPr dirty="0" sz="2800" spc="-15" b="1">
                <a:solidFill>
                  <a:srgbClr val="7E3A01"/>
                </a:solidFill>
                <a:latin typeface="Arial"/>
                <a:cs typeface="Arial"/>
              </a:rPr>
              <a:t>use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technology </a:t>
            </a:r>
            <a:r>
              <a:rPr dirty="0" sz="2800" spc="-20" b="1">
                <a:solidFill>
                  <a:srgbClr val="7E3A01"/>
                </a:solidFill>
                <a:latin typeface="Arial"/>
                <a:cs typeface="Arial"/>
              </a:rPr>
              <a:t>behind </a:t>
            </a:r>
            <a:r>
              <a:rPr dirty="0" sz="2800" spc="-5" b="1">
                <a:solidFill>
                  <a:srgbClr val="7E3A01"/>
                </a:solidFill>
                <a:latin typeface="Arial"/>
                <a:cs typeface="Arial"/>
              </a:rPr>
              <a:t>blockchain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ensure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openness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safety </a:t>
            </a:r>
            <a:r>
              <a:rPr dirty="0" sz="2800" spc="-95" b="1">
                <a:solidFill>
                  <a:srgbClr val="7E3A01"/>
                </a:solidFill>
                <a:latin typeface="Arial"/>
                <a:cs typeface="Arial"/>
              </a:rPr>
              <a:t>in </a:t>
            </a:r>
            <a:r>
              <a:rPr dirty="0" sz="2800" spc="-9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transactions,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then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this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85" b="1">
                <a:solidFill>
                  <a:srgbClr val="7E3A01"/>
                </a:solidFill>
                <a:latin typeface="Arial"/>
                <a:cs typeface="Arial"/>
              </a:rPr>
              <a:t>is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how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7E3A01"/>
                </a:solidFill>
                <a:latin typeface="Arial"/>
                <a:cs typeface="Arial"/>
              </a:rPr>
              <a:t>you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can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practice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democracy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95" b="1">
                <a:solidFill>
                  <a:srgbClr val="7E3A01"/>
                </a:solidFill>
                <a:latin typeface="Arial"/>
                <a:cs typeface="Arial"/>
              </a:rPr>
              <a:t>in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investing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into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real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estate.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25562" y="1578116"/>
            <a:ext cx="1383538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1019">
                <a:solidFill>
                  <a:srgbClr val="FF5757"/>
                </a:solidFill>
              </a:rPr>
              <a:t>W</a:t>
            </a:r>
            <a:r>
              <a:rPr dirty="0" sz="7000" spc="-480">
                <a:solidFill>
                  <a:srgbClr val="FF5757"/>
                </a:solidFill>
              </a:rPr>
              <a:t>h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535">
                <a:solidFill>
                  <a:srgbClr val="FF5757"/>
                </a:solidFill>
              </a:rPr>
              <a:t>t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-675">
                <a:solidFill>
                  <a:srgbClr val="FF5757"/>
                </a:solidFill>
              </a:rPr>
              <a:t>i</a:t>
            </a:r>
            <a:r>
              <a:rPr dirty="0" sz="7000" spc="-120">
                <a:solidFill>
                  <a:srgbClr val="FF5757"/>
                </a:solidFill>
              </a:rPr>
              <a:t>s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235">
                <a:solidFill>
                  <a:srgbClr val="FF5757"/>
                </a:solidFill>
              </a:rPr>
              <a:t>r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-795">
                <a:solidFill>
                  <a:srgbClr val="FF5757"/>
                </a:solidFill>
              </a:rPr>
              <a:t>l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125">
                <a:solidFill>
                  <a:srgbClr val="FF5757"/>
                </a:solidFill>
              </a:rPr>
              <a:t>s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114">
                <a:solidFill>
                  <a:srgbClr val="FF5757"/>
                </a:solidFill>
              </a:rPr>
              <a:t>e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-114">
                <a:solidFill>
                  <a:srgbClr val="FF5757"/>
                </a:solidFill>
              </a:rPr>
              <a:t>o</a:t>
            </a:r>
            <a:r>
              <a:rPr dirty="0" sz="7000" spc="-885">
                <a:solidFill>
                  <a:srgbClr val="FF5757"/>
                </a:solidFill>
              </a:rPr>
              <a:t>k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480">
                <a:solidFill>
                  <a:srgbClr val="FF5757"/>
                </a:solidFill>
              </a:rPr>
              <a:t>n</a:t>
            </a:r>
            <a:r>
              <a:rPr dirty="0" sz="7000" spc="-675">
                <a:solidFill>
                  <a:srgbClr val="FF5757"/>
                </a:solidFill>
              </a:rPr>
              <a:t>i</a:t>
            </a:r>
            <a:r>
              <a:rPr dirty="0" sz="7000" spc="-560">
                <a:solidFill>
                  <a:srgbClr val="FF5757"/>
                </a:solidFill>
              </a:rPr>
              <a:t>z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-675">
                <a:solidFill>
                  <a:srgbClr val="FF5757"/>
                </a:solidFill>
              </a:rPr>
              <a:t>i</a:t>
            </a:r>
            <a:r>
              <a:rPr dirty="0" sz="7000" spc="-114">
                <a:solidFill>
                  <a:srgbClr val="FF5757"/>
                </a:solidFill>
              </a:rPr>
              <a:t>o</a:t>
            </a:r>
            <a:r>
              <a:rPr dirty="0" sz="7000" spc="-480">
                <a:solidFill>
                  <a:srgbClr val="FF5757"/>
                </a:solidFill>
              </a:rPr>
              <a:t>n</a:t>
            </a:r>
            <a:r>
              <a:rPr dirty="0" sz="7000" spc="595">
                <a:solidFill>
                  <a:srgbClr val="FF5757"/>
                </a:solidFill>
              </a:rPr>
              <a:t>?</a:t>
            </a:r>
            <a:endParaRPr sz="7000"/>
          </a:p>
        </p:txBody>
      </p:sp>
      <p:grpSp>
        <p:nvGrpSpPr>
          <p:cNvPr id="5" name="object 5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212" y="5225696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212" y="7206895"/>
              <a:ext cx="85725" cy="8572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1</a:t>
            </a:r>
            <a:r>
              <a:rPr dirty="0" spc="-105"/>
              <a:t>.</a:t>
            </a:r>
            <a:r>
              <a:rPr dirty="0" spc="-160"/>
              <a:t> </a:t>
            </a:r>
            <a:r>
              <a:rPr dirty="0" spc="30"/>
              <a:t>U</a:t>
            </a:r>
            <a:r>
              <a:rPr dirty="0" spc="-90"/>
              <a:t>n</a:t>
            </a:r>
            <a:r>
              <a:rPr dirty="0" spc="25"/>
              <a:t>d</a:t>
            </a:r>
            <a:r>
              <a:rPr dirty="0" spc="100"/>
              <a:t>e</a:t>
            </a:r>
            <a:r>
              <a:rPr dirty="0" spc="325"/>
              <a:t>r</a:t>
            </a:r>
            <a:r>
              <a:rPr dirty="0" spc="-65"/>
              <a:t>s</a:t>
            </a:r>
            <a:r>
              <a:rPr dirty="0" spc="450"/>
              <a:t>t</a:t>
            </a:r>
            <a:r>
              <a:rPr dirty="0" spc="215"/>
              <a:t>a</a:t>
            </a:r>
            <a:r>
              <a:rPr dirty="0" spc="-90"/>
              <a:t>n</a:t>
            </a:r>
            <a:r>
              <a:rPr dirty="0" spc="25"/>
              <a:t>d</a:t>
            </a:r>
            <a:r>
              <a:rPr dirty="0" spc="-105"/>
              <a:t>i</a:t>
            </a:r>
            <a:r>
              <a:rPr dirty="0" spc="-90"/>
              <a:t>n</a:t>
            </a:r>
            <a:r>
              <a:rPr dirty="0" spc="20"/>
              <a:t>g</a:t>
            </a:r>
            <a:r>
              <a:rPr dirty="0" spc="-160"/>
              <a:t> </a:t>
            </a:r>
            <a:r>
              <a:rPr dirty="0" spc="-215"/>
              <a:t>L</a:t>
            </a:r>
            <a:r>
              <a:rPr dirty="0" spc="100"/>
              <a:t>e</a:t>
            </a:r>
            <a:r>
              <a:rPr dirty="0" spc="15"/>
              <a:t>g</a:t>
            </a:r>
            <a:r>
              <a:rPr dirty="0" spc="215"/>
              <a:t>a</a:t>
            </a:r>
            <a:r>
              <a:rPr dirty="0" spc="-130"/>
              <a:t>l</a:t>
            </a:r>
            <a:r>
              <a:rPr dirty="0" spc="-160"/>
              <a:t> </a:t>
            </a:r>
            <a:r>
              <a:rPr dirty="0" spc="190"/>
              <a:t>O</a:t>
            </a:r>
            <a:r>
              <a:rPr dirty="0" spc="330"/>
              <a:t>r</a:t>
            </a:r>
            <a:r>
              <a:rPr dirty="0" spc="-160"/>
              <a:t> </a:t>
            </a:r>
            <a:r>
              <a:rPr dirty="0" spc="35"/>
              <a:t>R</a:t>
            </a:r>
            <a:r>
              <a:rPr dirty="0" spc="100"/>
              <a:t>e</a:t>
            </a:r>
            <a:r>
              <a:rPr dirty="0" spc="15"/>
              <a:t>g</a:t>
            </a:r>
            <a:r>
              <a:rPr dirty="0" spc="-90"/>
              <a:t>u</a:t>
            </a:r>
            <a:r>
              <a:rPr dirty="0" spc="-130"/>
              <a:t>l</a:t>
            </a:r>
            <a:r>
              <a:rPr dirty="0" spc="215"/>
              <a:t>a</a:t>
            </a:r>
            <a:r>
              <a:rPr dirty="0" spc="450"/>
              <a:t>t</a:t>
            </a:r>
            <a:r>
              <a:rPr dirty="0"/>
              <a:t>o</a:t>
            </a:r>
            <a:r>
              <a:rPr dirty="0" spc="325"/>
              <a:t>r</a:t>
            </a:r>
            <a:r>
              <a:rPr dirty="0" spc="70"/>
              <a:t>y</a:t>
            </a:r>
            <a:r>
              <a:rPr dirty="0" spc="-160"/>
              <a:t> </a:t>
            </a:r>
            <a:r>
              <a:rPr dirty="0" spc="35"/>
              <a:t>R</a:t>
            </a:r>
            <a:r>
              <a:rPr dirty="0" spc="100"/>
              <a:t>e</a:t>
            </a:r>
            <a:r>
              <a:rPr dirty="0" spc="25"/>
              <a:t>q</a:t>
            </a:r>
            <a:r>
              <a:rPr dirty="0" spc="-90"/>
              <a:t>u</a:t>
            </a:r>
            <a:r>
              <a:rPr dirty="0" spc="-105"/>
              <a:t>i</a:t>
            </a:r>
            <a:r>
              <a:rPr dirty="0" spc="325"/>
              <a:t>r</a:t>
            </a:r>
            <a:r>
              <a:rPr dirty="0" spc="100"/>
              <a:t>e</a:t>
            </a:r>
            <a:r>
              <a:rPr dirty="0" spc="25"/>
              <a:t>m</a:t>
            </a:r>
            <a:r>
              <a:rPr dirty="0" spc="100"/>
              <a:t>e</a:t>
            </a:r>
            <a:r>
              <a:rPr dirty="0" spc="-90"/>
              <a:t>n</a:t>
            </a:r>
            <a:r>
              <a:rPr dirty="0" spc="450"/>
              <a:t>t</a:t>
            </a:r>
            <a:r>
              <a:rPr dirty="0" spc="-60"/>
              <a:t>s</a:t>
            </a:r>
          </a:p>
          <a:p>
            <a:pPr marL="99060">
              <a:lnSpc>
                <a:spcPct val="100000"/>
              </a:lnSpc>
              <a:spcBef>
                <a:spcPts val="45"/>
              </a:spcBef>
            </a:pPr>
            <a:endParaRPr sz="3350"/>
          </a:p>
          <a:p>
            <a:pPr marL="715645" marR="221615">
              <a:lnSpc>
                <a:spcPct val="116100"/>
              </a:lnSpc>
            </a:pPr>
            <a:r>
              <a:rPr dirty="0" spc="85">
                <a:solidFill>
                  <a:srgbClr val="BE8700"/>
                </a:solidFill>
              </a:rPr>
              <a:t>Research</a:t>
            </a:r>
            <a:r>
              <a:rPr dirty="0" spc="-155">
                <a:solidFill>
                  <a:srgbClr val="BE8700"/>
                </a:solidFill>
              </a:rPr>
              <a:t> </a:t>
            </a:r>
            <a:r>
              <a:rPr dirty="0" spc="5">
                <a:solidFill>
                  <a:srgbClr val="BE8700"/>
                </a:solidFill>
              </a:rPr>
              <a:t>Regulations:</a:t>
            </a:r>
            <a:r>
              <a:rPr dirty="0" spc="-150">
                <a:solidFill>
                  <a:srgbClr val="BE8700"/>
                </a:solidFill>
              </a:rPr>
              <a:t> </a:t>
            </a:r>
            <a:r>
              <a:rPr dirty="0" spc="170">
                <a:solidFill>
                  <a:srgbClr val="7E3A01"/>
                </a:solidFill>
              </a:rPr>
              <a:t>Make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70">
                <a:solidFill>
                  <a:srgbClr val="7E3A01"/>
                </a:solidFill>
              </a:rPr>
              <a:t>sure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229">
                <a:solidFill>
                  <a:srgbClr val="7E3A01"/>
                </a:solidFill>
              </a:rPr>
              <a:t>to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0">
                <a:solidFill>
                  <a:srgbClr val="7E3A01"/>
                </a:solidFill>
              </a:rPr>
              <a:t>comply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45">
                <a:solidFill>
                  <a:srgbClr val="7E3A01"/>
                </a:solidFill>
              </a:rPr>
              <a:t>with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the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90">
                <a:solidFill>
                  <a:srgbClr val="7E3A01"/>
                </a:solidFill>
              </a:rPr>
              <a:t>laws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95">
                <a:solidFill>
                  <a:srgbClr val="7E3A01"/>
                </a:solidFill>
              </a:rPr>
              <a:t>of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the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05">
                <a:solidFill>
                  <a:srgbClr val="7E3A01"/>
                </a:solidFill>
              </a:rPr>
              <a:t>country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-95">
                <a:solidFill>
                  <a:srgbClr val="7E3A01"/>
                </a:solidFill>
              </a:rPr>
              <a:t>in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25">
                <a:solidFill>
                  <a:srgbClr val="7E3A01"/>
                </a:solidFill>
              </a:rPr>
              <a:t>which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the </a:t>
            </a:r>
            <a:r>
              <a:rPr dirty="0" spc="-765">
                <a:solidFill>
                  <a:srgbClr val="7E3A01"/>
                </a:solidFill>
              </a:rPr>
              <a:t> </a:t>
            </a:r>
            <a:r>
              <a:rPr dirty="0" spc="125">
                <a:solidFill>
                  <a:srgbClr val="7E3A01"/>
                </a:solidFill>
              </a:rPr>
              <a:t>asset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-85">
                <a:solidFill>
                  <a:srgbClr val="7E3A01"/>
                </a:solidFill>
              </a:rPr>
              <a:t>is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25">
                <a:solidFill>
                  <a:srgbClr val="7E3A01"/>
                </a:solidFill>
              </a:rPr>
              <a:t>situated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75">
                <a:solidFill>
                  <a:srgbClr val="7E3A01"/>
                </a:solidFill>
              </a:rPr>
              <a:t>as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45">
                <a:solidFill>
                  <a:srgbClr val="7E3A01"/>
                </a:solidFill>
              </a:rPr>
              <a:t>well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75">
                <a:solidFill>
                  <a:srgbClr val="7E3A01"/>
                </a:solidFill>
              </a:rPr>
              <a:t>as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where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75">
                <a:solidFill>
                  <a:srgbClr val="7E3A01"/>
                </a:solidFill>
              </a:rPr>
              <a:t>it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-5">
                <a:solidFill>
                  <a:srgbClr val="7E3A01"/>
                </a:solidFill>
              </a:rPr>
              <a:t>will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65">
                <a:solidFill>
                  <a:srgbClr val="7E3A01"/>
                </a:solidFill>
              </a:rPr>
              <a:t>be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-40">
                <a:solidFill>
                  <a:srgbClr val="7E3A01"/>
                </a:solidFill>
              </a:rPr>
              <a:t>sold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the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65">
                <a:solidFill>
                  <a:srgbClr val="7E3A01"/>
                </a:solidFill>
              </a:rPr>
              <a:t>tokens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45">
                <a:solidFill>
                  <a:srgbClr val="7E3A01"/>
                </a:solidFill>
              </a:rPr>
              <a:t>with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165">
                <a:solidFill>
                  <a:srgbClr val="7E3A01"/>
                </a:solidFill>
              </a:rPr>
              <a:t>regard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229">
                <a:solidFill>
                  <a:srgbClr val="7E3A01"/>
                </a:solidFill>
              </a:rPr>
              <a:t>to</a:t>
            </a:r>
            <a:r>
              <a:rPr dirty="0" spc="-155">
                <a:solidFill>
                  <a:srgbClr val="7E3A01"/>
                </a:solidFill>
              </a:rPr>
              <a:t> </a:t>
            </a:r>
            <a:r>
              <a:rPr dirty="0" spc="50">
                <a:solidFill>
                  <a:srgbClr val="7E3A01"/>
                </a:solidFill>
              </a:rPr>
              <a:t>securities’ </a:t>
            </a:r>
            <a:r>
              <a:rPr dirty="0" spc="55">
                <a:solidFill>
                  <a:srgbClr val="7E3A01"/>
                </a:solidFill>
              </a:rPr>
              <a:t> laws,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165">
                <a:solidFill>
                  <a:srgbClr val="7E3A01"/>
                </a:solidFill>
              </a:rPr>
              <a:t>property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55">
                <a:solidFill>
                  <a:srgbClr val="7E3A01"/>
                </a:solidFill>
              </a:rPr>
              <a:t>regulations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50">
                <a:solidFill>
                  <a:srgbClr val="7E3A01"/>
                </a:solidFill>
              </a:rPr>
              <a:t>and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80">
                <a:solidFill>
                  <a:srgbClr val="7E3A01"/>
                </a:solidFill>
              </a:rPr>
              <a:t>those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30">
                <a:solidFill>
                  <a:srgbClr val="7E3A01"/>
                </a:solidFill>
              </a:rPr>
              <a:t>governing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-15">
                <a:solidFill>
                  <a:srgbClr val="7E3A01"/>
                </a:solidFill>
              </a:rPr>
              <a:t>blockchain.</a:t>
            </a:r>
          </a:p>
          <a:p>
            <a:pPr marL="99060">
              <a:lnSpc>
                <a:spcPct val="100000"/>
              </a:lnSpc>
              <a:spcBef>
                <a:spcPts val="45"/>
              </a:spcBef>
            </a:pPr>
            <a:endParaRPr sz="3350"/>
          </a:p>
          <a:p>
            <a:pPr marL="715645" marR="5080">
              <a:lnSpc>
                <a:spcPct val="116100"/>
              </a:lnSpc>
            </a:pPr>
            <a:r>
              <a:rPr dirty="0" spc="114">
                <a:solidFill>
                  <a:srgbClr val="BE8700"/>
                </a:solidFill>
              </a:rPr>
              <a:t>Obtain</a:t>
            </a:r>
            <a:r>
              <a:rPr dirty="0" spc="-150">
                <a:solidFill>
                  <a:srgbClr val="BE8700"/>
                </a:solidFill>
              </a:rPr>
              <a:t> </a:t>
            </a:r>
            <a:r>
              <a:rPr dirty="0" spc="-5">
                <a:solidFill>
                  <a:srgbClr val="BE8700"/>
                </a:solidFill>
              </a:rPr>
              <a:t>Legal</a:t>
            </a:r>
            <a:r>
              <a:rPr dirty="0" spc="-150">
                <a:solidFill>
                  <a:srgbClr val="BE8700"/>
                </a:solidFill>
              </a:rPr>
              <a:t> </a:t>
            </a:r>
            <a:r>
              <a:rPr dirty="0" spc="-40">
                <a:solidFill>
                  <a:srgbClr val="BE8700"/>
                </a:solidFill>
              </a:rPr>
              <a:t>Counsel:</a:t>
            </a:r>
            <a:r>
              <a:rPr dirty="0" spc="-145">
                <a:solidFill>
                  <a:srgbClr val="BE8700"/>
                </a:solidFill>
              </a:rPr>
              <a:t> </a:t>
            </a:r>
            <a:r>
              <a:rPr dirty="0" spc="114">
                <a:solidFill>
                  <a:srgbClr val="7E3A01"/>
                </a:solidFill>
              </a:rPr>
              <a:t>Collaborate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45">
                <a:solidFill>
                  <a:srgbClr val="7E3A01"/>
                </a:solidFill>
              </a:rPr>
              <a:t>with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25">
                <a:solidFill>
                  <a:srgbClr val="7E3A01"/>
                </a:solidFill>
              </a:rPr>
              <a:t>real</a:t>
            </a:r>
            <a:r>
              <a:rPr dirty="0" spc="-145">
                <a:solidFill>
                  <a:srgbClr val="7E3A01"/>
                </a:solidFill>
              </a:rPr>
              <a:t> </a:t>
            </a:r>
            <a:r>
              <a:rPr dirty="0" spc="210">
                <a:solidFill>
                  <a:srgbClr val="7E3A01"/>
                </a:solidFill>
              </a:rPr>
              <a:t>estate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50">
                <a:solidFill>
                  <a:srgbClr val="7E3A01"/>
                </a:solidFill>
              </a:rPr>
              <a:t>and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-5">
                <a:solidFill>
                  <a:srgbClr val="7E3A01"/>
                </a:solidFill>
              </a:rPr>
              <a:t>blockchain</a:t>
            </a:r>
            <a:r>
              <a:rPr dirty="0" spc="-145">
                <a:solidFill>
                  <a:srgbClr val="7E3A01"/>
                </a:solidFill>
              </a:rPr>
              <a:t> </a:t>
            </a:r>
            <a:r>
              <a:rPr dirty="0" spc="120">
                <a:solidFill>
                  <a:srgbClr val="7E3A01"/>
                </a:solidFill>
              </a:rPr>
              <a:t>lawyers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-30">
                <a:solidFill>
                  <a:srgbClr val="7E3A01"/>
                </a:solidFill>
              </a:rPr>
              <a:t>so</a:t>
            </a:r>
            <a:r>
              <a:rPr dirty="0" spc="-145">
                <a:solidFill>
                  <a:srgbClr val="7E3A01"/>
                </a:solidFill>
              </a:rPr>
              <a:t> </a:t>
            </a:r>
            <a:r>
              <a:rPr dirty="0" spc="254">
                <a:solidFill>
                  <a:srgbClr val="7E3A01"/>
                </a:solidFill>
              </a:rPr>
              <a:t>that</a:t>
            </a:r>
            <a:r>
              <a:rPr dirty="0" spc="-150">
                <a:solidFill>
                  <a:srgbClr val="7E3A01"/>
                </a:solidFill>
              </a:rPr>
              <a:t> </a:t>
            </a:r>
            <a:r>
              <a:rPr dirty="0" spc="155">
                <a:solidFill>
                  <a:srgbClr val="7E3A01"/>
                </a:solidFill>
              </a:rPr>
              <a:t>the </a:t>
            </a:r>
            <a:r>
              <a:rPr dirty="0" spc="-765">
                <a:solidFill>
                  <a:srgbClr val="7E3A01"/>
                </a:solidFill>
              </a:rPr>
              <a:t> </a:t>
            </a:r>
            <a:r>
              <a:rPr dirty="0" spc="90">
                <a:solidFill>
                  <a:srgbClr val="7E3A01"/>
                </a:solidFill>
              </a:rPr>
              <a:t>token</a:t>
            </a:r>
            <a:r>
              <a:rPr dirty="0" spc="-165">
                <a:solidFill>
                  <a:srgbClr val="7E3A01"/>
                </a:solidFill>
              </a:rPr>
              <a:t> </a:t>
            </a:r>
            <a:r>
              <a:rPr dirty="0" spc="240">
                <a:solidFill>
                  <a:srgbClr val="7E3A01"/>
                </a:solidFill>
              </a:rPr>
              <a:t>offer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70">
                <a:solidFill>
                  <a:srgbClr val="7E3A01"/>
                </a:solidFill>
              </a:rPr>
              <a:t>can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65">
                <a:solidFill>
                  <a:srgbClr val="7E3A01"/>
                </a:solidFill>
              </a:rPr>
              <a:t>be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150">
                <a:solidFill>
                  <a:srgbClr val="7E3A01"/>
                </a:solidFill>
              </a:rPr>
              <a:t>structured</a:t>
            </a:r>
            <a:r>
              <a:rPr dirty="0" spc="-160">
                <a:solidFill>
                  <a:srgbClr val="7E3A01"/>
                </a:solidFill>
              </a:rPr>
              <a:t> </a:t>
            </a:r>
            <a:r>
              <a:rPr dirty="0" spc="-10">
                <a:solidFill>
                  <a:srgbClr val="7E3A01"/>
                </a:solidFill>
              </a:rPr>
              <a:t>legally.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25562" y="1330466"/>
            <a:ext cx="13076555" cy="2149475"/>
          </a:xfrm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marL="12700" marR="5080">
              <a:lnSpc>
                <a:spcPts val="8330"/>
              </a:lnSpc>
              <a:spcBef>
                <a:spcPts val="265"/>
              </a:spcBef>
            </a:pPr>
            <a:r>
              <a:rPr dirty="0" sz="7000" spc="470">
                <a:solidFill>
                  <a:srgbClr val="FF5757"/>
                </a:solidFill>
              </a:rPr>
              <a:t>S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150">
                <a:solidFill>
                  <a:srgbClr val="FF5757"/>
                </a:solidFill>
              </a:rPr>
              <a:t>p</a:t>
            </a:r>
            <a:r>
              <a:rPr dirty="0" sz="7000" spc="-120">
                <a:solidFill>
                  <a:srgbClr val="FF5757"/>
                </a:solidFill>
              </a:rPr>
              <a:t>s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-110">
                <a:solidFill>
                  <a:srgbClr val="FF5757"/>
                </a:solidFill>
              </a:rPr>
              <a:t>o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-675">
                <a:solidFill>
                  <a:srgbClr val="FF5757"/>
                </a:solidFill>
              </a:rPr>
              <a:t>i</a:t>
            </a:r>
            <a:r>
              <a:rPr dirty="0" sz="7000" spc="-430">
                <a:solidFill>
                  <a:srgbClr val="FF5757"/>
                </a:solidFill>
              </a:rPr>
              <a:t>m</a:t>
            </a:r>
            <a:r>
              <a:rPr dirty="0" sz="7000" spc="-150">
                <a:solidFill>
                  <a:srgbClr val="FF5757"/>
                </a:solidFill>
              </a:rPr>
              <a:t>p</a:t>
            </a:r>
            <a:r>
              <a:rPr dirty="0" sz="7000" spc="-795">
                <a:solidFill>
                  <a:srgbClr val="FF5757"/>
                </a:solidFill>
              </a:rPr>
              <a:t>l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430">
                <a:solidFill>
                  <a:srgbClr val="FF5757"/>
                </a:solidFill>
              </a:rPr>
              <a:t>m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480">
                <a:solidFill>
                  <a:srgbClr val="FF5757"/>
                </a:solidFill>
              </a:rPr>
              <a:t>n</a:t>
            </a:r>
            <a:r>
              <a:rPr dirty="0" sz="7000" spc="535">
                <a:solidFill>
                  <a:srgbClr val="FF5757"/>
                </a:solidFill>
              </a:rPr>
              <a:t>t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235">
                <a:solidFill>
                  <a:srgbClr val="FF5757"/>
                </a:solidFill>
              </a:rPr>
              <a:t>r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-795">
                <a:solidFill>
                  <a:srgbClr val="FF5757"/>
                </a:solidFill>
              </a:rPr>
              <a:t>l</a:t>
            </a:r>
            <a:r>
              <a:rPr dirty="0" sz="7000" spc="-315">
                <a:solidFill>
                  <a:srgbClr val="FF5757"/>
                </a:solidFill>
              </a:rPr>
              <a:t> </a:t>
            </a:r>
            <a:r>
              <a:rPr dirty="0" sz="7000" spc="110">
                <a:solidFill>
                  <a:srgbClr val="FF5757"/>
                </a:solidFill>
              </a:rPr>
              <a:t>e</a:t>
            </a:r>
            <a:r>
              <a:rPr dirty="0" sz="7000" spc="-125">
                <a:solidFill>
                  <a:srgbClr val="FF5757"/>
                </a:solidFill>
              </a:rPr>
              <a:t>s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315">
                <a:solidFill>
                  <a:srgbClr val="FF5757"/>
                </a:solidFill>
              </a:rPr>
              <a:t>a</a:t>
            </a:r>
            <a:r>
              <a:rPr dirty="0" sz="7000" spc="530">
                <a:solidFill>
                  <a:srgbClr val="FF5757"/>
                </a:solidFill>
              </a:rPr>
              <a:t>t</a:t>
            </a:r>
            <a:r>
              <a:rPr dirty="0" sz="7000" spc="80">
                <a:solidFill>
                  <a:srgbClr val="FF5757"/>
                </a:solidFill>
              </a:rPr>
              <a:t>e  </a:t>
            </a:r>
            <a:r>
              <a:rPr dirty="0" sz="7000" spc="-210">
                <a:solidFill>
                  <a:srgbClr val="FF5757"/>
                </a:solidFill>
              </a:rPr>
              <a:t>tokenization</a:t>
            </a:r>
            <a:endParaRPr sz="7000"/>
          </a:p>
        </p:txBody>
      </p:sp>
      <p:grpSp>
        <p:nvGrpSpPr>
          <p:cNvPr id="8" name="object 8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156" y="1750924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1156" y="3236823"/>
              <a:ext cx="85725" cy="8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156" y="6208623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1156" y="7694523"/>
              <a:ext cx="85725" cy="85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1156" y="8685123"/>
              <a:ext cx="85725" cy="857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216506" y="525405"/>
            <a:ext cx="15589885" cy="8872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397510" algn="l"/>
              </a:tabLst>
            </a:pP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Select</a:t>
            </a:r>
            <a:r>
              <a:rPr dirty="0" sz="2800" spc="-17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The</a:t>
            </a:r>
            <a:r>
              <a:rPr dirty="0" sz="2800" spc="-17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004AAC"/>
                </a:solidFill>
                <a:latin typeface="Arial"/>
                <a:cs typeface="Arial"/>
              </a:rPr>
              <a:t>Real</a:t>
            </a:r>
            <a:r>
              <a:rPr dirty="0" sz="2800" spc="-17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004AAC"/>
                </a:solidFill>
                <a:latin typeface="Arial"/>
                <a:cs typeface="Arial"/>
              </a:rPr>
              <a:t>Estate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004AAC"/>
                </a:solidFill>
                <a:latin typeface="Arial"/>
                <a:cs typeface="Arial"/>
              </a:rPr>
              <a:t>Asset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4AAC"/>
              </a:buClr>
              <a:buFont typeface="Arial"/>
              <a:buAutoNum type="arabicPeriod" startAt="2"/>
            </a:pPr>
            <a:endParaRPr sz="3350">
              <a:latin typeface="Arial"/>
              <a:cs typeface="Arial"/>
            </a:endParaRPr>
          </a:p>
          <a:p>
            <a:pPr marL="616585" marR="1194435">
              <a:lnSpc>
                <a:spcPct val="116100"/>
              </a:lnSpc>
            </a:pPr>
            <a:r>
              <a:rPr dirty="0" sz="2800" spc="90" b="1">
                <a:solidFill>
                  <a:srgbClr val="BE8700"/>
                </a:solidFill>
                <a:latin typeface="Arial"/>
                <a:cs typeface="Arial"/>
              </a:rPr>
              <a:t>Asset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BE8700"/>
                </a:solidFill>
                <a:latin typeface="Arial"/>
                <a:cs typeface="Arial"/>
              </a:rPr>
              <a:t>Valuation: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Select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actual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7E3A01"/>
                </a:solidFill>
                <a:latin typeface="Arial"/>
                <a:cs typeface="Arial"/>
              </a:rPr>
              <a:t>estate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property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conduct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7E3A01"/>
                </a:solidFill>
                <a:latin typeface="Arial"/>
                <a:cs typeface="Arial"/>
              </a:rPr>
              <a:t>a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professional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valuation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determining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85" b="1">
                <a:solidFill>
                  <a:srgbClr val="7E3A01"/>
                </a:solidFill>
                <a:latin typeface="Arial"/>
                <a:cs typeface="Arial"/>
              </a:rPr>
              <a:t>market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7E3A01"/>
                </a:solidFill>
                <a:latin typeface="Arial"/>
                <a:cs typeface="Arial"/>
              </a:rPr>
              <a:t>value.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104775">
              <a:lnSpc>
                <a:spcPct val="116100"/>
              </a:lnSpc>
            </a:pPr>
            <a:r>
              <a:rPr dirty="0" sz="2800" spc="70" b="1">
                <a:solidFill>
                  <a:srgbClr val="BE8700"/>
                </a:solidFill>
                <a:latin typeface="Arial"/>
                <a:cs typeface="Arial"/>
              </a:rPr>
              <a:t>Ownership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BE8700"/>
                </a:solidFill>
                <a:latin typeface="Arial"/>
                <a:cs typeface="Arial"/>
              </a:rPr>
              <a:t>Structure: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14" b="1">
                <a:solidFill>
                  <a:srgbClr val="7E3A01"/>
                </a:solidFill>
                <a:latin typeface="Arial"/>
                <a:cs typeface="Arial"/>
              </a:rPr>
              <a:t>Determine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how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this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asset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7E3A01"/>
                </a:solidFill>
                <a:latin typeface="Arial"/>
                <a:cs typeface="Arial"/>
              </a:rPr>
              <a:t>will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owned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7E3A01"/>
                </a:solidFill>
                <a:latin typeface="Arial"/>
                <a:cs typeface="Arial"/>
              </a:rPr>
              <a:t>–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by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direct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7E3A01"/>
                </a:solidFill>
                <a:latin typeface="Arial"/>
                <a:cs typeface="Arial"/>
              </a:rPr>
              <a:t>ownership,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means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through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SPV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through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other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agency.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 marL="400685" indent="-388620">
              <a:lnSpc>
                <a:spcPct val="100000"/>
              </a:lnSpc>
              <a:spcBef>
                <a:spcPts val="1905"/>
              </a:spcBef>
              <a:buAutoNum type="arabicPeriod" startAt="3"/>
              <a:tabLst>
                <a:tab pos="401320" algn="l"/>
              </a:tabLst>
            </a:pPr>
            <a:r>
              <a:rPr dirty="0" sz="2800" spc="235" b="1">
                <a:solidFill>
                  <a:srgbClr val="004AAC"/>
                </a:solidFill>
                <a:latin typeface="Arial"/>
                <a:cs typeface="Arial"/>
              </a:rPr>
              <a:t>Create</a:t>
            </a:r>
            <a:r>
              <a:rPr dirty="0" sz="2800" spc="-18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004AAC"/>
                </a:solidFill>
                <a:latin typeface="Arial"/>
                <a:cs typeface="Arial"/>
              </a:rPr>
              <a:t>A</a:t>
            </a:r>
            <a:r>
              <a:rPr dirty="0" sz="2800" spc="-18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004AAC"/>
                </a:solidFill>
                <a:latin typeface="Arial"/>
                <a:cs typeface="Arial"/>
              </a:rPr>
              <a:t>Tokenization</a:t>
            </a:r>
            <a:r>
              <a:rPr dirty="0" sz="2800" spc="-17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004AAC"/>
                </a:solidFill>
                <a:latin typeface="Arial"/>
                <a:cs typeface="Arial"/>
              </a:rPr>
              <a:t>Structure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675005">
              <a:lnSpc>
                <a:spcPct val="116100"/>
              </a:lnSpc>
            </a:pPr>
            <a:r>
              <a:rPr dirty="0" sz="2800" spc="114" b="1">
                <a:solidFill>
                  <a:srgbClr val="BE8700"/>
                </a:solidFill>
                <a:latin typeface="Arial"/>
                <a:cs typeface="Arial"/>
              </a:rPr>
              <a:t>Determine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BE8700"/>
                </a:solidFill>
                <a:latin typeface="Arial"/>
                <a:cs typeface="Arial"/>
              </a:rPr>
              <a:t>Token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BE8700"/>
                </a:solidFill>
                <a:latin typeface="Arial"/>
                <a:cs typeface="Arial"/>
              </a:rPr>
              <a:t>Type: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80" b="1">
                <a:solidFill>
                  <a:srgbClr val="7E3A01"/>
                </a:solidFill>
                <a:latin typeface="Arial"/>
                <a:cs typeface="Arial"/>
              </a:rPr>
              <a:t>Find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out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whether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they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7E3A01"/>
                </a:solidFill>
                <a:latin typeface="Arial"/>
                <a:cs typeface="Arial"/>
              </a:rPr>
              <a:t>will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0" b="1">
                <a:solidFill>
                  <a:srgbClr val="7E3A01"/>
                </a:solidFill>
                <a:latin typeface="Arial"/>
                <a:cs typeface="Arial"/>
              </a:rPr>
              <a:t>represent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equity,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5" b="1">
                <a:solidFill>
                  <a:srgbClr val="7E3A01"/>
                </a:solidFill>
                <a:latin typeface="Arial"/>
                <a:cs typeface="Arial"/>
              </a:rPr>
              <a:t>debt,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revenue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share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other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forms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ownership.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50">
              <a:latin typeface="Arial"/>
              <a:cs typeface="Arial"/>
            </a:endParaRPr>
          </a:p>
          <a:p>
            <a:pPr marL="616585">
              <a:lnSpc>
                <a:spcPct val="100000"/>
              </a:lnSpc>
            </a:pPr>
            <a:r>
              <a:rPr dirty="0" sz="2800" spc="65" b="1">
                <a:solidFill>
                  <a:srgbClr val="BE8700"/>
                </a:solidFill>
                <a:latin typeface="Arial"/>
                <a:cs typeface="Arial"/>
              </a:rPr>
              <a:t>Fractionalize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BE8700"/>
                </a:solidFill>
                <a:latin typeface="Arial"/>
                <a:cs typeface="Arial"/>
              </a:rPr>
              <a:t>Ownership: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Divide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its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value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into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smaller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which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15" b="1">
                <a:solidFill>
                  <a:srgbClr val="7E3A01"/>
                </a:solidFill>
                <a:latin typeface="Arial"/>
                <a:cs typeface="Arial"/>
              </a:rPr>
              <a:t>are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tradable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units.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Arial"/>
              <a:cs typeface="Arial"/>
            </a:endParaRPr>
          </a:p>
          <a:p>
            <a:pPr marL="616585" marR="1148715">
              <a:lnSpc>
                <a:spcPct val="116100"/>
              </a:lnSpc>
            </a:pPr>
            <a:r>
              <a:rPr dirty="0" sz="2800" spc="204" b="1">
                <a:solidFill>
                  <a:srgbClr val="BE8700"/>
                </a:solidFill>
                <a:latin typeface="Arial"/>
                <a:cs typeface="Arial"/>
              </a:rPr>
              <a:t>Smart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04" b="1">
                <a:solidFill>
                  <a:srgbClr val="BE8700"/>
                </a:solidFill>
                <a:latin typeface="Arial"/>
                <a:cs typeface="Arial"/>
              </a:rPr>
              <a:t>Contract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BE8700"/>
                </a:solidFill>
                <a:latin typeface="Arial"/>
                <a:cs typeface="Arial"/>
              </a:rPr>
              <a:t>Development: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70" b="1">
                <a:solidFill>
                  <a:srgbClr val="7E3A01"/>
                </a:solidFill>
                <a:latin typeface="Arial"/>
                <a:cs typeface="Arial"/>
              </a:rPr>
              <a:t>Build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smart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contracts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which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set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rules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token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issuance,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ownership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7E3A01"/>
                </a:solidFill>
                <a:latin typeface="Arial"/>
                <a:cs typeface="Arial"/>
              </a:rPr>
              <a:t>transitions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compliance.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2550159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649" y="4036059"/>
              <a:ext cx="85725" cy="8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6512559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0649" y="7998459"/>
              <a:ext cx="85725" cy="8572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16000" y="1324641"/>
            <a:ext cx="15405735" cy="7386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860" indent="-39179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404495" algn="l"/>
              </a:tabLst>
            </a:pPr>
            <a:r>
              <a:rPr dirty="0" sz="2800" spc="30" b="1">
                <a:solidFill>
                  <a:srgbClr val="004AAC"/>
                </a:solidFill>
                <a:latin typeface="Arial"/>
                <a:cs typeface="Arial"/>
              </a:rPr>
              <a:t>Choose</a:t>
            </a:r>
            <a:r>
              <a:rPr dirty="0" sz="2800" spc="-17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004AAC"/>
                </a:solidFill>
                <a:latin typeface="Arial"/>
                <a:cs typeface="Arial"/>
              </a:rPr>
              <a:t>A</a:t>
            </a:r>
            <a:r>
              <a:rPr dirty="0" sz="2800" spc="-17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4AAC"/>
                </a:solidFill>
                <a:latin typeface="Arial"/>
                <a:cs typeface="Arial"/>
              </a:rPr>
              <a:t>Blockchain</a:t>
            </a:r>
            <a:r>
              <a:rPr dirty="0" sz="2800" spc="-17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004AAC"/>
                </a:solidFill>
                <a:latin typeface="Arial"/>
                <a:cs typeface="Arial"/>
              </a:rPr>
              <a:t>Platform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4AAC"/>
              </a:buClr>
              <a:buFont typeface="Arial"/>
              <a:buAutoNum type="arabicPeriod" startAt="4"/>
            </a:pPr>
            <a:endParaRPr sz="3350">
              <a:latin typeface="Arial"/>
              <a:cs typeface="Arial"/>
            </a:endParaRPr>
          </a:p>
          <a:p>
            <a:pPr marL="616585" marR="5080">
              <a:lnSpc>
                <a:spcPct val="116100"/>
              </a:lnSpc>
            </a:pPr>
            <a:r>
              <a:rPr dirty="0" sz="2800" spc="100" b="1">
                <a:solidFill>
                  <a:srgbClr val="BE8700"/>
                </a:solidFill>
                <a:latin typeface="Arial"/>
                <a:cs typeface="Arial"/>
              </a:rPr>
              <a:t>Select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BE8700"/>
                </a:solidFill>
                <a:latin typeface="Arial"/>
                <a:cs typeface="Arial"/>
              </a:rPr>
              <a:t>A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35" b="1">
                <a:solidFill>
                  <a:srgbClr val="BE8700"/>
                </a:solidFill>
                <a:latin typeface="Arial"/>
                <a:cs typeface="Arial"/>
              </a:rPr>
              <a:t>Blockchain: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Choose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7E3A01"/>
                </a:solidFill>
                <a:latin typeface="Arial"/>
                <a:cs typeface="Arial"/>
              </a:rPr>
              <a:t>a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platform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35" b="1">
                <a:solidFill>
                  <a:srgbClr val="7E3A01"/>
                </a:solidFill>
                <a:latin typeface="Arial"/>
                <a:cs typeface="Arial"/>
              </a:rPr>
              <a:t>like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either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Ethereum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Binance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4" b="1">
                <a:solidFill>
                  <a:srgbClr val="7E3A01"/>
                </a:solidFill>
                <a:latin typeface="Arial"/>
                <a:cs typeface="Arial"/>
              </a:rPr>
              <a:t>Smart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Chain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Polygon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based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on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your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7E3A01"/>
                </a:solidFill>
                <a:latin typeface="Arial"/>
                <a:cs typeface="Arial"/>
              </a:rPr>
              <a:t>need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7E3A01"/>
                </a:solidFill>
                <a:latin typeface="Arial"/>
                <a:cs typeface="Arial"/>
              </a:rPr>
              <a:t>scalability,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4" b="1">
                <a:solidFill>
                  <a:srgbClr val="7E3A01"/>
                </a:solidFill>
                <a:latin typeface="Arial"/>
                <a:cs typeface="Arial"/>
              </a:rPr>
              <a:t>cost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0" b="1">
                <a:solidFill>
                  <a:srgbClr val="7E3A01"/>
                </a:solidFill>
                <a:latin typeface="Arial"/>
                <a:cs typeface="Arial"/>
              </a:rPr>
              <a:t>efficacy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security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protocols.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65405">
              <a:lnSpc>
                <a:spcPct val="116100"/>
              </a:lnSpc>
            </a:pPr>
            <a:r>
              <a:rPr dirty="0" sz="2800" spc="235" b="1">
                <a:solidFill>
                  <a:srgbClr val="BE8700"/>
                </a:solidFill>
                <a:latin typeface="Arial"/>
                <a:cs typeface="Arial"/>
              </a:rPr>
              <a:t>Create </a:t>
            </a:r>
            <a:r>
              <a:rPr dirty="0" sz="2800" spc="-40" b="1">
                <a:solidFill>
                  <a:srgbClr val="BE8700"/>
                </a:solidFill>
                <a:latin typeface="Arial"/>
                <a:cs typeface="Arial"/>
              </a:rPr>
              <a:t>Tokens: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Mint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based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on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specifications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provided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by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 </a:t>
            </a:r>
            <a:r>
              <a:rPr dirty="0" sz="2800" spc="85" b="1">
                <a:solidFill>
                  <a:srgbClr val="7E3A01"/>
                </a:solidFill>
                <a:latin typeface="Arial"/>
                <a:cs typeface="Arial"/>
              </a:rPr>
              <a:t>selected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block-chain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while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ensuring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compliance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such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4" b="1">
                <a:solidFill>
                  <a:srgbClr val="7E3A01"/>
                </a:solidFill>
                <a:latin typeface="Arial"/>
                <a:cs typeface="Arial"/>
              </a:rPr>
              <a:t>standards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as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ERC-20,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ERC-721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etc.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50">
              <a:latin typeface="Arial"/>
              <a:cs typeface="Arial"/>
            </a:endParaRPr>
          </a:p>
          <a:p>
            <a:pPr marL="404495" indent="-392430">
              <a:lnSpc>
                <a:spcPct val="100000"/>
              </a:lnSpc>
              <a:buAutoNum type="arabicPeriod" startAt="5"/>
              <a:tabLst>
                <a:tab pos="405130" algn="l"/>
              </a:tabLst>
            </a:pP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The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Development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004AAC"/>
                </a:solidFill>
                <a:latin typeface="Arial"/>
                <a:cs typeface="Arial"/>
              </a:rPr>
              <a:t>of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Digital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004AAC"/>
                </a:solidFill>
                <a:latin typeface="Arial"/>
                <a:cs typeface="Arial"/>
              </a:rPr>
              <a:t>Platform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603250">
              <a:lnSpc>
                <a:spcPct val="116100"/>
              </a:lnSpc>
            </a:pPr>
            <a:r>
              <a:rPr dirty="0" sz="2800" spc="-70" b="1">
                <a:solidFill>
                  <a:srgbClr val="BE8700"/>
                </a:solidFill>
                <a:latin typeface="Arial"/>
                <a:cs typeface="Arial"/>
              </a:rPr>
              <a:t>Build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BE8700"/>
                </a:solidFill>
                <a:latin typeface="Arial"/>
                <a:cs typeface="Arial"/>
              </a:rPr>
              <a:t>a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BE8700"/>
                </a:solidFill>
                <a:latin typeface="Arial"/>
                <a:cs typeface="Arial"/>
              </a:rPr>
              <a:t>Marketplace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BE8700"/>
                </a:solidFill>
                <a:latin typeface="Arial"/>
                <a:cs typeface="Arial"/>
              </a:rPr>
              <a:t>or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BE8700"/>
                </a:solidFill>
                <a:latin typeface="Arial"/>
                <a:cs typeface="Arial"/>
              </a:rPr>
              <a:t>Go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BE8700"/>
                </a:solidFill>
                <a:latin typeface="Arial"/>
                <a:cs typeface="Arial"/>
              </a:rPr>
              <a:t>for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BE8700"/>
                </a:solidFill>
                <a:latin typeface="Arial"/>
                <a:cs typeface="Arial"/>
              </a:rPr>
              <a:t>an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BE8700"/>
                </a:solidFill>
                <a:latin typeface="Arial"/>
                <a:cs typeface="Arial"/>
              </a:rPr>
              <a:t>Existing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15" b="1">
                <a:solidFill>
                  <a:srgbClr val="BE8700"/>
                </a:solidFill>
                <a:latin typeface="Arial"/>
                <a:cs typeface="Arial"/>
              </a:rPr>
              <a:t>One: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70" b="1">
                <a:solidFill>
                  <a:srgbClr val="7E3A01"/>
                </a:solidFill>
                <a:latin typeface="Arial"/>
                <a:cs typeface="Arial"/>
              </a:rPr>
              <a:t>Build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platform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exchanging,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selling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managing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75" b="1">
                <a:solidFill>
                  <a:srgbClr val="7E3A01"/>
                </a:solidFill>
                <a:latin typeface="Arial"/>
                <a:cs typeface="Arial"/>
              </a:rPr>
              <a:t>join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4" b="1">
                <a:solidFill>
                  <a:srgbClr val="7E3A01"/>
                </a:solidFill>
                <a:latin typeface="Arial"/>
                <a:cs typeface="Arial"/>
              </a:rPr>
              <a:t>already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established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platform.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Arial"/>
              <a:cs typeface="Arial"/>
            </a:endParaRPr>
          </a:p>
          <a:p>
            <a:pPr marL="616585" marR="958215">
              <a:lnSpc>
                <a:spcPct val="116100"/>
              </a:lnSpc>
            </a:pPr>
            <a:r>
              <a:rPr dirty="0" sz="2800" spc="100" b="1">
                <a:solidFill>
                  <a:srgbClr val="BE8700"/>
                </a:solidFill>
                <a:latin typeface="Arial"/>
                <a:cs typeface="Arial"/>
              </a:rPr>
              <a:t>User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BE8700"/>
                </a:solidFill>
                <a:latin typeface="Arial"/>
                <a:cs typeface="Arial"/>
              </a:rPr>
              <a:t>Interface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170" b="1">
                <a:solidFill>
                  <a:srgbClr val="BE8700"/>
                </a:solidFill>
                <a:latin typeface="Arial"/>
                <a:cs typeface="Arial"/>
              </a:rPr>
              <a:t>(UI):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35" b="1">
                <a:solidFill>
                  <a:srgbClr val="7E3A01"/>
                </a:solidFill>
                <a:latin typeface="Arial"/>
                <a:cs typeface="Arial"/>
              </a:rPr>
              <a:t>Create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investor-friendly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interface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4" b="1">
                <a:solidFill>
                  <a:srgbClr val="7E3A01"/>
                </a:solidFill>
                <a:latin typeface="Arial"/>
                <a:cs typeface="Arial"/>
              </a:rPr>
              <a:t>that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enables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users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access,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purchase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exchange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tokens.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700"/>
            <a:ext cx="17262448" cy="92582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1076991"/>
            <a:ext cx="425513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75" b="1">
                <a:solidFill>
                  <a:srgbClr val="004AAC"/>
                </a:solidFill>
                <a:latin typeface="Arial"/>
                <a:cs typeface="Arial"/>
              </a:rPr>
              <a:t>6.</a:t>
            </a:r>
            <a:r>
              <a:rPr dirty="0" sz="2800" spc="-18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KYC/AML</a:t>
            </a:r>
            <a:r>
              <a:rPr dirty="0" sz="2800" spc="-18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004AAC"/>
                </a:solidFill>
                <a:latin typeface="Arial"/>
                <a:cs typeface="Arial"/>
              </a:rPr>
              <a:t>Compliance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90649" y="2302509"/>
            <a:ext cx="85725" cy="6029325"/>
            <a:chOff x="1390649" y="2302509"/>
            <a:chExt cx="85725" cy="60293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2302509"/>
              <a:ext cx="85725" cy="8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649" y="3788409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6760209"/>
              <a:ext cx="85725" cy="85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0649" y="8246109"/>
              <a:ext cx="85725" cy="857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16000" y="1998973"/>
            <a:ext cx="15543530" cy="695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6585" marR="999490">
              <a:lnSpc>
                <a:spcPct val="116100"/>
              </a:lnSpc>
              <a:spcBef>
                <a:spcPts val="100"/>
              </a:spcBef>
            </a:pPr>
            <a:r>
              <a:rPr dirty="0" sz="2800" spc="100" b="1">
                <a:solidFill>
                  <a:srgbClr val="BE8700"/>
                </a:solidFill>
                <a:latin typeface="Arial"/>
                <a:cs typeface="Arial"/>
              </a:rPr>
              <a:t>Investor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BE8700"/>
                </a:solidFill>
                <a:latin typeface="Arial"/>
                <a:cs typeface="Arial"/>
              </a:rPr>
              <a:t>Onboarding: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Acknowledge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Know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Your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Customer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5" b="1">
                <a:solidFill>
                  <a:srgbClr val="7E3A01"/>
                </a:solidFill>
                <a:latin typeface="Arial"/>
                <a:cs typeface="Arial"/>
              </a:rPr>
              <a:t>(KYC)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Anti-Money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Laundering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85" b="1">
                <a:solidFill>
                  <a:srgbClr val="7E3A01"/>
                </a:solidFill>
                <a:latin typeface="Arial"/>
                <a:cs typeface="Arial"/>
              </a:rPr>
              <a:t>(AML)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95" b="1">
                <a:solidFill>
                  <a:srgbClr val="7E3A01"/>
                </a:solidFill>
                <a:latin typeface="Arial"/>
                <a:cs typeface="Arial"/>
              </a:rPr>
              <a:t>in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order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0" b="1">
                <a:solidFill>
                  <a:srgbClr val="7E3A01"/>
                </a:solidFill>
                <a:latin typeface="Arial"/>
                <a:cs typeface="Arial"/>
              </a:rPr>
              <a:t>authenticate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who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an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investor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95" b="1">
                <a:solidFill>
                  <a:srgbClr val="7E3A01"/>
                </a:solidFill>
                <a:latin typeface="Arial"/>
                <a:cs typeface="Arial"/>
              </a:rPr>
              <a:t>is.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245110">
              <a:lnSpc>
                <a:spcPct val="116100"/>
              </a:lnSpc>
            </a:pPr>
            <a:r>
              <a:rPr dirty="0" sz="2800" spc="204" b="1">
                <a:solidFill>
                  <a:srgbClr val="BE8700"/>
                </a:solidFill>
                <a:latin typeface="Arial"/>
                <a:cs typeface="Arial"/>
              </a:rPr>
              <a:t>Smart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04" b="1">
                <a:solidFill>
                  <a:srgbClr val="BE8700"/>
                </a:solidFill>
                <a:latin typeface="Arial"/>
                <a:cs typeface="Arial"/>
              </a:rPr>
              <a:t>Contract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BE8700"/>
                </a:solidFill>
                <a:latin typeface="Arial"/>
                <a:cs typeface="Arial"/>
              </a:rPr>
              <a:t>Integration: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70" b="1">
                <a:solidFill>
                  <a:srgbClr val="7E3A01"/>
                </a:solidFill>
                <a:latin typeface="Arial"/>
                <a:cs typeface="Arial"/>
              </a:rPr>
              <a:t>Make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sure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KYC/AML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methods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15" b="1">
                <a:solidFill>
                  <a:srgbClr val="7E3A01"/>
                </a:solidFill>
                <a:latin typeface="Arial"/>
                <a:cs typeface="Arial"/>
              </a:rPr>
              <a:t>are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0" b="1">
                <a:solidFill>
                  <a:srgbClr val="7E3A01"/>
                </a:solidFill>
                <a:latin typeface="Arial"/>
                <a:cs typeface="Arial"/>
              </a:rPr>
              <a:t>incorporated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within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smart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contracts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such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4" b="1">
                <a:solidFill>
                  <a:srgbClr val="7E3A01"/>
                </a:solidFill>
                <a:latin typeface="Arial"/>
                <a:cs typeface="Arial"/>
              </a:rPr>
              <a:t>that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7E3A01"/>
                </a:solidFill>
                <a:latin typeface="Arial"/>
                <a:cs typeface="Arial"/>
              </a:rPr>
              <a:t>allowing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35" b="1">
                <a:solidFill>
                  <a:srgbClr val="7E3A01"/>
                </a:solidFill>
                <a:latin typeface="Arial"/>
                <a:cs typeface="Arial"/>
              </a:rPr>
              <a:t>only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authorized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0" b="1">
                <a:solidFill>
                  <a:srgbClr val="7E3A01"/>
                </a:solidFill>
                <a:latin typeface="Arial"/>
                <a:cs typeface="Arial"/>
              </a:rPr>
              <a:t>transactions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takes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place.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7.Marketing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Investor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004AAC"/>
                </a:solidFill>
                <a:latin typeface="Arial"/>
                <a:cs typeface="Arial"/>
              </a:rPr>
              <a:t>Relations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5080">
              <a:lnSpc>
                <a:spcPct val="116100"/>
              </a:lnSpc>
            </a:pPr>
            <a:r>
              <a:rPr dirty="0" sz="2800" spc="5" b="1">
                <a:solidFill>
                  <a:srgbClr val="BE8700"/>
                </a:solidFill>
                <a:latin typeface="Arial"/>
                <a:cs typeface="Arial"/>
              </a:rPr>
              <a:t>Token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BE8700"/>
                </a:solidFill>
                <a:latin typeface="Arial"/>
                <a:cs typeface="Arial"/>
              </a:rPr>
              <a:t>Sale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150" b="1">
                <a:solidFill>
                  <a:srgbClr val="BE8700"/>
                </a:solidFill>
                <a:latin typeface="Arial"/>
                <a:cs typeface="Arial"/>
              </a:rPr>
              <a:t>Strategy: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7E3A01"/>
                </a:solidFill>
                <a:latin typeface="Arial"/>
                <a:cs typeface="Arial"/>
              </a:rPr>
              <a:t>Formulate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primary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token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sale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7E3A01"/>
                </a:solidFill>
                <a:latin typeface="Arial"/>
                <a:cs typeface="Arial"/>
              </a:rPr>
              <a:t>Initial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Coin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0" b="1">
                <a:solidFill>
                  <a:srgbClr val="7E3A01"/>
                </a:solidFill>
                <a:latin typeface="Arial"/>
                <a:cs typeface="Arial"/>
              </a:rPr>
              <a:t>Offering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(ICO)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plans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95" b="1">
                <a:solidFill>
                  <a:srgbClr val="7E3A01"/>
                </a:solidFill>
                <a:latin typeface="Arial"/>
                <a:cs typeface="Arial"/>
              </a:rPr>
              <a:t>in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order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raise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funds.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Arial"/>
              <a:cs typeface="Arial"/>
            </a:endParaRPr>
          </a:p>
          <a:p>
            <a:pPr marL="616585" marR="332740">
              <a:lnSpc>
                <a:spcPct val="116100"/>
              </a:lnSpc>
            </a:pPr>
            <a:r>
              <a:rPr dirty="0" sz="2800" spc="5" b="1">
                <a:solidFill>
                  <a:srgbClr val="BE8700"/>
                </a:solidFill>
                <a:latin typeface="Arial"/>
                <a:cs typeface="Arial"/>
              </a:rPr>
              <a:t>Engage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BE8700"/>
                </a:solidFill>
                <a:latin typeface="Arial"/>
                <a:cs typeface="Arial"/>
              </a:rPr>
              <a:t>Investors:</a:t>
            </a:r>
            <a:r>
              <a:rPr dirty="0" sz="2800" spc="-14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To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entice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potential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investors,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utilize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digital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7E3A01"/>
                </a:solidFill>
                <a:latin typeface="Arial"/>
                <a:cs typeface="Arial"/>
              </a:rPr>
              <a:t>marketing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strategies,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reach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out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7E3A01"/>
                </a:solidFill>
                <a:latin typeface="Arial"/>
                <a:cs typeface="Arial"/>
              </a:rPr>
              <a:t>to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investors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provide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educational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materials.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1662" y="1866899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1662" y="3352799"/>
              <a:ext cx="85725" cy="8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1662" y="6324599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1662" y="7810499"/>
              <a:ext cx="85725" cy="8572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17012" y="641381"/>
            <a:ext cx="15409544" cy="788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 indent="-314325">
              <a:lnSpc>
                <a:spcPct val="100000"/>
              </a:lnSpc>
              <a:spcBef>
                <a:spcPts val="100"/>
              </a:spcBef>
              <a:buSzPct val="96428"/>
              <a:buAutoNum type="arabicPeriod" startAt="8"/>
              <a:tabLst>
                <a:tab pos="327025" algn="l"/>
              </a:tabLst>
            </a:pPr>
            <a:r>
              <a:rPr dirty="0" sz="2800" spc="5" b="1">
                <a:solidFill>
                  <a:srgbClr val="004AAC"/>
                </a:solidFill>
                <a:latin typeface="Arial"/>
                <a:cs typeface="Arial"/>
              </a:rPr>
              <a:t>Token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Distribution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004AAC"/>
                </a:solidFill>
                <a:latin typeface="Arial"/>
                <a:cs typeface="Arial"/>
              </a:rPr>
              <a:t>Management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4AAC"/>
              </a:buClr>
              <a:buFont typeface="Arial"/>
              <a:buAutoNum type="arabicPeriod" startAt="8"/>
            </a:pPr>
            <a:endParaRPr sz="3350">
              <a:latin typeface="Arial"/>
              <a:cs typeface="Arial"/>
            </a:endParaRPr>
          </a:p>
          <a:p>
            <a:pPr marL="616585" marR="123189">
              <a:lnSpc>
                <a:spcPct val="116100"/>
              </a:lnSpc>
            </a:pPr>
            <a:r>
              <a:rPr dirty="0" sz="2800" spc="110" b="1">
                <a:solidFill>
                  <a:srgbClr val="BE8700"/>
                </a:solidFill>
                <a:latin typeface="Arial"/>
                <a:cs typeface="Arial"/>
              </a:rPr>
              <a:t>Distribute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BE8700"/>
                </a:solidFill>
                <a:latin typeface="Arial"/>
                <a:cs typeface="Arial"/>
              </a:rPr>
              <a:t>Tokens: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260" b="1">
                <a:solidFill>
                  <a:srgbClr val="7E3A01"/>
                </a:solidFill>
                <a:latin typeface="Arial"/>
                <a:cs typeface="Arial"/>
              </a:rPr>
              <a:t>After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0" b="1">
                <a:solidFill>
                  <a:srgbClr val="7E3A01"/>
                </a:solidFill>
                <a:latin typeface="Arial"/>
                <a:cs typeface="Arial"/>
              </a:rPr>
              <a:t>sale,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such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should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distributed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into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each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one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investors’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7E3A01"/>
                </a:solidFill>
                <a:latin typeface="Arial"/>
                <a:cs typeface="Arial"/>
              </a:rPr>
              <a:t>wallets.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5080">
              <a:lnSpc>
                <a:spcPct val="116100"/>
              </a:lnSpc>
            </a:pPr>
            <a:r>
              <a:rPr dirty="0" sz="2800" spc="-10" b="1">
                <a:solidFill>
                  <a:srgbClr val="BE8700"/>
                </a:solidFill>
                <a:latin typeface="Arial"/>
                <a:cs typeface="Arial"/>
              </a:rPr>
              <a:t>Ongoing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BE8700"/>
                </a:solidFill>
                <a:latin typeface="Arial"/>
                <a:cs typeface="Arial"/>
              </a:rPr>
              <a:t>Management: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Engage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your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customers’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shareholders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through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7E3A01"/>
                </a:solidFill>
                <a:latin typeface="Arial"/>
                <a:cs typeface="Arial"/>
              </a:rPr>
              <a:t>different </a:t>
            </a:r>
            <a:r>
              <a:rPr dirty="0" sz="2800" spc="-7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means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including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dividends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distribution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while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also </a:t>
            </a:r>
            <a:r>
              <a:rPr dirty="0" sz="2800" spc="105" b="1">
                <a:solidFill>
                  <a:srgbClr val="7E3A01"/>
                </a:solidFill>
                <a:latin typeface="Arial"/>
                <a:cs typeface="Arial"/>
              </a:rPr>
              <a:t>facilitating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secondary </a:t>
            </a:r>
            <a:r>
              <a:rPr dirty="0" sz="2800" spc="185" b="1">
                <a:solidFill>
                  <a:srgbClr val="7E3A01"/>
                </a:solidFill>
                <a:latin typeface="Arial"/>
                <a:cs typeface="Arial"/>
              </a:rPr>
              <a:t>market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0" b="1">
                <a:solidFill>
                  <a:srgbClr val="7E3A01"/>
                </a:solidFill>
                <a:latin typeface="Arial"/>
                <a:cs typeface="Arial"/>
              </a:rPr>
              <a:t>transactions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10" b="1">
                <a:solidFill>
                  <a:srgbClr val="7E3A01"/>
                </a:solidFill>
                <a:latin typeface="Arial"/>
                <a:cs typeface="Arial"/>
              </a:rPr>
              <a:t>whenever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7E3A01"/>
                </a:solidFill>
                <a:latin typeface="Arial"/>
                <a:cs typeface="Arial"/>
              </a:rPr>
              <a:t>they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arise.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50">
              <a:latin typeface="Arial"/>
              <a:cs typeface="Arial"/>
            </a:endParaRPr>
          </a:p>
          <a:p>
            <a:pPr marL="337820" indent="-325755">
              <a:lnSpc>
                <a:spcPct val="100000"/>
              </a:lnSpc>
              <a:buSzPct val="96428"/>
              <a:buAutoNum type="arabicPeriod" startAt="9"/>
              <a:tabLst>
                <a:tab pos="338455" algn="l"/>
              </a:tabLst>
            </a:pPr>
            <a:r>
              <a:rPr dirty="0" sz="2800" spc="80" b="1">
                <a:solidFill>
                  <a:srgbClr val="004AAC"/>
                </a:solidFill>
                <a:latin typeface="Arial"/>
                <a:cs typeface="Arial"/>
              </a:rPr>
              <a:t>Secondary</a:t>
            </a:r>
            <a:r>
              <a:rPr dirty="0" sz="2800" spc="-18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45" b="1">
                <a:solidFill>
                  <a:srgbClr val="004AAC"/>
                </a:solidFill>
                <a:latin typeface="Arial"/>
                <a:cs typeface="Arial"/>
              </a:rPr>
              <a:t>Market</a:t>
            </a:r>
            <a:r>
              <a:rPr dirty="0" sz="2800" spc="-17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004AAC"/>
                </a:solidFill>
                <a:latin typeface="Arial"/>
                <a:cs typeface="Arial"/>
              </a:rPr>
              <a:t>Trading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688975">
              <a:lnSpc>
                <a:spcPct val="116100"/>
              </a:lnSpc>
            </a:pPr>
            <a:r>
              <a:rPr dirty="0" sz="2800" spc="-15" b="1">
                <a:solidFill>
                  <a:srgbClr val="BE8700"/>
                </a:solidFill>
                <a:latin typeface="Arial"/>
                <a:cs typeface="Arial"/>
              </a:rPr>
              <a:t>Enable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30" b="1">
                <a:solidFill>
                  <a:srgbClr val="BE8700"/>
                </a:solidFill>
                <a:latin typeface="Arial"/>
                <a:cs typeface="Arial"/>
              </a:rPr>
              <a:t>Liquidity: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30" b="1">
                <a:solidFill>
                  <a:srgbClr val="7E3A01"/>
                </a:solidFill>
                <a:latin typeface="Arial"/>
                <a:cs typeface="Arial"/>
              </a:rPr>
              <a:t>Launch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on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secondary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trading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platforms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7E3A01"/>
                </a:solidFill>
                <a:latin typeface="Arial"/>
                <a:cs typeface="Arial"/>
              </a:rPr>
              <a:t>or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0" b="1">
                <a:solidFill>
                  <a:srgbClr val="7E3A01"/>
                </a:solidFill>
                <a:latin typeface="Arial"/>
                <a:cs typeface="Arial"/>
              </a:rPr>
              <a:t>decentralized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exchanges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05" b="1">
                <a:solidFill>
                  <a:srgbClr val="7E3A01"/>
                </a:solidFill>
                <a:latin typeface="Arial"/>
                <a:cs typeface="Arial"/>
              </a:rPr>
              <a:t>(DEXs)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as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7E3A01"/>
                </a:solidFill>
                <a:latin typeface="Arial"/>
                <a:cs typeface="Arial"/>
              </a:rPr>
              <a:t>a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4" b="1">
                <a:solidFill>
                  <a:srgbClr val="7E3A01"/>
                </a:solidFill>
                <a:latin typeface="Arial"/>
                <a:cs typeface="Arial"/>
              </a:rPr>
              <a:t>way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providing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liquidity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7E3A01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investors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who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buy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7E3A01"/>
                </a:solidFill>
                <a:latin typeface="Arial"/>
                <a:cs typeface="Arial"/>
              </a:rPr>
              <a:t>them.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Arial"/>
              <a:cs typeface="Arial"/>
            </a:endParaRPr>
          </a:p>
          <a:p>
            <a:pPr marL="616585" marR="619125">
              <a:lnSpc>
                <a:spcPct val="116100"/>
              </a:lnSpc>
            </a:pPr>
            <a:r>
              <a:rPr dirty="0" sz="2800" spc="5" b="1">
                <a:solidFill>
                  <a:srgbClr val="BE8700"/>
                </a:solidFill>
                <a:latin typeface="Arial"/>
                <a:cs typeface="Arial"/>
              </a:rPr>
              <a:t>Compliance:</a:t>
            </a:r>
            <a:r>
              <a:rPr dirty="0" sz="2800" spc="-15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7E3A01"/>
                </a:solidFill>
                <a:latin typeface="Arial"/>
                <a:cs typeface="Arial"/>
              </a:rPr>
              <a:t>Ensure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7E3A01"/>
                </a:solidFill>
                <a:latin typeface="Arial"/>
                <a:cs typeface="Arial"/>
              </a:rPr>
              <a:t>compliance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by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ensuring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4" b="1">
                <a:solidFill>
                  <a:srgbClr val="7E3A01"/>
                </a:solidFill>
                <a:latin typeface="Arial"/>
                <a:cs typeface="Arial"/>
              </a:rPr>
              <a:t>that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trading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30" b="1">
                <a:solidFill>
                  <a:srgbClr val="7E3A01"/>
                </a:solidFill>
                <a:latin typeface="Arial"/>
                <a:cs typeface="Arial"/>
              </a:rPr>
              <a:t>abides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by</a:t>
            </a:r>
            <a:r>
              <a:rPr dirty="0" sz="2800" spc="-14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15" b="1">
                <a:solidFill>
                  <a:srgbClr val="7E3A01"/>
                </a:solidFill>
                <a:latin typeface="Arial"/>
                <a:cs typeface="Arial"/>
              </a:rPr>
              <a:t>all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E3A01"/>
                </a:solidFill>
                <a:latin typeface="Arial"/>
                <a:cs typeface="Arial"/>
              </a:rPr>
              <a:t>established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5" b="1">
                <a:solidFill>
                  <a:srgbClr val="7E3A01"/>
                </a:solidFill>
                <a:latin typeface="Arial"/>
                <a:cs typeface="Arial"/>
              </a:rPr>
              <a:t>regulations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including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restriction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40" b="1">
                <a:solidFill>
                  <a:srgbClr val="7E3A01"/>
                </a:solidFill>
                <a:latin typeface="Arial"/>
                <a:cs typeface="Arial"/>
              </a:rPr>
              <a:t>on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transferability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4095749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5581649"/>
              <a:ext cx="85725" cy="857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16000" y="2870231"/>
            <a:ext cx="15510510" cy="342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10.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Continuity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004AAC"/>
                </a:solidFill>
                <a:latin typeface="Arial"/>
                <a:cs typeface="Arial"/>
              </a:rPr>
              <a:t>of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004AAC"/>
                </a:solidFill>
                <a:latin typeface="Arial"/>
                <a:cs typeface="Arial"/>
              </a:rPr>
              <a:t>Compliance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004AAC"/>
                </a:solidFill>
                <a:latin typeface="Arial"/>
                <a:cs typeface="Arial"/>
              </a:rPr>
              <a:t>Reporting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362585">
              <a:lnSpc>
                <a:spcPct val="116100"/>
              </a:lnSpc>
            </a:pPr>
            <a:r>
              <a:rPr dirty="0" sz="2800" spc="45" b="1">
                <a:solidFill>
                  <a:srgbClr val="BE8700"/>
                </a:solidFill>
                <a:latin typeface="Arial"/>
                <a:cs typeface="Arial"/>
              </a:rPr>
              <a:t>Periodic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BE8700"/>
                </a:solidFill>
                <a:latin typeface="Arial"/>
                <a:cs typeface="Arial"/>
              </a:rPr>
              <a:t>Audits: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Regular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assessments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smart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contracts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7E3A01"/>
                </a:solidFill>
                <a:latin typeface="Arial"/>
                <a:cs typeface="Arial"/>
              </a:rPr>
              <a:t>legal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framework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should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carried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out.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5080">
              <a:lnSpc>
                <a:spcPct val="116100"/>
              </a:lnSpc>
            </a:pPr>
            <a:r>
              <a:rPr dirty="0" sz="2800" spc="70" b="1">
                <a:solidFill>
                  <a:srgbClr val="BE8700"/>
                </a:solidFill>
                <a:latin typeface="Arial"/>
                <a:cs typeface="Arial"/>
              </a:rPr>
              <a:t>Updating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BE8700"/>
                </a:solidFill>
                <a:latin typeface="Arial"/>
                <a:cs typeface="Arial"/>
              </a:rPr>
              <a:t>Investors: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Token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holders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should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provided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continuous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updates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about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how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asset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underlying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their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85" b="1">
                <a:solidFill>
                  <a:srgbClr val="7E3A01"/>
                </a:solidFill>
                <a:latin typeface="Arial"/>
                <a:cs typeface="Arial"/>
              </a:rPr>
              <a:t>is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performing.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17262475" cy="9258300"/>
            <a:chOff x="0" y="1028700"/>
            <a:chExt cx="1726247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8700"/>
              <a:ext cx="17262448" cy="9258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4095749"/>
              <a:ext cx="85725" cy="85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649" y="5581649"/>
              <a:ext cx="85725" cy="857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16000" y="2870231"/>
            <a:ext cx="15510510" cy="342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10.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Continuity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004AAC"/>
                </a:solidFill>
                <a:latin typeface="Arial"/>
                <a:cs typeface="Arial"/>
              </a:rPr>
              <a:t>of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35" b="1">
                <a:solidFill>
                  <a:srgbClr val="004AAC"/>
                </a:solidFill>
                <a:latin typeface="Arial"/>
                <a:cs typeface="Arial"/>
              </a:rPr>
              <a:t>Compliance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85" b="1">
                <a:solidFill>
                  <a:srgbClr val="004AAC"/>
                </a:solidFill>
                <a:latin typeface="Arial"/>
                <a:cs typeface="Arial"/>
              </a:rPr>
              <a:t>Reporting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362585">
              <a:lnSpc>
                <a:spcPct val="116100"/>
              </a:lnSpc>
            </a:pPr>
            <a:r>
              <a:rPr dirty="0" sz="2800" spc="45" b="1">
                <a:solidFill>
                  <a:srgbClr val="BE8700"/>
                </a:solidFill>
                <a:latin typeface="Arial"/>
                <a:cs typeface="Arial"/>
              </a:rPr>
              <a:t>Periodic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BE8700"/>
                </a:solidFill>
                <a:latin typeface="Arial"/>
                <a:cs typeface="Arial"/>
              </a:rPr>
              <a:t>Audits:</a:t>
            </a:r>
            <a:r>
              <a:rPr dirty="0" sz="2800" spc="-160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</a:rPr>
              <a:t>Regular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7E3A01"/>
                </a:solidFill>
                <a:latin typeface="Arial"/>
                <a:cs typeface="Arial"/>
              </a:rPr>
              <a:t>assessments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5" b="1">
                <a:solidFill>
                  <a:srgbClr val="7E3A01"/>
                </a:solidFill>
                <a:latin typeface="Arial"/>
                <a:cs typeface="Arial"/>
              </a:rPr>
              <a:t>of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smart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60" b="1">
                <a:solidFill>
                  <a:srgbClr val="7E3A01"/>
                </a:solidFill>
                <a:latin typeface="Arial"/>
                <a:cs typeface="Arial"/>
              </a:rPr>
              <a:t>contracts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7E3A01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7E3A01"/>
                </a:solidFill>
                <a:latin typeface="Arial"/>
                <a:cs typeface="Arial"/>
              </a:rPr>
              <a:t>legal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90" b="1">
                <a:solidFill>
                  <a:srgbClr val="7E3A01"/>
                </a:solidFill>
                <a:latin typeface="Arial"/>
                <a:cs typeface="Arial"/>
              </a:rPr>
              <a:t>framework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should</a:t>
            </a:r>
            <a:r>
              <a:rPr dirty="0" sz="2800" spc="-16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carried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out.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Arial"/>
              <a:cs typeface="Arial"/>
            </a:endParaRPr>
          </a:p>
          <a:p>
            <a:pPr marL="616585" marR="5080">
              <a:lnSpc>
                <a:spcPct val="116100"/>
              </a:lnSpc>
            </a:pPr>
            <a:r>
              <a:rPr dirty="0" sz="2800" spc="70" b="1">
                <a:solidFill>
                  <a:srgbClr val="BE8700"/>
                </a:solidFill>
                <a:latin typeface="Arial"/>
                <a:cs typeface="Arial"/>
              </a:rPr>
              <a:t>Updating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BE8700"/>
                </a:solidFill>
                <a:latin typeface="Arial"/>
                <a:cs typeface="Arial"/>
              </a:rPr>
              <a:t>Investors:</a:t>
            </a:r>
            <a:r>
              <a:rPr dirty="0" sz="2800" spc="-155" b="1">
                <a:solidFill>
                  <a:srgbClr val="BE8700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Token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7E3A01"/>
                </a:solidFill>
                <a:latin typeface="Arial"/>
                <a:cs typeface="Arial"/>
              </a:rPr>
              <a:t>holders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7E3A01"/>
                </a:solidFill>
                <a:latin typeface="Arial"/>
                <a:cs typeface="Arial"/>
              </a:rPr>
              <a:t>should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be</a:t>
            </a:r>
            <a:r>
              <a:rPr dirty="0" sz="2800" spc="-15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7E3A01"/>
                </a:solidFill>
                <a:latin typeface="Arial"/>
                <a:cs typeface="Arial"/>
              </a:rPr>
              <a:t>provided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7E3A01"/>
                </a:solidFill>
                <a:latin typeface="Arial"/>
                <a:cs typeface="Arial"/>
              </a:rPr>
              <a:t>with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7E3A01"/>
                </a:solidFill>
                <a:latin typeface="Arial"/>
                <a:cs typeface="Arial"/>
              </a:rPr>
              <a:t>continuous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95" b="1">
                <a:solidFill>
                  <a:srgbClr val="7E3A01"/>
                </a:solidFill>
                <a:latin typeface="Arial"/>
                <a:cs typeface="Arial"/>
              </a:rPr>
              <a:t>updates</a:t>
            </a:r>
            <a:r>
              <a:rPr dirty="0" sz="2800" spc="-155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0" b="1">
                <a:solidFill>
                  <a:srgbClr val="7E3A01"/>
                </a:solidFill>
                <a:latin typeface="Arial"/>
                <a:cs typeface="Arial"/>
              </a:rPr>
              <a:t>about </a:t>
            </a:r>
            <a:r>
              <a:rPr dirty="0" sz="2800" spc="-7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how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7E3A01"/>
                </a:solidFill>
                <a:latin typeface="Arial"/>
                <a:cs typeface="Arial"/>
              </a:rPr>
              <a:t>the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7E3A01"/>
                </a:solidFill>
                <a:latin typeface="Arial"/>
                <a:cs typeface="Arial"/>
              </a:rPr>
              <a:t>asset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7E3A01"/>
                </a:solidFill>
                <a:latin typeface="Arial"/>
                <a:cs typeface="Arial"/>
              </a:rPr>
              <a:t>underlying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7E3A01"/>
                </a:solidFill>
                <a:latin typeface="Arial"/>
                <a:cs typeface="Arial"/>
              </a:rPr>
              <a:t>their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7E3A01"/>
                </a:solidFill>
                <a:latin typeface="Arial"/>
                <a:cs typeface="Arial"/>
              </a:rPr>
              <a:t>tokens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-85" b="1">
                <a:solidFill>
                  <a:srgbClr val="7E3A01"/>
                </a:solidFill>
                <a:latin typeface="Arial"/>
                <a:cs typeface="Arial"/>
              </a:rPr>
              <a:t>is</a:t>
            </a:r>
            <a:r>
              <a:rPr dirty="0" sz="2800" spc="-160" b="1">
                <a:solidFill>
                  <a:srgbClr val="7E3A01"/>
                </a:solidFill>
                <a:latin typeface="Arial"/>
                <a:cs typeface="Arial"/>
              </a:rPr>
              <a:t> </a:t>
            </a:r>
            <a:r>
              <a:rPr dirty="0" sz="2800" spc="80" b="1">
                <a:solidFill>
                  <a:srgbClr val="7E3A01"/>
                </a:solidFill>
                <a:latin typeface="Arial"/>
                <a:cs typeface="Arial"/>
              </a:rPr>
              <a:t>performing.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700"/>
            <a:ext cx="17262448" cy="92582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2325782"/>
            <a:ext cx="411607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470" b="1">
                <a:latin typeface="Arial"/>
                <a:cs typeface="Arial"/>
              </a:rPr>
              <a:t>C</a:t>
            </a:r>
            <a:r>
              <a:rPr dirty="0" sz="6000" spc="10" b="1">
                <a:latin typeface="Arial"/>
                <a:cs typeface="Arial"/>
              </a:rPr>
              <a:t>o</a:t>
            </a:r>
            <a:r>
              <a:rPr dirty="0" sz="6000" spc="-185" b="1">
                <a:latin typeface="Arial"/>
                <a:cs typeface="Arial"/>
              </a:rPr>
              <a:t>n</a:t>
            </a:r>
            <a:r>
              <a:rPr dirty="0" sz="6000" spc="170" b="1">
                <a:latin typeface="Arial"/>
                <a:cs typeface="Arial"/>
              </a:rPr>
              <a:t>c</a:t>
            </a:r>
            <a:r>
              <a:rPr dirty="0" sz="6000" spc="-275" b="1">
                <a:latin typeface="Arial"/>
                <a:cs typeface="Arial"/>
              </a:rPr>
              <a:t>l</a:t>
            </a:r>
            <a:r>
              <a:rPr dirty="0" sz="6000" spc="-180" b="1">
                <a:latin typeface="Arial"/>
                <a:cs typeface="Arial"/>
              </a:rPr>
              <a:t>u</a:t>
            </a:r>
            <a:r>
              <a:rPr dirty="0" sz="6000" spc="-135" b="1">
                <a:latin typeface="Arial"/>
                <a:cs typeface="Arial"/>
              </a:rPr>
              <a:t>s</a:t>
            </a:r>
            <a:r>
              <a:rPr dirty="0" sz="6000" spc="-229" b="1">
                <a:latin typeface="Arial"/>
                <a:cs typeface="Arial"/>
              </a:rPr>
              <a:t>i</a:t>
            </a:r>
            <a:r>
              <a:rPr dirty="0" sz="6000" spc="10" b="1">
                <a:latin typeface="Arial"/>
                <a:cs typeface="Arial"/>
              </a:rPr>
              <a:t>o</a:t>
            </a:r>
            <a:r>
              <a:rPr dirty="0" sz="6000" spc="-180" b="1">
                <a:latin typeface="Arial"/>
                <a:cs typeface="Arial"/>
              </a:rPr>
              <a:t>n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3825550"/>
            <a:ext cx="15547340" cy="398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u="heavy" sz="2800" spc="55" b="1">
                <a:solidFill>
                  <a:srgbClr val="7E3A01"/>
                </a:solidFill>
                <a:uFill>
                  <a:solidFill>
                    <a:srgbClr val="7E3A01"/>
                  </a:solidFill>
                </a:uFill>
                <a:latin typeface="Arial"/>
                <a:cs typeface="Arial"/>
                <a:hlinkClick r:id="rId3"/>
              </a:rPr>
              <a:t>Real </a:t>
            </a:r>
            <a:r>
              <a:rPr dirty="0" u="heavy" sz="2800" spc="210" b="1">
                <a:solidFill>
                  <a:srgbClr val="7E3A01"/>
                </a:solidFill>
                <a:uFill>
                  <a:solidFill>
                    <a:srgbClr val="7E3A01"/>
                  </a:solidFill>
                </a:uFill>
                <a:latin typeface="Arial"/>
                <a:cs typeface="Arial"/>
                <a:hlinkClick r:id="rId3"/>
              </a:rPr>
              <a:t>estate </a:t>
            </a:r>
            <a:r>
              <a:rPr dirty="0" u="heavy" sz="2800" spc="70" b="1">
                <a:solidFill>
                  <a:srgbClr val="7E3A01"/>
                </a:solidFill>
                <a:uFill>
                  <a:solidFill>
                    <a:srgbClr val="7E3A01"/>
                  </a:solidFill>
                </a:uFill>
                <a:latin typeface="Arial"/>
                <a:cs typeface="Arial"/>
                <a:hlinkClick r:id="rId3"/>
              </a:rPr>
              <a:t>tokenization</a:t>
            </a:r>
            <a:r>
              <a:rPr dirty="0" sz="2800" spc="70" b="1">
                <a:solidFill>
                  <a:srgbClr val="7E3A01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800" spc="-85" b="1">
                <a:solidFill>
                  <a:srgbClr val="004AAC"/>
                </a:solidFill>
                <a:latin typeface="Arial"/>
                <a:cs typeface="Arial"/>
              </a:rPr>
              <a:t>is </a:t>
            </a:r>
            <a:r>
              <a:rPr dirty="0" sz="2800" spc="220" b="1">
                <a:solidFill>
                  <a:srgbClr val="004AAC"/>
                </a:solidFill>
                <a:latin typeface="Arial"/>
                <a:cs typeface="Arial"/>
              </a:rPr>
              <a:t>a </a:t>
            </a:r>
            <a:r>
              <a:rPr dirty="0" sz="2800" spc="125" b="1">
                <a:solidFill>
                  <a:srgbClr val="004AAC"/>
                </a:solidFill>
                <a:latin typeface="Arial"/>
                <a:cs typeface="Arial"/>
              </a:rPr>
              <a:t>fast-emerging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 </a:t>
            </a:r>
            <a:r>
              <a:rPr dirty="0" sz="2800" spc="90" b="1">
                <a:solidFill>
                  <a:srgbClr val="004AAC"/>
                </a:solidFill>
                <a:latin typeface="Arial"/>
                <a:cs typeface="Arial"/>
              </a:rPr>
              <a:t>revolutionary </a:t>
            </a:r>
            <a:r>
              <a:rPr dirty="0" sz="2800" spc="204" b="1">
                <a:solidFill>
                  <a:srgbClr val="004AAC"/>
                </a:solidFill>
                <a:latin typeface="Arial"/>
                <a:cs typeface="Arial"/>
              </a:rPr>
              <a:t>way </a:t>
            </a:r>
            <a:r>
              <a:rPr dirty="0" sz="2800" spc="195" b="1">
                <a:solidFill>
                  <a:srgbClr val="004AAC"/>
                </a:solidFill>
                <a:latin typeface="Arial"/>
                <a:cs typeface="Arial"/>
              </a:rPr>
              <a:t>of </a:t>
            </a: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investing </a:t>
            </a:r>
            <a:r>
              <a:rPr dirty="0" sz="2800" spc="-95" b="1">
                <a:solidFill>
                  <a:srgbClr val="004AAC"/>
                </a:solidFill>
                <a:latin typeface="Arial"/>
                <a:cs typeface="Arial"/>
              </a:rPr>
              <a:t>in </a:t>
            </a:r>
            <a:r>
              <a:rPr dirty="0" sz="2800" spc="-9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004AAC"/>
                </a:solidFill>
                <a:latin typeface="Arial"/>
                <a:cs typeface="Arial"/>
              </a:rPr>
              <a:t>property </a:t>
            </a:r>
            <a:r>
              <a:rPr dirty="0" sz="2800" spc="254" b="1">
                <a:solidFill>
                  <a:srgbClr val="004AAC"/>
                </a:solidFill>
                <a:latin typeface="Arial"/>
                <a:cs typeface="Arial"/>
              </a:rPr>
              <a:t>that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provides </a:t>
            </a:r>
            <a:r>
              <a:rPr dirty="0" sz="2800" spc="95" b="1">
                <a:solidFill>
                  <a:srgbClr val="004AAC"/>
                </a:solidFill>
                <a:latin typeface="Arial"/>
                <a:cs typeface="Arial"/>
              </a:rPr>
              <a:t>easier </a:t>
            </a:r>
            <a:r>
              <a:rPr dirty="0" sz="2800" spc="40" b="1">
                <a:solidFill>
                  <a:srgbClr val="004AAC"/>
                </a:solidFill>
                <a:latin typeface="Arial"/>
                <a:cs typeface="Arial"/>
              </a:rPr>
              <a:t>access, </a:t>
            </a:r>
            <a:r>
              <a:rPr dirty="0" sz="2800" spc="75" b="1">
                <a:solidFill>
                  <a:srgbClr val="004AAC"/>
                </a:solidFill>
                <a:latin typeface="Arial"/>
                <a:cs typeface="Arial"/>
              </a:rPr>
              <a:t>security,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efficiency. </a:t>
            </a:r>
            <a:r>
              <a:rPr dirty="0" sz="2800" spc="-10" b="1">
                <a:solidFill>
                  <a:srgbClr val="004AAC"/>
                </a:solidFill>
                <a:latin typeface="Arial"/>
                <a:cs typeface="Arial"/>
              </a:rPr>
              <a:t>Blockchain </a:t>
            </a:r>
            <a:r>
              <a:rPr dirty="0" sz="2800" spc="40" b="1">
                <a:solidFill>
                  <a:srgbClr val="004AAC"/>
                </a:solidFill>
                <a:latin typeface="Arial"/>
                <a:cs typeface="Arial"/>
              </a:rPr>
              <a:t>technology </a:t>
            </a:r>
            <a:r>
              <a:rPr dirty="0" sz="2800" spc="4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5" b="1">
                <a:solidFill>
                  <a:srgbClr val="004AAC"/>
                </a:solidFill>
                <a:latin typeface="Arial"/>
                <a:cs typeface="Arial"/>
              </a:rPr>
              <a:t>enables </a:t>
            </a:r>
            <a:r>
              <a:rPr dirty="0" sz="2800" spc="135" b="1">
                <a:solidFill>
                  <a:srgbClr val="004AAC"/>
                </a:solidFill>
                <a:latin typeface="Arial"/>
                <a:cs typeface="Arial"/>
              </a:rPr>
              <a:t>fractional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ownership </a:t>
            </a:r>
            <a:r>
              <a:rPr dirty="0" sz="2800" spc="75" b="1">
                <a:solidFill>
                  <a:srgbClr val="004AAC"/>
                </a:solidFill>
                <a:latin typeface="Arial"/>
                <a:cs typeface="Arial"/>
              </a:rPr>
              <a:t>through </a:t>
            </a:r>
            <a:r>
              <a:rPr dirty="0" sz="2800" spc="25" b="1">
                <a:solidFill>
                  <a:srgbClr val="004AAC"/>
                </a:solidFill>
                <a:latin typeface="Arial"/>
                <a:cs typeface="Arial"/>
              </a:rPr>
              <a:t>which </a:t>
            </a:r>
            <a:r>
              <a:rPr dirty="0" sz="2800" spc="-15" b="1">
                <a:solidFill>
                  <a:srgbClr val="004AAC"/>
                </a:solidFill>
                <a:latin typeface="Arial"/>
                <a:cs typeface="Arial"/>
              </a:rPr>
              <a:t>small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investors can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be </a:t>
            </a:r>
            <a:r>
              <a:rPr dirty="0" sz="2800" spc="254" b="1">
                <a:solidFill>
                  <a:srgbClr val="004AAC"/>
                </a:solidFill>
                <a:latin typeface="Arial"/>
                <a:cs typeface="Arial"/>
              </a:rPr>
              <a:t>part </a:t>
            </a:r>
            <a:r>
              <a:rPr dirty="0" sz="2800" spc="195" b="1">
                <a:solidFill>
                  <a:srgbClr val="004AAC"/>
                </a:solidFill>
                <a:latin typeface="Arial"/>
                <a:cs typeface="Arial"/>
              </a:rPr>
              <a:t>of </a:t>
            </a:r>
            <a:r>
              <a:rPr dirty="0" sz="2800" spc="-20" b="1">
                <a:solidFill>
                  <a:srgbClr val="004AAC"/>
                </a:solidFill>
                <a:latin typeface="Arial"/>
                <a:cs typeface="Arial"/>
              </a:rPr>
              <a:t>big </a:t>
            </a:r>
            <a:r>
              <a:rPr dirty="0" sz="2800" spc="120" b="1">
                <a:solidFill>
                  <a:srgbClr val="004AAC"/>
                </a:solidFill>
                <a:latin typeface="Arial"/>
                <a:cs typeface="Arial"/>
              </a:rPr>
              <a:t>time </a:t>
            </a:r>
            <a:r>
              <a:rPr dirty="0" sz="2800" spc="12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65" b="1">
                <a:solidFill>
                  <a:srgbClr val="004AAC"/>
                </a:solidFill>
                <a:latin typeface="Arial"/>
                <a:cs typeface="Arial"/>
              </a:rPr>
              <a:t>property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projects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004AAC"/>
                </a:solidFill>
                <a:latin typeface="Arial"/>
                <a:cs typeface="Arial"/>
              </a:rPr>
              <a:t>easily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004AAC"/>
                </a:solidFill>
                <a:latin typeface="Arial"/>
                <a:cs typeface="Arial"/>
              </a:rPr>
              <a:t>sell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60" b="1">
                <a:solidFill>
                  <a:srgbClr val="004AAC"/>
                </a:solidFill>
                <a:latin typeface="Arial"/>
                <a:cs typeface="Arial"/>
              </a:rPr>
              <a:t>off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35" b="1">
                <a:solidFill>
                  <a:srgbClr val="004AAC"/>
                </a:solidFill>
                <a:latin typeface="Arial"/>
                <a:cs typeface="Arial"/>
              </a:rPr>
              <a:t>their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004AAC"/>
                </a:solidFill>
                <a:latin typeface="Arial"/>
                <a:cs typeface="Arial"/>
              </a:rPr>
              <a:t>shares.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004AAC"/>
                </a:solidFill>
                <a:latin typeface="Arial"/>
                <a:cs typeface="Arial"/>
              </a:rPr>
              <a:t>This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004AAC"/>
                </a:solidFill>
                <a:latin typeface="Arial"/>
                <a:cs typeface="Arial"/>
              </a:rPr>
              <a:t>idea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0" b="1">
                <a:solidFill>
                  <a:srgbClr val="004AAC"/>
                </a:solidFill>
                <a:latin typeface="Arial"/>
                <a:cs typeface="Arial"/>
              </a:rPr>
              <a:t>might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004AAC"/>
                </a:solidFill>
                <a:latin typeface="Arial"/>
                <a:cs typeface="Arial"/>
              </a:rPr>
              <a:t>still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004AAC"/>
                </a:solidFill>
                <a:latin typeface="Arial"/>
                <a:cs typeface="Arial"/>
              </a:rPr>
              <a:t>seem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35" b="1">
                <a:solidFill>
                  <a:srgbClr val="004AAC"/>
                </a:solidFill>
                <a:latin typeface="Arial"/>
                <a:cs typeface="Arial"/>
              </a:rPr>
              <a:t>like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20" b="1">
                <a:solidFill>
                  <a:srgbClr val="004AAC"/>
                </a:solidFill>
                <a:latin typeface="Arial"/>
                <a:cs typeface="Arial"/>
              </a:rPr>
              <a:t>a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40" b="1">
                <a:solidFill>
                  <a:srgbClr val="004AAC"/>
                </a:solidFill>
                <a:latin typeface="Arial"/>
                <a:cs typeface="Arial"/>
              </a:rPr>
              <a:t>mystery </a:t>
            </a:r>
            <a:r>
              <a:rPr dirty="0" sz="2800" spc="-7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004AAC"/>
                </a:solidFill>
                <a:latin typeface="Arial"/>
                <a:cs typeface="Arial"/>
              </a:rPr>
              <a:t>to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004AAC"/>
                </a:solidFill>
                <a:latin typeface="Arial"/>
                <a:cs typeface="Arial"/>
              </a:rPr>
              <a:t>some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30" b="1">
                <a:solidFill>
                  <a:srgbClr val="004AAC"/>
                </a:solidFill>
                <a:latin typeface="Arial"/>
                <a:cs typeface="Arial"/>
              </a:rPr>
              <a:t>but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004AAC"/>
                </a:solidFill>
                <a:latin typeface="Arial"/>
                <a:cs typeface="Arial"/>
              </a:rPr>
              <a:t>it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004AAC"/>
                </a:solidFill>
                <a:latin typeface="Arial"/>
                <a:cs typeface="Arial"/>
              </a:rPr>
              <a:t>carries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004AAC"/>
                </a:solidFill>
                <a:latin typeface="Arial"/>
                <a:cs typeface="Arial"/>
              </a:rPr>
              <a:t>with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75" b="1">
                <a:solidFill>
                  <a:srgbClr val="004AAC"/>
                </a:solidFill>
                <a:latin typeface="Arial"/>
                <a:cs typeface="Arial"/>
              </a:rPr>
              <a:t>it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55" b="1">
                <a:solidFill>
                  <a:srgbClr val="004AAC"/>
                </a:solidFill>
                <a:latin typeface="Arial"/>
                <a:cs typeface="Arial"/>
              </a:rPr>
              <a:t>the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00" b="1">
                <a:solidFill>
                  <a:srgbClr val="004AAC"/>
                </a:solidFill>
                <a:latin typeface="Arial"/>
                <a:cs typeface="Arial"/>
              </a:rPr>
              <a:t>potential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40" b="1">
                <a:solidFill>
                  <a:srgbClr val="004AAC"/>
                </a:solidFill>
                <a:latin typeface="Arial"/>
                <a:cs typeface="Arial"/>
              </a:rPr>
              <a:t>for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" b="1">
                <a:solidFill>
                  <a:srgbClr val="004AAC"/>
                </a:solidFill>
                <a:latin typeface="Arial"/>
                <a:cs typeface="Arial"/>
              </a:rPr>
              <a:t>making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25" b="1">
                <a:solidFill>
                  <a:srgbClr val="004AAC"/>
                </a:solidFill>
                <a:latin typeface="Arial"/>
                <a:cs typeface="Arial"/>
              </a:rPr>
              <a:t>real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004AAC"/>
                </a:solidFill>
                <a:latin typeface="Arial"/>
                <a:cs typeface="Arial"/>
              </a:rPr>
              <a:t>estate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investing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004AAC"/>
                </a:solidFill>
                <a:latin typeface="Arial"/>
                <a:cs typeface="Arial"/>
              </a:rPr>
              <a:t>fairer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29" b="1">
                <a:solidFill>
                  <a:srgbClr val="004AAC"/>
                </a:solidFill>
                <a:latin typeface="Arial"/>
                <a:cs typeface="Arial"/>
              </a:rPr>
              <a:t>to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15" b="1">
                <a:solidFill>
                  <a:srgbClr val="004AAC"/>
                </a:solidFill>
                <a:latin typeface="Arial"/>
                <a:cs typeface="Arial"/>
              </a:rPr>
              <a:t>all </a:t>
            </a:r>
            <a:r>
              <a:rPr dirty="0" sz="2800" spc="-1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15" b="1">
                <a:solidFill>
                  <a:srgbClr val="004AAC"/>
                </a:solidFill>
                <a:latin typeface="Arial"/>
                <a:cs typeface="Arial"/>
              </a:rPr>
              <a:t>people; </a:t>
            </a:r>
            <a:r>
              <a:rPr dirty="0" sz="2800" spc="120" b="1">
                <a:solidFill>
                  <a:srgbClr val="004AAC"/>
                </a:solidFill>
                <a:latin typeface="Arial"/>
                <a:cs typeface="Arial"/>
              </a:rPr>
              <a:t>not </a:t>
            </a:r>
            <a:r>
              <a:rPr dirty="0" sz="2800" spc="-35" b="1">
                <a:solidFill>
                  <a:srgbClr val="004AAC"/>
                </a:solidFill>
                <a:latin typeface="Arial"/>
                <a:cs typeface="Arial"/>
              </a:rPr>
              <a:t>only </a:t>
            </a:r>
            <a:r>
              <a:rPr dirty="0" sz="2800" spc="15" b="1">
                <a:solidFill>
                  <a:srgbClr val="004AAC"/>
                </a:solidFill>
                <a:latin typeface="Arial"/>
                <a:cs typeface="Arial"/>
              </a:rPr>
              <a:t>does </a:t>
            </a:r>
            <a:r>
              <a:rPr dirty="0" sz="2800" spc="175" b="1">
                <a:solidFill>
                  <a:srgbClr val="004AAC"/>
                </a:solidFill>
                <a:latin typeface="Arial"/>
                <a:cs typeface="Arial"/>
              </a:rPr>
              <a:t>it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provide </a:t>
            </a:r>
            <a:r>
              <a:rPr dirty="0" sz="2800" spc="114" b="1">
                <a:solidFill>
                  <a:srgbClr val="004AAC"/>
                </a:solidFill>
                <a:latin typeface="Arial"/>
                <a:cs typeface="Arial"/>
              </a:rPr>
              <a:t>more </a:t>
            </a:r>
            <a:r>
              <a:rPr dirty="0" sz="2800" spc="5" b="1">
                <a:solidFill>
                  <a:srgbClr val="004AAC"/>
                </a:solidFill>
                <a:latin typeface="Arial"/>
                <a:cs typeface="Arial"/>
              </a:rPr>
              <a:t>liquidity </a:t>
            </a:r>
            <a:r>
              <a:rPr dirty="0" sz="2800" spc="130" b="1">
                <a:solidFill>
                  <a:srgbClr val="004AAC"/>
                </a:solidFill>
                <a:latin typeface="Arial"/>
                <a:cs typeface="Arial"/>
              </a:rPr>
              <a:t>but </a:t>
            </a:r>
            <a:r>
              <a:rPr dirty="0" sz="2800" spc="175" b="1">
                <a:solidFill>
                  <a:srgbClr val="004AAC"/>
                </a:solidFill>
                <a:latin typeface="Arial"/>
                <a:cs typeface="Arial"/>
              </a:rPr>
              <a:t>it </a:t>
            </a:r>
            <a:r>
              <a:rPr dirty="0" sz="2800" spc="5" b="1">
                <a:solidFill>
                  <a:srgbClr val="004AAC"/>
                </a:solidFill>
                <a:latin typeface="Arial"/>
                <a:cs typeface="Arial"/>
              </a:rPr>
              <a:t>also </a:t>
            </a: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enhances </a:t>
            </a:r>
            <a:r>
              <a:rPr dirty="0" sz="2800" spc="130" b="1">
                <a:solidFill>
                  <a:srgbClr val="004AAC"/>
                </a:solidFill>
                <a:latin typeface="Arial"/>
                <a:cs typeface="Arial"/>
              </a:rPr>
              <a:t>transparency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within </a:t>
            </a:r>
            <a:r>
              <a:rPr dirty="0" sz="2800" spc="-76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this </a:t>
            </a:r>
            <a:r>
              <a:rPr dirty="0" sz="2800" spc="110" b="1">
                <a:solidFill>
                  <a:srgbClr val="004AAC"/>
                </a:solidFill>
                <a:latin typeface="Arial"/>
                <a:cs typeface="Arial"/>
              </a:rPr>
              <a:t>sector. </a:t>
            </a:r>
            <a:r>
              <a:rPr dirty="0" sz="2800" spc="-20" b="1">
                <a:solidFill>
                  <a:srgbClr val="004AAC"/>
                </a:solidFill>
                <a:latin typeface="Arial"/>
                <a:cs typeface="Arial"/>
              </a:rPr>
              <a:t>As </a:t>
            </a:r>
            <a:r>
              <a:rPr dirty="0" sz="2800" spc="20" b="1">
                <a:solidFill>
                  <a:srgbClr val="004AAC"/>
                </a:solidFill>
                <a:latin typeface="Arial"/>
                <a:cs typeface="Arial"/>
              </a:rPr>
              <a:t>people </a:t>
            </a:r>
            <a:r>
              <a:rPr dirty="0" sz="2800" spc="85" b="1">
                <a:solidFill>
                  <a:srgbClr val="004AAC"/>
                </a:solidFill>
                <a:latin typeface="Arial"/>
                <a:cs typeface="Arial"/>
              </a:rPr>
              <a:t>learn </a:t>
            </a:r>
            <a:r>
              <a:rPr dirty="0" sz="2800" spc="114" b="1">
                <a:solidFill>
                  <a:srgbClr val="004AAC"/>
                </a:solidFill>
                <a:latin typeface="Arial"/>
                <a:cs typeface="Arial"/>
              </a:rPr>
              <a:t>more </a:t>
            </a:r>
            <a:r>
              <a:rPr dirty="0" sz="2800" spc="120" b="1">
                <a:solidFill>
                  <a:srgbClr val="004AAC"/>
                </a:solidFill>
                <a:latin typeface="Arial"/>
                <a:cs typeface="Arial"/>
              </a:rPr>
              <a:t>about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this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concept, </a:t>
            </a:r>
            <a:r>
              <a:rPr dirty="0" sz="2800" spc="180" b="1">
                <a:solidFill>
                  <a:srgbClr val="004AAC"/>
                </a:solidFill>
                <a:latin typeface="Arial"/>
                <a:cs typeface="Arial"/>
              </a:rPr>
              <a:t>there </a:t>
            </a:r>
            <a:r>
              <a:rPr dirty="0" sz="2800" spc="215" b="1">
                <a:solidFill>
                  <a:srgbClr val="004AAC"/>
                </a:solidFill>
                <a:latin typeface="Arial"/>
                <a:cs typeface="Arial"/>
              </a:rPr>
              <a:t>are </a:t>
            </a:r>
            <a:r>
              <a:rPr dirty="0" sz="2800" spc="-65" b="1">
                <a:solidFill>
                  <a:srgbClr val="004AAC"/>
                </a:solidFill>
                <a:latin typeface="Arial"/>
                <a:cs typeface="Arial"/>
              </a:rPr>
              <a:t>high </a:t>
            </a:r>
            <a:r>
              <a:rPr dirty="0" sz="2800" spc="30" b="1">
                <a:solidFill>
                  <a:srgbClr val="004AAC"/>
                </a:solidFill>
                <a:latin typeface="Arial"/>
                <a:cs typeface="Arial"/>
              </a:rPr>
              <a:t>chances </a:t>
            </a:r>
            <a:r>
              <a:rPr dirty="0" sz="2800" spc="254" b="1">
                <a:solidFill>
                  <a:srgbClr val="004AAC"/>
                </a:solidFill>
                <a:latin typeface="Arial"/>
                <a:cs typeface="Arial"/>
              </a:rPr>
              <a:t>that </a:t>
            </a:r>
            <a:r>
              <a:rPr dirty="0" sz="2800" spc="125" b="1">
                <a:solidFill>
                  <a:srgbClr val="004AAC"/>
                </a:solidFill>
                <a:latin typeface="Arial"/>
                <a:cs typeface="Arial"/>
              </a:rPr>
              <a:t>real </a:t>
            </a:r>
            <a:r>
              <a:rPr dirty="0" sz="2800" spc="13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210" b="1">
                <a:solidFill>
                  <a:srgbClr val="004AAC"/>
                </a:solidFill>
                <a:latin typeface="Arial"/>
                <a:cs typeface="Arial"/>
              </a:rPr>
              <a:t>estate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0" b="1">
                <a:solidFill>
                  <a:srgbClr val="004AAC"/>
                </a:solidFill>
                <a:latin typeface="Arial"/>
                <a:cs typeface="Arial"/>
              </a:rPr>
              <a:t>tokenization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004AAC"/>
                </a:solidFill>
                <a:latin typeface="Arial"/>
                <a:cs typeface="Arial"/>
              </a:rPr>
              <a:t>will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45" b="1">
                <a:solidFill>
                  <a:srgbClr val="004AAC"/>
                </a:solidFill>
                <a:latin typeface="Arial"/>
                <a:cs typeface="Arial"/>
              </a:rPr>
              <a:t>play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65" b="1">
                <a:solidFill>
                  <a:srgbClr val="004AAC"/>
                </a:solidFill>
                <a:latin typeface="Arial"/>
                <a:cs typeface="Arial"/>
              </a:rPr>
              <a:t>an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45" b="1">
                <a:solidFill>
                  <a:srgbClr val="004AAC"/>
                </a:solidFill>
                <a:latin typeface="Arial"/>
                <a:cs typeface="Arial"/>
              </a:rPr>
              <a:t>important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75" b="1">
                <a:solidFill>
                  <a:srgbClr val="004AAC"/>
                </a:solidFill>
                <a:latin typeface="Arial"/>
                <a:cs typeface="Arial"/>
              </a:rPr>
              <a:t>role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-95" b="1">
                <a:solidFill>
                  <a:srgbClr val="004AAC"/>
                </a:solidFill>
                <a:latin typeface="Arial"/>
                <a:cs typeface="Arial"/>
              </a:rPr>
              <a:t>in</a:t>
            </a:r>
            <a:r>
              <a:rPr dirty="0" sz="2800" spc="-1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stimulating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70" b="1">
                <a:solidFill>
                  <a:srgbClr val="004AAC"/>
                </a:solidFill>
                <a:latin typeface="Arial"/>
                <a:cs typeface="Arial"/>
              </a:rPr>
              <a:t>growth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50" b="1">
                <a:solidFill>
                  <a:srgbClr val="004AAC"/>
                </a:solidFill>
                <a:latin typeface="Arial"/>
                <a:cs typeface="Arial"/>
              </a:rPr>
              <a:t>and</a:t>
            </a:r>
            <a:r>
              <a:rPr dirty="0" sz="2800" spc="-15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2800" spc="15" b="1">
                <a:solidFill>
                  <a:srgbClr val="004AAC"/>
                </a:solidFill>
                <a:latin typeface="Arial"/>
                <a:cs typeface="Arial"/>
              </a:rPr>
              <a:t>innovation.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954798" y="0"/>
            <a:ext cx="6333490" cy="5957570"/>
            <a:chOff x="11954798" y="0"/>
            <a:chExt cx="6333490" cy="59575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54798" y="0"/>
              <a:ext cx="6333200" cy="37368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63549" y="0"/>
              <a:ext cx="3224448" cy="5957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00943" cy="77158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44145">
              <a:lnSpc>
                <a:spcPct val="100000"/>
              </a:lnSpc>
              <a:spcBef>
                <a:spcPts val="130"/>
              </a:spcBef>
            </a:pPr>
            <a:r>
              <a:rPr dirty="0" spc="-620"/>
              <a:t>T</a:t>
            </a:r>
            <a:r>
              <a:rPr dirty="0" spc="-730"/>
              <a:t>h</a:t>
            </a:r>
            <a:r>
              <a:rPr dirty="0" spc="509"/>
              <a:t>a</a:t>
            </a:r>
            <a:r>
              <a:rPr dirty="0" spc="-730"/>
              <a:t>n</a:t>
            </a:r>
            <a:r>
              <a:rPr dirty="0" spc="-1365"/>
              <a:t>k</a:t>
            </a:r>
            <a:r>
              <a:rPr dirty="0" spc="-480"/>
              <a:t> </a:t>
            </a:r>
            <a:r>
              <a:rPr dirty="0" spc="330"/>
              <a:t>y</a:t>
            </a:r>
            <a:r>
              <a:rPr dirty="0" spc="-155"/>
              <a:t>o</a:t>
            </a:r>
            <a:r>
              <a:rPr dirty="0" spc="-730"/>
              <a:t>u</a:t>
            </a:r>
            <a:r>
              <a:rPr dirty="0" spc="-1130"/>
              <a:t>!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412066"/>
            <a:ext cx="18288000" cy="9875520"/>
            <a:chOff x="0" y="412066"/>
            <a:chExt cx="18288000" cy="98755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1931" y="6947323"/>
              <a:ext cx="6776067" cy="33396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1061" y="2810705"/>
              <a:ext cx="3146937" cy="56102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2066"/>
              <a:ext cx="4689052" cy="834306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24719" y="7253592"/>
              <a:ext cx="676275" cy="676275"/>
            </a:xfrm>
            <a:custGeom>
              <a:avLst/>
              <a:gdLst/>
              <a:ahLst/>
              <a:cxnLst/>
              <a:rect l="l" t="t" r="r" b="b"/>
              <a:pathLst>
                <a:path w="676275" h="676275">
                  <a:moveTo>
                    <a:pt x="338137" y="676274"/>
                  </a:moveTo>
                  <a:lnTo>
                    <a:pt x="296743" y="673731"/>
                  </a:lnTo>
                  <a:lnTo>
                    <a:pt x="255976" y="666141"/>
                  </a:lnTo>
                  <a:lnTo>
                    <a:pt x="216445" y="653618"/>
                  </a:lnTo>
                  <a:lnTo>
                    <a:pt x="178740" y="636348"/>
                  </a:lnTo>
                  <a:lnTo>
                    <a:pt x="143433" y="614592"/>
                  </a:lnTo>
                  <a:lnTo>
                    <a:pt x="111058" y="588680"/>
                  </a:lnTo>
                  <a:lnTo>
                    <a:pt x="82098" y="559001"/>
                  </a:lnTo>
                  <a:lnTo>
                    <a:pt x="56986" y="525996"/>
                  </a:lnTo>
                  <a:lnTo>
                    <a:pt x="36103" y="490165"/>
                  </a:lnTo>
                  <a:lnTo>
                    <a:pt x="19765" y="452052"/>
                  </a:lnTo>
                  <a:lnTo>
                    <a:pt x="8216" y="412226"/>
                  </a:lnTo>
                  <a:lnTo>
                    <a:pt x="1628" y="371280"/>
                  </a:lnTo>
                  <a:lnTo>
                    <a:pt x="0" y="338137"/>
                  </a:lnTo>
                  <a:lnTo>
                    <a:pt x="101" y="329836"/>
                  </a:lnTo>
                  <a:lnTo>
                    <a:pt x="3659" y="288522"/>
                  </a:lnTo>
                  <a:lnTo>
                    <a:pt x="12247" y="247954"/>
                  </a:lnTo>
                  <a:lnTo>
                    <a:pt x="25739" y="208737"/>
                  </a:lnTo>
                  <a:lnTo>
                    <a:pt x="43929" y="171467"/>
                  </a:lnTo>
                  <a:lnTo>
                    <a:pt x="66542" y="136709"/>
                  </a:lnTo>
                  <a:lnTo>
                    <a:pt x="93240" y="104979"/>
                  </a:lnTo>
                  <a:lnTo>
                    <a:pt x="123625" y="76753"/>
                  </a:lnTo>
                  <a:lnTo>
                    <a:pt x="157236" y="52459"/>
                  </a:lnTo>
                  <a:lnTo>
                    <a:pt x="193564" y="32464"/>
                  </a:lnTo>
                  <a:lnTo>
                    <a:pt x="232067" y="17067"/>
                  </a:lnTo>
                  <a:lnTo>
                    <a:pt x="272170" y="6497"/>
                  </a:lnTo>
                  <a:lnTo>
                    <a:pt x="313265" y="915"/>
                  </a:lnTo>
                  <a:lnTo>
                    <a:pt x="338137" y="0"/>
                  </a:lnTo>
                  <a:lnTo>
                    <a:pt x="346438" y="101"/>
                  </a:lnTo>
                  <a:lnTo>
                    <a:pt x="387752" y="3659"/>
                  </a:lnTo>
                  <a:lnTo>
                    <a:pt x="428320" y="12247"/>
                  </a:lnTo>
                  <a:lnTo>
                    <a:pt x="467537" y="25739"/>
                  </a:lnTo>
                  <a:lnTo>
                    <a:pt x="504807" y="43929"/>
                  </a:lnTo>
                  <a:lnTo>
                    <a:pt x="539565" y="66542"/>
                  </a:lnTo>
                  <a:lnTo>
                    <a:pt x="571295" y="93240"/>
                  </a:lnTo>
                  <a:lnTo>
                    <a:pt x="599521" y="123625"/>
                  </a:lnTo>
                  <a:lnTo>
                    <a:pt x="623815" y="157236"/>
                  </a:lnTo>
                  <a:lnTo>
                    <a:pt x="643810" y="193564"/>
                  </a:lnTo>
                  <a:lnTo>
                    <a:pt x="659207" y="232067"/>
                  </a:lnTo>
                  <a:lnTo>
                    <a:pt x="669777" y="272170"/>
                  </a:lnTo>
                  <a:lnTo>
                    <a:pt x="675359" y="313265"/>
                  </a:lnTo>
                  <a:lnTo>
                    <a:pt x="676274" y="338137"/>
                  </a:lnTo>
                  <a:lnTo>
                    <a:pt x="676173" y="346438"/>
                  </a:lnTo>
                  <a:lnTo>
                    <a:pt x="672615" y="387752"/>
                  </a:lnTo>
                  <a:lnTo>
                    <a:pt x="664027" y="428320"/>
                  </a:lnTo>
                  <a:lnTo>
                    <a:pt x="650535" y="467537"/>
                  </a:lnTo>
                  <a:lnTo>
                    <a:pt x="632345" y="504807"/>
                  </a:lnTo>
                  <a:lnTo>
                    <a:pt x="609732" y="539565"/>
                  </a:lnTo>
                  <a:lnTo>
                    <a:pt x="583034" y="571295"/>
                  </a:lnTo>
                  <a:lnTo>
                    <a:pt x="552649" y="599521"/>
                  </a:lnTo>
                  <a:lnTo>
                    <a:pt x="519038" y="623815"/>
                  </a:lnTo>
                  <a:lnTo>
                    <a:pt x="482709" y="643810"/>
                  </a:lnTo>
                  <a:lnTo>
                    <a:pt x="444207" y="659207"/>
                  </a:lnTo>
                  <a:lnTo>
                    <a:pt x="404104" y="669777"/>
                  </a:lnTo>
                  <a:lnTo>
                    <a:pt x="363009" y="675359"/>
                  </a:lnTo>
                  <a:lnTo>
                    <a:pt x="338137" y="6762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251520" y="7380393"/>
              <a:ext cx="422909" cy="422909"/>
            </a:xfrm>
            <a:custGeom>
              <a:avLst/>
              <a:gdLst/>
              <a:ahLst/>
              <a:cxnLst/>
              <a:rect l="l" t="t" r="r" b="b"/>
              <a:pathLst>
                <a:path w="422910" h="422909">
                  <a:moveTo>
                    <a:pt x="211335" y="422671"/>
                  </a:moveTo>
                  <a:lnTo>
                    <a:pt x="169784" y="418613"/>
                  </a:lnTo>
                  <a:lnTo>
                    <a:pt x="130417" y="406690"/>
                  </a:lnTo>
                  <a:lnTo>
                    <a:pt x="94149" y="387284"/>
                  </a:lnTo>
                  <a:lnTo>
                    <a:pt x="61898" y="360773"/>
                  </a:lnTo>
                  <a:lnTo>
                    <a:pt x="35387" y="328522"/>
                  </a:lnTo>
                  <a:lnTo>
                    <a:pt x="15980" y="292254"/>
                  </a:lnTo>
                  <a:lnTo>
                    <a:pt x="4058" y="252886"/>
                  </a:lnTo>
                  <a:lnTo>
                    <a:pt x="0" y="211335"/>
                  </a:lnTo>
                  <a:lnTo>
                    <a:pt x="4058" y="169784"/>
                  </a:lnTo>
                  <a:lnTo>
                    <a:pt x="15980" y="130417"/>
                  </a:lnTo>
                  <a:lnTo>
                    <a:pt x="35387" y="94149"/>
                  </a:lnTo>
                  <a:lnTo>
                    <a:pt x="61898" y="61898"/>
                  </a:lnTo>
                  <a:lnTo>
                    <a:pt x="94149" y="35387"/>
                  </a:lnTo>
                  <a:lnTo>
                    <a:pt x="130417" y="15980"/>
                  </a:lnTo>
                  <a:lnTo>
                    <a:pt x="169784" y="4058"/>
                  </a:lnTo>
                  <a:lnTo>
                    <a:pt x="211335" y="0"/>
                  </a:lnTo>
                  <a:lnTo>
                    <a:pt x="252887" y="4058"/>
                  </a:lnTo>
                  <a:lnTo>
                    <a:pt x="292254" y="15980"/>
                  </a:lnTo>
                  <a:lnTo>
                    <a:pt x="310119" y="25540"/>
                  </a:lnTo>
                  <a:lnTo>
                    <a:pt x="223023" y="25540"/>
                  </a:lnTo>
                  <a:lnTo>
                    <a:pt x="199648" y="25540"/>
                  </a:lnTo>
                  <a:lnTo>
                    <a:pt x="187862" y="32044"/>
                  </a:lnTo>
                  <a:lnTo>
                    <a:pt x="154873" y="32044"/>
                  </a:lnTo>
                  <a:lnTo>
                    <a:pt x="121567" y="46237"/>
                  </a:lnTo>
                  <a:lnTo>
                    <a:pt x="91910" y="66304"/>
                  </a:lnTo>
                  <a:lnTo>
                    <a:pt x="66638" y="91506"/>
                  </a:lnTo>
                  <a:lnTo>
                    <a:pt x="46491" y="121106"/>
                  </a:lnTo>
                  <a:lnTo>
                    <a:pt x="140208" y="121106"/>
                  </a:lnTo>
                  <a:lnTo>
                    <a:pt x="401708" y="121106"/>
                  </a:lnTo>
                  <a:lnTo>
                    <a:pt x="406690" y="130417"/>
                  </a:lnTo>
                  <a:lnTo>
                    <a:pt x="410950" y="144481"/>
                  </a:lnTo>
                  <a:lnTo>
                    <a:pt x="310982" y="144481"/>
                  </a:lnTo>
                  <a:lnTo>
                    <a:pt x="35672" y="144481"/>
                  </a:lnTo>
                  <a:lnTo>
                    <a:pt x="30402" y="160385"/>
                  </a:lnTo>
                  <a:lnTo>
                    <a:pt x="26547" y="176875"/>
                  </a:lnTo>
                  <a:lnTo>
                    <a:pt x="24180" y="193882"/>
                  </a:lnTo>
                  <a:lnTo>
                    <a:pt x="23374" y="211335"/>
                  </a:lnTo>
                  <a:lnTo>
                    <a:pt x="24124" y="228197"/>
                  </a:lnTo>
                  <a:lnTo>
                    <a:pt x="26331" y="244646"/>
                  </a:lnTo>
                  <a:lnTo>
                    <a:pt x="29930" y="260618"/>
                  </a:lnTo>
                  <a:lnTo>
                    <a:pt x="34857" y="276049"/>
                  </a:lnTo>
                  <a:lnTo>
                    <a:pt x="134999" y="276049"/>
                  </a:lnTo>
                  <a:lnTo>
                    <a:pt x="411598" y="276049"/>
                  </a:lnTo>
                  <a:lnTo>
                    <a:pt x="406690" y="292254"/>
                  </a:lnTo>
                  <a:lnTo>
                    <a:pt x="402854" y="299424"/>
                  </a:lnTo>
                  <a:lnTo>
                    <a:pt x="45337" y="299424"/>
                  </a:lnTo>
                  <a:lnTo>
                    <a:pt x="65492" y="329763"/>
                  </a:lnTo>
                  <a:lnTo>
                    <a:pt x="90983" y="355595"/>
                  </a:lnTo>
                  <a:lnTo>
                    <a:pt x="121035" y="376142"/>
                  </a:lnTo>
                  <a:lnTo>
                    <a:pt x="154873" y="390627"/>
                  </a:lnTo>
                  <a:lnTo>
                    <a:pt x="187862" y="390627"/>
                  </a:lnTo>
                  <a:lnTo>
                    <a:pt x="199648" y="397131"/>
                  </a:lnTo>
                  <a:lnTo>
                    <a:pt x="310119" y="397131"/>
                  </a:lnTo>
                  <a:lnTo>
                    <a:pt x="292254" y="406690"/>
                  </a:lnTo>
                  <a:lnTo>
                    <a:pt x="252886" y="418613"/>
                  </a:lnTo>
                  <a:lnTo>
                    <a:pt x="211335" y="422671"/>
                  </a:lnTo>
                  <a:close/>
                </a:path>
                <a:path w="422910" h="422909">
                  <a:moveTo>
                    <a:pt x="306461" y="121106"/>
                  </a:moveTo>
                  <a:lnTo>
                    <a:pt x="282463" y="121106"/>
                  </a:lnTo>
                  <a:lnTo>
                    <a:pt x="279145" y="108778"/>
                  </a:lnTo>
                  <a:lnTo>
                    <a:pt x="275391" y="96971"/>
                  </a:lnTo>
                  <a:lnTo>
                    <a:pt x="256830" y="57038"/>
                  </a:lnTo>
                  <a:lnTo>
                    <a:pt x="223023" y="25540"/>
                  </a:lnTo>
                  <a:lnTo>
                    <a:pt x="310119" y="25540"/>
                  </a:lnTo>
                  <a:lnTo>
                    <a:pt x="322274" y="32044"/>
                  </a:lnTo>
                  <a:lnTo>
                    <a:pt x="267798" y="32044"/>
                  </a:lnTo>
                  <a:lnTo>
                    <a:pt x="273146" y="39303"/>
                  </a:lnTo>
                  <a:lnTo>
                    <a:pt x="293321" y="78085"/>
                  </a:lnTo>
                  <a:lnTo>
                    <a:pt x="302667" y="106097"/>
                  </a:lnTo>
                  <a:lnTo>
                    <a:pt x="306461" y="121106"/>
                  </a:lnTo>
                  <a:close/>
                </a:path>
                <a:path w="422910" h="422909">
                  <a:moveTo>
                    <a:pt x="376180" y="121106"/>
                  </a:moveTo>
                  <a:lnTo>
                    <a:pt x="199648" y="121106"/>
                  </a:lnTo>
                  <a:lnTo>
                    <a:pt x="199648" y="25540"/>
                  </a:lnTo>
                  <a:lnTo>
                    <a:pt x="223023" y="25540"/>
                  </a:lnTo>
                  <a:lnTo>
                    <a:pt x="223023" y="121106"/>
                  </a:lnTo>
                  <a:lnTo>
                    <a:pt x="376180" y="121106"/>
                  </a:lnTo>
                  <a:close/>
                </a:path>
                <a:path w="422910" h="422909">
                  <a:moveTo>
                    <a:pt x="140208" y="121106"/>
                  </a:moveTo>
                  <a:lnTo>
                    <a:pt x="116210" y="121106"/>
                  </a:lnTo>
                  <a:lnTo>
                    <a:pt x="120003" y="106097"/>
                  </a:lnTo>
                  <a:lnTo>
                    <a:pt x="134879" y="65221"/>
                  </a:lnTo>
                  <a:lnTo>
                    <a:pt x="154873" y="32044"/>
                  </a:lnTo>
                  <a:lnTo>
                    <a:pt x="187862" y="32044"/>
                  </a:lnTo>
                  <a:lnTo>
                    <a:pt x="176532" y="42600"/>
                  </a:lnTo>
                  <a:lnTo>
                    <a:pt x="165841" y="57038"/>
                  </a:lnTo>
                  <a:lnTo>
                    <a:pt x="156062" y="75104"/>
                  </a:lnTo>
                  <a:lnTo>
                    <a:pt x="151461" y="85731"/>
                  </a:lnTo>
                  <a:lnTo>
                    <a:pt x="147280" y="96971"/>
                  </a:lnTo>
                  <a:lnTo>
                    <a:pt x="143526" y="108778"/>
                  </a:lnTo>
                  <a:lnTo>
                    <a:pt x="140208" y="121106"/>
                  </a:lnTo>
                  <a:close/>
                </a:path>
                <a:path w="422910" h="422909">
                  <a:moveTo>
                    <a:pt x="401708" y="121106"/>
                  </a:moveTo>
                  <a:lnTo>
                    <a:pt x="376180" y="121106"/>
                  </a:lnTo>
                  <a:lnTo>
                    <a:pt x="356032" y="91506"/>
                  </a:lnTo>
                  <a:lnTo>
                    <a:pt x="330761" y="66304"/>
                  </a:lnTo>
                  <a:lnTo>
                    <a:pt x="301103" y="46237"/>
                  </a:lnTo>
                  <a:lnTo>
                    <a:pt x="267798" y="32044"/>
                  </a:lnTo>
                  <a:lnTo>
                    <a:pt x="322274" y="32044"/>
                  </a:lnTo>
                  <a:lnTo>
                    <a:pt x="328522" y="35387"/>
                  </a:lnTo>
                  <a:lnTo>
                    <a:pt x="360773" y="61898"/>
                  </a:lnTo>
                  <a:lnTo>
                    <a:pt x="387284" y="94149"/>
                  </a:lnTo>
                  <a:lnTo>
                    <a:pt x="401708" y="121106"/>
                  </a:lnTo>
                  <a:close/>
                </a:path>
                <a:path w="422910" h="422909">
                  <a:moveTo>
                    <a:pt x="376180" y="121106"/>
                  </a:moveTo>
                  <a:close/>
                </a:path>
                <a:path w="422910" h="422909">
                  <a:moveTo>
                    <a:pt x="311325" y="276049"/>
                  </a:moveTo>
                  <a:lnTo>
                    <a:pt x="287672" y="276049"/>
                  </a:lnTo>
                  <a:lnTo>
                    <a:pt x="289902" y="260367"/>
                  </a:lnTo>
                  <a:lnTo>
                    <a:pt x="291503" y="244314"/>
                  </a:lnTo>
                  <a:lnTo>
                    <a:pt x="292470" y="227950"/>
                  </a:lnTo>
                  <a:lnTo>
                    <a:pt x="292796" y="211335"/>
                  </a:lnTo>
                  <a:lnTo>
                    <a:pt x="292434" y="193882"/>
                  </a:lnTo>
                  <a:lnTo>
                    <a:pt x="291379" y="176875"/>
                  </a:lnTo>
                  <a:lnTo>
                    <a:pt x="289660" y="160385"/>
                  </a:lnTo>
                  <a:lnTo>
                    <a:pt x="287309" y="144481"/>
                  </a:lnTo>
                  <a:lnTo>
                    <a:pt x="310982" y="144481"/>
                  </a:lnTo>
                  <a:lnTo>
                    <a:pt x="313231" y="160656"/>
                  </a:lnTo>
                  <a:lnTo>
                    <a:pt x="314855" y="177233"/>
                  </a:lnTo>
                  <a:lnTo>
                    <a:pt x="315839" y="194148"/>
                  </a:lnTo>
                  <a:lnTo>
                    <a:pt x="316170" y="211335"/>
                  </a:lnTo>
                  <a:lnTo>
                    <a:pt x="315848" y="228197"/>
                  </a:lnTo>
                  <a:lnTo>
                    <a:pt x="314912" y="244646"/>
                  </a:lnTo>
                  <a:lnTo>
                    <a:pt x="313394" y="260618"/>
                  </a:lnTo>
                  <a:lnTo>
                    <a:pt x="311325" y="276049"/>
                  </a:lnTo>
                  <a:close/>
                </a:path>
                <a:path w="422910" h="422909">
                  <a:moveTo>
                    <a:pt x="411598" y="276049"/>
                  </a:moveTo>
                  <a:lnTo>
                    <a:pt x="223023" y="276049"/>
                  </a:lnTo>
                  <a:lnTo>
                    <a:pt x="387814" y="276049"/>
                  </a:lnTo>
                  <a:lnTo>
                    <a:pt x="392741" y="260618"/>
                  </a:lnTo>
                  <a:lnTo>
                    <a:pt x="396340" y="244646"/>
                  </a:lnTo>
                  <a:lnTo>
                    <a:pt x="398547" y="228197"/>
                  </a:lnTo>
                  <a:lnTo>
                    <a:pt x="399296" y="211335"/>
                  </a:lnTo>
                  <a:lnTo>
                    <a:pt x="398491" y="193882"/>
                  </a:lnTo>
                  <a:lnTo>
                    <a:pt x="396124" y="176875"/>
                  </a:lnTo>
                  <a:lnTo>
                    <a:pt x="392268" y="160385"/>
                  </a:lnTo>
                  <a:lnTo>
                    <a:pt x="386999" y="144481"/>
                  </a:lnTo>
                  <a:lnTo>
                    <a:pt x="310982" y="144481"/>
                  </a:lnTo>
                  <a:lnTo>
                    <a:pt x="410950" y="144481"/>
                  </a:lnTo>
                  <a:lnTo>
                    <a:pt x="418613" y="169784"/>
                  </a:lnTo>
                  <a:lnTo>
                    <a:pt x="422671" y="211335"/>
                  </a:lnTo>
                  <a:lnTo>
                    <a:pt x="418613" y="252887"/>
                  </a:lnTo>
                  <a:lnTo>
                    <a:pt x="411598" y="276049"/>
                  </a:lnTo>
                  <a:close/>
                </a:path>
                <a:path w="422910" h="422909">
                  <a:moveTo>
                    <a:pt x="134999" y="276049"/>
                  </a:moveTo>
                  <a:lnTo>
                    <a:pt x="111345" y="276049"/>
                  </a:lnTo>
                  <a:lnTo>
                    <a:pt x="109243" y="260367"/>
                  </a:lnTo>
                  <a:lnTo>
                    <a:pt x="107727" y="244314"/>
                  </a:lnTo>
                  <a:lnTo>
                    <a:pt x="106809" y="227950"/>
                  </a:lnTo>
                  <a:lnTo>
                    <a:pt x="106500" y="211335"/>
                  </a:lnTo>
                  <a:lnTo>
                    <a:pt x="106847" y="193882"/>
                  </a:lnTo>
                  <a:lnTo>
                    <a:pt x="107816" y="177233"/>
                  </a:lnTo>
                  <a:lnTo>
                    <a:pt x="109478" y="160385"/>
                  </a:lnTo>
                  <a:lnTo>
                    <a:pt x="111689" y="144481"/>
                  </a:lnTo>
                  <a:lnTo>
                    <a:pt x="135362" y="144481"/>
                  </a:lnTo>
                  <a:lnTo>
                    <a:pt x="132975" y="160656"/>
                  </a:lnTo>
                  <a:lnTo>
                    <a:pt x="131260" y="177233"/>
                  </a:lnTo>
                  <a:lnTo>
                    <a:pt x="130224" y="194148"/>
                  </a:lnTo>
                  <a:lnTo>
                    <a:pt x="129875" y="211335"/>
                  </a:lnTo>
                  <a:lnTo>
                    <a:pt x="130212" y="228197"/>
                  </a:lnTo>
                  <a:lnTo>
                    <a:pt x="131196" y="244646"/>
                  </a:lnTo>
                  <a:lnTo>
                    <a:pt x="132801" y="260618"/>
                  </a:lnTo>
                  <a:lnTo>
                    <a:pt x="134999" y="276049"/>
                  </a:lnTo>
                  <a:close/>
                </a:path>
                <a:path w="422910" h="422909">
                  <a:moveTo>
                    <a:pt x="223023" y="276049"/>
                  </a:moveTo>
                  <a:lnTo>
                    <a:pt x="199648" y="276049"/>
                  </a:lnTo>
                  <a:lnTo>
                    <a:pt x="199648" y="144481"/>
                  </a:lnTo>
                  <a:lnTo>
                    <a:pt x="223023" y="144481"/>
                  </a:lnTo>
                  <a:lnTo>
                    <a:pt x="223023" y="276049"/>
                  </a:lnTo>
                  <a:close/>
                </a:path>
                <a:path w="422910" h="422909">
                  <a:moveTo>
                    <a:pt x="187862" y="390627"/>
                  </a:moveTo>
                  <a:lnTo>
                    <a:pt x="154873" y="390627"/>
                  </a:lnTo>
                  <a:lnTo>
                    <a:pt x="149525" y="383368"/>
                  </a:lnTo>
                  <a:lnTo>
                    <a:pt x="129165" y="344122"/>
                  </a:lnTo>
                  <a:lnTo>
                    <a:pt x="115721" y="299424"/>
                  </a:lnTo>
                  <a:lnTo>
                    <a:pt x="306950" y="299424"/>
                  </a:lnTo>
                  <a:lnTo>
                    <a:pt x="139691" y="299424"/>
                  </a:lnTo>
                  <a:lnTo>
                    <a:pt x="143081" y="312351"/>
                  </a:lnTo>
                  <a:lnTo>
                    <a:pt x="165841" y="365633"/>
                  </a:lnTo>
                  <a:lnTo>
                    <a:pt x="176532" y="380071"/>
                  </a:lnTo>
                  <a:lnTo>
                    <a:pt x="187862" y="390627"/>
                  </a:lnTo>
                  <a:close/>
                </a:path>
                <a:path w="422910" h="422909">
                  <a:moveTo>
                    <a:pt x="322274" y="390627"/>
                  </a:moveTo>
                  <a:lnTo>
                    <a:pt x="267798" y="390627"/>
                  </a:lnTo>
                  <a:lnTo>
                    <a:pt x="301636" y="376142"/>
                  </a:lnTo>
                  <a:lnTo>
                    <a:pt x="331688" y="355595"/>
                  </a:lnTo>
                  <a:lnTo>
                    <a:pt x="357179" y="329763"/>
                  </a:lnTo>
                  <a:lnTo>
                    <a:pt x="377333" y="299424"/>
                  </a:lnTo>
                  <a:lnTo>
                    <a:pt x="402854" y="299424"/>
                  </a:lnTo>
                  <a:lnTo>
                    <a:pt x="387284" y="328522"/>
                  </a:lnTo>
                  <a:lnTo>
                    <a:pt x="360773" y="360773"/>
                  </a:lnTo>
                  <a:lnTo>
                    <a:pt x="328522" y="387284"/>
                  </a:lnTo>
                  <a:lnTo>
                    <a:pt x="322274" y="390627"/>
                  </a:lnTo>
                  <a:close/>
                </a:path>
                <a:path w="422910" h="422909">
                  <a:moveTo>
                    <a:pt x="223023" y="397131"/>
                  </a:moveTo>
                  <a:lnTo>
                    <a:pt x="199648" y="397131"/>
                  </a:lnTo>
                  <a:lnTo>
                    <a:pt x="199648" y="299424"/>
                  </a:lnTo>
                  <a:lnTo>
                    <a:pt x="223023" y="299424"/>
                  </a:lnTo>
                  <a:lnTo>
                    <a:pt x="223023" y="397131"/>
                  </a:lnTo>
                  <a:close/>
                </a:path>
                <a:path w="422910" h="422909">
                  <a:moveTo>
                    <a:pt x="310119" y="397131"/>
                  </a:moveTo>
                  <a:lnTo>
                    <a:pt x="223023" y="397131"/>
                  </a:lnTo>
                  <a:lnTo>
                    <a:pt x="234809" y="390627"/>
                  </a:lnTo>
                  <a:lnTo>
                    <a:pt x="246139" y="380071"/>
                  </a:lnTo>
                  <a:lnTo>
                    <a:pt x="266609" y="347567"/>
                  </a:lnTo>
                  <a:lnTo>
                    <a:pt x="282980" y="299424"/>
                  </a:lnTo>
                  <a:lnTo>
                    <a:pt x="306950" y="299424"/>
                  </a:lnTo>
                  <a:lnTo>
                    <a:pt x="293505" y="344122"/>
                  </a:lnTo>
                  <a:lnTo>
                    <a:pt x="273146" y="383368"/>
                  </a:lnTo>
                  <a:lnTo>
                    <a:pt x="267798" y="390627"/>
                  </a:lnTo>
                  <a:lnTo>
                    <a:pt x="322274" y="390627"/>
                  </a:lnTo>
                  <a:lnTo>
                    <a:pt x="310119" y="397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099775" y="4526484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366712" y="733424"/>
                  </a:moveTo>
                  <a:lnTo>
                    <a:pt x="321820" y="730666"/>
                  </a:lnTo>
                  <a:lnTo>
                    <a:pt x="277608" y="722435"/>
                  </a:lnTo>
                  <a:lnTo>
                    <a:pt x="234736" y="708853"/>
                  </a:lnTo>
                  <a:lnTo>
                    <a:pt x="193845" y="690123"/>
                  </a:lnTo>
                  <a:lnTo>
                    <a:pt x="155554" y="666529"/>
                  </a:lnTo>
                  <a:lnTo>
                    <a:pt x="120443" y="638428"/>
                  </a:lnTo>
                  <a:lnTo>
                    <a:pt x="89036" y="606241"/>
                  </a:lnTo>
                  <a:lnTo>
                    <a:pt x="61802" y="570446"/>
                  </a:lnTo>
                  <a:lnTo>
                    <a:pt x="39154" y="531588"/>
                  </a:lnTo>
                  <a:lnTo>
                    <a:pt x="21436" y="490254"/>
                  </a:lnTo>
                  <a:lnTo>
                    <a:pt x="8910" y="447062"/>
                  </a:lnTo>
                  <a:lnTo>
                    <a:pt x="1765" y="402656"/>
                  </a:lnTo>
                  <a:lnTo>
                    <a:pt x="0" y="366712"/>
                  </a:lnTo>
                  <a:lnTo>
                    <a:pt x="110" y="357710"/>
                  </a:lnTo>
                  <a:lnTo>
                    <a:pt x="3968" y="312904"/>
                  </a:lnTo>
                  <a:lnTo>
                    <a:pt x="13282" y="268908"/>
                  </a:lnTo>
                  <a:lnTo>
                    <a:pt x="27914" y="226377"/>
                  </a:lnTo>
                  <a:lnTo>
                    <a:pt x="47641" y="185958"/>
                  </a:lnTo>
                  <a:lnTo>
                    <a:pt x="72166" y="148261"/>
                  </a:lnTo>
                  <a:lnTo>
                    <a:pt x="101120" y="113851"/>
                  </a:lnTo>
                  <a:lnTo>
                    <a:pt x="134072" y="83239"/>
                  </a:lnTo>
                  <a:lnTo>
                    <a:pt x="170524" y="56892"/>
                  </a:lnTo>
                  <a:lnTo>
                    <a:pt x="209922" y="35208"/>
                  </a:lnTo>
                  <a:lnTo>
                    <a:pt x="251678" y="18509"/>
                  </a:lnTo>
                  <a:lnTo>
                    <a:pt x="295170" y="7046"/>
                  </a:lnTo>
                  <a:lnTo>
                    <a:pt x="339738" y="993"/>
                  </a:lnTo>
                  <a:lnTo>
                    <a:pt x="366712" y="0"/>
                  </a:lnTo>
                  <a:lnTo>
                    <a:pt x="375714" y="110"/>
                  </a:lnTo>
                  <a:lnTo>
                    <a:pt x="420520" y="3968"/>
                  </a:lnTo>
                  <a:lnTo>
                    <a:pt x="464516" y="13282"/>
                  </a:lnTo>
                  <a:lnTo>
                    <a:pt x="507047" y="27914"/>
                  </a:lnTo>
                  <a:lnTo>
                    <a:pt x="547466" y="47641"/>
                  </a:lnTo>
                  <a:lnTo>
                    <a:pt x="585162" y="72166"/>
                  </a:lnTo>
                  <a:lnTo>
                    <a:pt x="619573" y="101120"/>
                  </a:lnTo>
                  <a:lnTo>
                    <a:pt x="650185" y="134072"/>
                  </a:lnTo>
                  <a:lnTo>
                    <a:pt x="676532" y="170524"/>
                  </a:lnTo>
                  <a:lnTo>
                    <a:pt x="698216" y="209922"/>
                  </a:lnTo>
                  <a:lnTo>
                    <a:pt x="714915" y="251678"/>
                  </a:lnTo>
                  <a:lnTo>
                    <a:pt x="726378" y="295170"/>
                  </a:lnTo>
                  <a:lnTo>
                    <a:pt x="732431" y="339738"/>
                  </a:lnTo>
                  <a:lnTo>
                    <a:pt x="733424" y="366712"/>
                  </a:lnTo>
                  <a:lnTo>
                    <a:pt x="733314" y="375714"/>
                  </a:lnTo>
                  <a:lnTo>
                    <a:pt x="729456" y="420520"/>
                  </a:lnTo>
                  <a:lnTo>
                    <a:pt x="720142" y="464516"/>
                  </a:lnTo>
                  <a:lnTo>
                    <a:pt x="705510" y="507047"/>
                  </a:lnTo>
                  <a:lnTo>
                    <a:pt x="685782" y="547466"/>
                  </a:lnTo>
                  <a:lnTo>
                    <a:pt x="661258" y="585162"/>
                  </a:lnTo>
                  <a:lnTo>
                    <a:pt x="632304" y="619573"/>
                  </a:lnTo>
                  <a:lnTo>
                    <a:pt x="599352" y="650184"/>
                  </a:lnTo>
                  <a:lnTo>
                    <a:pt x="562900" y="676532"/>
                  </a:lnTo>
                  <a:lnTo>
                    <a:pt x="523502" y="698216"/>
                  </a:lnTo>
                  <a:lnTo>
                    <a:pt x="481746" y="714915"/>
                  </a:lnTo>
                  <a:lnTo>
                    <a:pt x="438254" y="726378"/>
                  </a:lnTo>
                  <a:lnTo>
                    <a:pt x="393686" y="732431"/>
                  </a:lnTo>
                  <a:lnTo>
                    <a:pt x="366712" y="7334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236206" y="4755623"/>
              <a:ext cx="458470" cy="275590"/>
            </a:xfrm>
            <a:custGeom>
              <a:avLst/>
              <a:gdLst/>
              <a:ahLst/>
              <a:cxnLst/>
              <a:rect l="l" t="t" r="r" b="b"/>
              <a:pathLst>
                <a:path w="458470" h="275589">
                  <a:moveTo>
                    <a:pt x="229329" y="124145"/>
                  </a:moveTo>
                  <a:lnTo>
                    <a:pt x="10594" y="3910"/>
                  </a:lnTo>
                  <a:lnTo>
                    <a:pt x="14324" y="1441"/>
                  </a:lnTo>
                  <a:lnTo>
                    <a:pt x="18794" y="0"/>
                  </a:lnTo>
                  <a:lnTo>
                    <a:pt x="440178" y="0"/>
                  </a:lnTo>
                  <a:lnTo>
                    <a:pt x="445144" y="1811"/>
                  </a:lnTo>
                  <a:lnTo>
                    <a:pt x="449118" y="4853"/>
                  </a:lnTo>
                  <a:lnTo>
                    <a:pt x="229329" y="124145"/>
                  </a:lnTo>
                  <a:close/>
                </a:path>
                <a:path w="458470" h="275589">
                  <a:moveTo>
                    <a:pt x="781" y="257575"/>
                  </a:moveTo>
                  <a:lnTo>
                    <a:pt x="266" y="255599"/>
                  </a:lnTo>
                  <a:lnTo>
                    <a:pt x="0" y="253627"/>
                  </a:lnTo>
                  <a:lnTo>
                    <a:pt x="0" y="24876"/>
                  </a:lnTo>
                  <a:lnTo>
                    <a:pt x="135854" y="98802"/>
                  </a:lnTo>
                  <a:lnTo>
                    <a:pt x="781" y="257575"/>
                  </a:lnTo>
                  <a:close/>
                </a:path>
                <a:path w="458470" h="275589">
                  <a:moveTo>
                    <a:pt x="455563" y="262750"/>
                  </a:moveTo>
                  <a:lnTo>
                    <a:pt x="322795" y="98790"/>
                  </a:lnTo>
                  <a:lnTo>
                    <a:pt x="458390" y="26493"/>
                  </a:lnTo>
                  <a:lnTo>
                    <a:pt x="458377" y="255649"/>
                  </a:lnTo>
                  <a:lnTo>
                    <a:pt x="457366" y="259416"/>
                  </a:lnTo>
                  <a:lnTo>
                    <a:pt x="455563" y="262750"/>
                  </a:lnTo>
                  <a:close/>
                </a:path>
                <a:path w="458470" h="275589">
                  <a:moveTo>
                    <a:pt x="333186" y="149472"/>
                  </a:moveTo>
                  <a:lnTo>
                    <a:pt x="231320" y="149472"/>
                  </a:lnTo>
                  <a:lnTo>
                    <a:pt x="233309" y="148970"/>
                  </a:lnTo>
                  <a:lnTo>
                    <a:pt x="301661" y="110655"/>
                  </a:lnTo>
                  <a:lnTo>
                    <a:pt x="333186" y="149472"/>
                  </a:lnTo>
                  <a:close/>
                </a:path>
                <a:path w="458470" h="275589">
                  <a:moveTo>
                    <a:pt x="21493" y="275145"/>
                  </a:moveTo>
                  <a:lnTo>
                    <a:pt x="19449" y="274864"/>
                  </a:lnTo>
                  <a:lnTo>
                    <a:pt x="17502" y="274345"/>
                  </a:lnTo>
                  <a:lnTo>
                    <a:pt x="156999" y="110655"/>
                  </a:lnTo>
                  <a:lnTo>
                    <a:pt x="225352" y="148970"/>
                  </a:lnTo>
                  <a:lnTo>
                    <a:pt x="227341" y="149472"/>
                  </a:lnTo>
                  <a:lnTo>
                    <a:pt x="333186" y="149472"/>
                  </a:lnTo>
                  <a:lnTo>
                    <a:pt x="435241" y="275134"/>
                  </a:lnTo>
                  <a:lnTo>
                    <a:pt x="21493" y="2751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099758" y="5869583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685800"/>
                  </a:moveTo>
                  <a:lnTo>
                    <a:pt x="300922" y="683221"/>
                  </a:lnTo>
                  <a:lnTo>
                    <a:pt x="259582" y="675523"/>
                  </a:lnTo>
                  <a:lnTo>
                    <a:pt x="219494" y="662824"/>
                  </a:lnTo>
                  <a:lnTo>
                    <a:pt x="181258" y="645310"/>
                  </a:lnTo>
                  <a:lnTo>
                    <a:pt x="145453" y="623248"/>
                  </a:lnTo>
                  <a:lnTo>
                    <a:pt x="112622" y="596972"/>
                  </a:lnTo>
                  <a:lnTo>
                    <a:pt x="83254" y="566874"/>
                  </a:lnTo>
                  <a:lnTo>
                    <a:pt x="57789" y="533405"/>
                  </a:lnTo>
                  <a:lnTo>
                    <a:pt x="36612" y="497069"/>
                  </a:lnTo>
                  <a:lnTo>
                    <a:pt x="20044" y="458419"/>
                  </a:lnTo>
                  <a:lnTo>
                    <a:pt x="8332" y="418032"/>
                  </a:lnTo>
                  <a:lnTo>
                    <a:pt x="1651" y="376510"/>
                  </a:lnTo>
                  <a:lnTo>
                    <a:pt x="0" y="342900"/>
                  </a:lnTo>
                  <a:lnTo>
                    <a:pt x="103" y="334482"/>
                  </a:lnTo>
                  <a:lnTo>
                    <a:pt x="3711" y="292586"/>
                  </a:lnTo>
                  <a:lnTo>
                    <a:pt x="12420" y="251446"/>
                  </a:lnTo>
                  <a:lnTo>
                    <a:pt x="26101" y="211677"/>
                  </a:lnTo>
                  <a:lnTo>
                    <a:pt x="44548" y="173882"/>
                  </a:lnTo>
                  <a:lnTo>
                    <a:pt x="67479" y="138634"/>
                  </a:lnTo>
                  <a:lnTo>
                    <a:pt x="94553" y="106458"/>
                  </a:lnTo>
                  <a:lnTo>
                    <a:pt x="125366" y="77834"/>
                  </a:lnTo>
                  <a:lnTo>
                    <a:pt x="159451" y="53198"/>
                  </a:lnTo>
                  <a:lnTo>
                    <a:pt x="196291" y="32921"/>
                  </a:lnTo>
                  <a:lnTo>
                    <a:pt x="235336" y="17307"/>
                  </a:lnTo>
                  <a:lnTo>
                    <a:pt x="276003" y="6588"/>
                  </a:lnTo>
                  <a:lnTo>
                    <a:pt x="317677" y="928"/>
                  </a:lnTo>
                  <a:lnTo>
                    <a:pt x="342900" y="0"/>
                  </a:lnTo>
                  <a:lnTo>
                    <a:pt x="351317" y="103"/>
                  </a:lnTo>
                  <a:lnTo>
                    <a:pt x="393213" y="3711"/>
                  </a:lnTo>
                  <a:lnTo>
                    <a:pt x="434353" y="12420"/>
                  </a:lnTo>
                  <a:lnTo>
                    <a:pt x="474122" y="26101"/>
                  </a:lnTo>
                  <a:lnTo>
                    <a:pt x="511917" y="44548"/>
                  </a:lnTo>
                  <a:lnTo>
                    <a:pt x="547165" y="67479"/>
                  </a:lnTo>
                  <a:lnTo>
                    <a:pt x="579341" y="94553"/>
                  </a:lnTo>
                  <a:lnTo>
                    <a:pt x="607965" y="125366"/>
                  </a:lnTo>
                  <a:lnTo>
                    <a:pt x="632601" y="159451"/>
                  </a:lnTo>
                  <a:lnTo>
                    <a:pt x="652878" y="196291"/>
                  </a:lnTo>
                  <a:lnTo>
                    <a:pt x="668492" y="235336"/>
                  </a:lnTo>
                  <a:lnTo>
                    <a:pt x="679211" y="276003"/>
                  </a:lnTo>
                  <a:lnTo>
                    <a:pt x="684871" y="317677"/>
                  </a:lnTo>
                  <a:lnTo>
                    <a:pt x="685800" y="342900"/>
                  </a:lnTo>
                  <a:lnTo>
                    <a:pt x="685696" y="351317"/>
                  </a:lnTo>
                  <a:lnTo>
                    <a:pt x="682088" y="393213"/>
                  </a:lnTo>
                  <a:lnTo>
                    <a:pt x="673379" y="434353"/>
                  </a:lnTo>
                  <a:lnTo>
                    <a:pt x="659698" y="474122"/>
                  </a:lnTo>
                  <a:lnTo>
                    <a:pt x="641251" y="511917"/>
                  </a:lnTo>
                  <a:lnTo>
                    <a:pt x="618319" y="547165"/>
                  </a:lnTo>
                  <a:lnTo>
                    <a:pt x="591246" y="579341"/>
                  </a:lnTo>
                  <a:lnTo>
                    <a:pt x="560433" y="607965"/>
                  </a:lnTo>
                  <a:lnTo>
                    <a:pt x="526348" y="632601"/>
                  </a:lnTo>
                  <a:lnTo>
                    <a:pt x="489508" y="652878"/>
                  </a:lnTo>
                  <a:lnTo>
                    <a:pt x="450463" y="668492"/>
                  </a:lnTo>
                  <a:lnTo>
                    <a:pt x="409796" y="679211"/>
                  </a:lnTo>
                  <a:lnTo>
                    <a:pt x="368122" y="684871"/>
                  </a:lnTo>
                  <a:lnTo>
                    <a:pt x="342900" y="685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66611" y="6038442"/>
              <a:ext cx="353060" cy="349250"/>
            </a:xfrm>
            <a:custGeom>
              <a:avLst/>
              <a:gdLst/>
              <a:ahLst/>
              <a:cxnLst/>
              <a:rect l="l" t="t" r="r" b="b"/>
              <a:pathLst>
                <a:path w="353060" h="349250">
                  <a:moveTo>
                    <a:pt x="286991" y="348781"/>
                  </a:moveTo>
                  <a:lnTo>
                    <a:pt x="248614" y="345491"/>
                  </a:lnTo>
                  <a:lnTo>
                    <a:pt x="207845" y="325256"/>
                  </a:lnTo>
                  <a:lnTo>
                    <a:pt x="162154" y="294692"/>
                  </a:lnTo>
                  <a:lnTo>
                    <a:pt x="104277" y="245811"/>
                  </a:lnTo>
                  <a:lnTo>
                    <a:pt x="53004" y="191772"/>
                  </a:lnTo>
                  <a:lnTo>
                    <a:pt x="21842" y="149021"/>
                  </a:lnTo>
                  <a:lnTo>
                    <a:pt x="2205" y="110246"/>
                  </a:lnTo>
                  <a:lnTo>
                    <a:pt x="0" y="99169"/>
                  </a:lnTo>
                  <a:lnTo>
                    <a:pt x="112" y="71869"/>
                  </a:lnTo>
                  <a:lnTo>
                    <a:pt x="12634" y="37243"/>
                  </a:lnTo>
                  <a:lnTo>
                    <a:pt x="47659" y="4186"/>
                  </a:lnTo>
                  <a:lnTo>
                    <a:pt x="64443" y="0"/>
                  </a:lnTo>
                  <a:lnTo>
                    <a:pt x="77264" y="4784"/>
                  </a:lnTo>
                  <a:lnTo>
                    <a:pt x="124214" y="63994"/>
                  </a:lnTo>
                  <a:lnTo>
                    <a:pt x="104277" y="115828"/>
                  </a:lnTo>
                  <a:lnTo>
                    <a:pt x="103792" y="120662"/>
                  </a:lnTo>
                  <a:lnTo>
                    <a:pt x="120762" y="160235"/>
                  </a:lnTo>
                  <a:lnTo>
                    <a:pt x="152124" y="195572"/>
                  </a:lnTo>
                  <a:lnTo>
                    <a:pt x="188383" y="225788"/>
                  </a:lnTo>
                  <a:lnTo>
                    <a:pt x="228604" y="242559"/>
                  </a:lnTo>
                  <a:lnTo>
                    <a:pt x="233463" y="241824"/>
                  </a:lnTo>
                  <a:lnTo>
                    <a:pt x="250184" y="229202"/>
                  </a:lnTo>
                  <a:lnTo>
                    <a:pt x="266756" y="223981"/>
                  </a:lnTo>
                  <a:lnTo>
                    <a:pt x="279441" y="223096"/>
                  </a:lnTo>
                  <a:lnTo>
                    <a:pt x="284499" y="223483"/>
                  </a:lnTo>
                  <a:lnTo>
                    <a:pt x="322178" y="252527"/>
                  </a:lnTo>
                  <a:lnTo>
                    <a:pt x="338788" y="265797"/>
                  </a:lnTo>
                  <a:lnTo>
                    <a:pt x="346799" y="274718"/>
                  </a:lnTo>
                  <a:lnTo>
                    <a:pt x="352568" y="288125"/>
                  </a:lnTo>
                  <a:lnTo>
                    <a:pt x="349890" y="304822"/>
                  </a:lnTo>
                  <a:lnTo>
                    <a:pt x="320272" y="337754"/>
                  </a:lnTo>
                  <a:lnTo>
                    <a:pt x="286991" y="3487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36467" y="8159532"/>
              <a:ext cx="1790699" cy="179069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226983" y="3162514"/>
            <a:ext cx="5630545" cy="46634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334645">
              <a:lnSpc>
                <a:spcPct val="100000"/>
              </a:lnSpc>
              <a:spcBef>
                <a:spcPts val="125"/>
              </a:spcBef>
            </a:pPr>
            <a:r>
              <a:rPr dirty="0" sz="4650" spc="335" b="1">
                <a:solidFill>
                  <a:srgbClr val="FF3131"/>
                </a:solidFill>
                <a:latin typeface="Arial"/>
                <a:cs typeface="Arial"/>
              </a:rPr>
              <a:t>Contact</a:t>
            </a:r>
            <a:r>
              <a:rPr dirty="0" sz="4650" spc="-295" b="1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dirty="0" sz="4650" spc="-105" b="1">
                <a:solidFill>
                  <a:srgbClr val="FF3131"/>
                </a:solidFill>
                <a:latin typeface="Arial"/>
                <a:cs typeface="Arial"/>
              </a:rPr>
              <a:t>us</a:t>
            </a:r>
            <a:endParaRPr sz="4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3350" spc="65" b="1">
                <a:solidFill>
                  <a:srgbClr val="004AAC"/>
                </a:solidFill>
                <a:latin typeface="Arial"/>
                <a:cs typeface="Arial"/>
                <a:hlinkClick r:id="rId7"/>
              </a:rPr>
              <a:t>contact@blockchainx.tech</a:t>
            </a:r>
            <a:endParaRPr sz="3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300">
              <a:latin typeface="Arial"/>
              <a:cs typeface="Arial"/>
            </a:endParaRPr>
          </a:p>
          <a:p>
            <a:pPr algn="ctr" marR="412750">
              <a:lnSpc>
                <a:spcPct val="100000"/>
              </a:lnSpc>
              <a:spcBef>
                <a:spcPts val="2655"/>
              </a:spcBef>
            </a:pPr>
            <a:r>
              <a:rPr dirty="0" sz="3350" spc="60" b="1">
                <a:solidFill>
                  <a:srgbClr val="004AAC"/>
                </a:solidFill>
                <a:latin typeface="Arial"/>
                <a:cs typeface="Arial"/>
              </a:rPr>
              <a:t>+91</a:t>
            </a:r>
            <a:r>
              <a:rPr dirty="0" sz="3350" spc="-21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350" spc="250" b="1">
                <a:solidFill>
                  <a:srgbClr val="004AAC"/>
                </a:solidFill>
                <a:latin typeface="Arial"/>
                <a:cs typeface="Arial"/>
              </a:rPr>
              <a:t>7708889555</a:t>
            </a:r>
            <a:endParaRPr sz="3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3200" spc="90" b="1">
                <a:solidFill>
                  <a:srgbClr val="004AAC"/>
                </a:solidFill>
                <a:latin typeface="Tahoma"/>
                <a:cs typeface="Tahoma"/>
                <a:hlinkClick r:id="rId8"/>
              </a:rPr>
              <a:t>www.blockchainx.tech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Gowtham Mathwog</dc:creator>
  <cp:keywords>DAGPHtqT1Jg,BADxO8Ycwac</cp:keywords>
  <dc:title>Implementation of real estate tokenization in the real world</dc:title>
  <dcterms:created xsi:type="dcterms:W3CDTF">2024-08-29T05:08:24Z</dcterms:created>
  <dcterms:modified xsi:type="dcterms:W3CDTF">2024-08-29T05:08:24Z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2024-08-28T00:00:00Z</vt:filetime>
  </property>
  <property fmtid="{D5CDD505-2E9C-101B-9397-08002B2CF9AE}" pid="3" name="Creator">
    <vt:lpwstr>Canva</vt:lpwstr>
  </property>
  <property fmtid="{D5CDD505-2E9C-101B-9397-08002B2CF9AE}" pid="4" name="LastSaved">
    <vt:filetime>2024-08-29T00:00:00Z</vt:filetime>
  </property>
</Properties>
</file>