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1"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9" d="100"/>
          <a:sy n="79" d="100"/>
        </p:scale>
        <p:origin x="86" y="3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EA2B2-7E74-D701-385B-593E4E0197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C759276-D381-8857-3628-0342A412E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0768198-E097-F938-6232-8D278498DE8E}"/>
              </a:ext>
            </a:extLst>
          </p:cNvPr>
          <p:cNvSpPr>
            <a:spLocks noGrp="1"/>
          </p:cNvSpPr>
          <p:nvPr>
            <p:ph type="dt" sz="half" idx="10"/>
          </p:nvPr>
        </p:nvSpPr>
        <p:spPr/>
        <p:txBody>
          <a:bodyPr/>
          <a:lstStyle/>
          <a:p>
            <a:fld id="{98402535-41F4-4B30-96D1-E962A7343D0C}" type="datetimeFigureOut">
              <a:rPr lang="en-IN" smtClean="0"/>
              <a:t>14-08-2024</a:t>
            </a:fld>
            <a:endParaRPr lang="en-IN"/>
          </a:p>
        </p:txBody>
      </p:sp>
      <p:sp>
        <p:nvSpPr>
          <p:cNvPr id="5" name="Footer Placeholder 4">
            <a:extLst>
              <a:ext uri="{FF2B5EF4-FFF2-40B4-BE49-F238E27FC236}">
                <a16:creationId xmlns:a16="http://schemas.microsoft.com/office/drawing/2014/main" id="{A7385465-C384-B02A-F7E9-752FC3AB87E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E7F303-4AF5-C6E2-E68B-3766287C5113}"/>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81770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A4E41-F34A-1048-623F-6116EC82B59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82D932F-BF5A-34EA-4E3E-2C9B24D2F2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F5349A6-04CC-BBDA-E223-4ED9333924FE}"/>
              </a:ext>
            </a:extLst>
          </p:cNvPr>
          <p:cNvSpPr>
            <a:spLocks noGrp="1"/>
          </p:cNvSpPr>
          <p:nvPr>
            <p:ph type="dt" sz="half" idx="10"/>
          </p:nvPr>
        </p:nvSpPr>
        <p:spPr/>
        <p:txBody>
          <a:bodyPr/>
          <a:lstStyle/>
          <a:p>
            <a:fld id="{98402535-41F4-4B30-96D1-E962A7343D0C}" type="datetimeFigureOut">
              <a:rPr lang="en-IN" smtClean="0"/>
              <a:t>14-08-2024</a:t>
            </a:fld>
            <a:endParaRPr lang="en-IN"/>
          </a:p>
        </p:txBody>
      </p:sp>
      <p:sp>
        <p:nvSpPr>
          <p:cNvPr id="5" name="Footer Placeholder 4">
            <a:extLst>
              <a:ext uri="{FF2B5EF4-FFF2-40B4-BE49-F238E27FC236}">
                <a16:creationId xmlns:a16="http://schemas.microsoft.com/office/drawing/2014/main" id="{94AF9C28-0DCC-5013-2D79-EA88D0140C7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63385E-64BF-4755-4FAC-22BA3BDD0A40}"/>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6783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5247C1-08B1-EE88-B6DD-6E886F47BF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6A32F72-1A2D-75BC-F6BF-48CB03FDF4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A23165-08D6-7299-134A-E2A3D2A21455}"/>
              </a:ext>
            </a:extLst>
          </p:cNvPr>
          <p:cNvSpPr>
            <a:spLocks noGrp="1"/>
          </p:cNvSpPr>
          <p:nvPr>
            <p:ph type="dt" sz="half" idx="10"/>
          </p:nvPr>
        </p:nvSpPr>
        <p:spPr/>
        <p:txBody>
          <a:bodyPr/>
          <a:lstStyle/>
          <a:p>
            <a:fld id="{98402535-41F4-4B30-96D1-E962A7343D0C}" type="datetimeFigureOut">
              <a:rPr lang="en-IN" smtClean="0"/>
              <a:t>14-08-2024</a:t>
            </a:fld>
            <a:endParaRPr lang="en-IN"/>
          </a:p>
        </p:txBody>
      </p:sp>
      <p:sp>
        <p:nvSpPr>
          <p:cNvPr id="5" name="Footer Placeholder 4">
            <a:extLst>
              <a:ext uri="{FF2B5EF4-FFF2-40B4-BE49-F238E27FC236}">
                <a16:creationId xmlns:a16="http://schemas.microsoft.com/office/drawing/2014/main" id="{C6537196-E40C-20D7-FB09-9AFA89193A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C7ACEE-E722-4984-F084-6F0F3B90BBC9}"/>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45501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902ED-504F-19C8-565D-81C0A8469B9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6414CC8-B9FA-E893-9851-1C6196F360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34810A-BB61-CBD1-1231-9A97E48EFCFE}"/>
              </a:ext>
            </a:extLst>
          </p:cNvPr>
          <p:cNvSpPr>
            <a:spLocks noGrp="1"/>
          </p:cNvSpPr>
          <p:nvPr>
            <p:ph type="dt" sz="half" idx="10"/>
          </p:nvPr>
        </p:nvSpPr>
        <p:spPr/>
        <p:txBody>
          <a:bodyPr/>
          <a:lstStyle/>
          <a:p>
            <a:fld id="{98402535-41F4-4B30-96D1-E962A7343D0C}" type="datetimeFigureOut">
              <a:rPr lang="en-IN" smtClean="0"/>
              <a:t>14-08-2024</a:t>
            </a:fld>
            <a:endParaRPr lang="en-IN"/>
          </a:p>
        </p:txBody>
      </p:sp>
      <p:sp>
        <p:nvSpPr>
          <p:cNvPr id="5" name="Footer Placeholder 4">
            <a:extLst>
              <a:ext uri="{FF2B5EF4-FFF2-40B4-BE49-F238E27FC236}">
                <a16:creationId xmlns:a16="http://schemas.microsoft.com/office/drawing/2014/main" id="{7236A876-F446-F74D-7F1E-2AD1A89338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779458-8153-3F84-6065-953F3794B8A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70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7D3F-C465-4717-6B70-63CA1C9DDF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3259207-BA2F-B8B7-A19C-B175CEDB6F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05202B-62FD-9485-E839-0E8D6518C939}"/>
              </a:ext>
            </a:extLst>
          </p:cNvPr>
          <p:cNvSpPr>
            <a:spLocks noGrp="1"/>
          </p:cNvSpPr>
          <p:nvPr>
            <p:ph type="dt" sz="half" idx="10"/>
          </p:nvPr>
        </p:nvSpPr>
        <p:spPr/>
        <p:txBody>
          <a:bodyPr/>
          <a:lstStyle/>
          <a:p>
            <a:fld id="{98402535-41F4-4B30-96D1-E962A7343D0C}" type="datetimeFigureOut">
              <a:rPr lang="en-IN" smtClean="0"/>
              <a:t>14-08-2024</a:t>
            </a:fld>
            <a:endParaRPr lang="en-IN"/>
          </a:p>
        </p:txBody>
      </p:sp>
      <p:sp>
        <p:nvSpPr>
          <p:cNvPr id="5" name="Footer Placeholder 4">
            <a:extLst>
              <a:ext uri="{FF2B5EF4-FFF2-40B4-BE49-F238E27FC236}">
                <a16:creationId xmlns:a16="http://schemas.microsoft.com/office/drawing/2014/main" id="{29884B89-43B7-CE10-11EC-F1F8BECCA8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2402E9-B02B-04A2-1DD5-D4872DFA1892}"/>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70118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E5201-515B-DBB0-3A77-7DC6AA3DE04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1724AA-4241-C794-38DE-B4171E100B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13361DC-1F5B-0F33-5AFB-1A489E1D75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3BAA1F5-4FA2-A2A4-0FD4-E54ABC33E807}"/>
              </a:ext>
            </a:extLst>
          </p:cNvPr>
          <p:cNvSpPr>
            <a:spLocks noGrp="1"/>
          </p:cNvSpPr>
          <p:nvPr>
            <p:ph type="dt" sz="half" idx="10"/>
          </p:nvPr>
        </p:nvSpPr>
        <p:spPr/>
        <p:txBody>
          <a:bodyPr/>
          <a:lstStyle/>
          <a:p>
            <a:fld id="{98402535-41F4-4B30-96D1-E962A7343D0C}" type="datetimeFigureOut">
              <a:rPr lang="en-IN" smtClean="0"/>
              <a:t>14-08-2024</a:t>
            </a:fld>
            <a:endParaRPr lang="en-IN"/>
          </a:p>
        </p:txBody>
      </p:sp>
      <p:sp>
        <p:nvSpPr>
          <p:cNvPr id="6" name="Footer Placeholder 5">
            <a:extLst>
              <a:ext uri="{FF2B5EF4-FFF2-40B4-BE49-F238E27FC236}">
                <a16:creationId xmlns:a16="http://schemas.microsoft.com/office/drawing/2014/main" id="{76968E91-C6A4-BD9D-4199-A2E3866145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AA3C3B3-66F8-604D-2C89-0D5DD99631D8}"/>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52404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45DE-17A5-0D77-7A0C-3CED740259A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89833C4-8191-12B9-E73A-CC931E1069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9DD93D-DD58-B3A4-8932-7CEE343B63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9E91A21-314E-CD36-0341-AD6533F6D3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8C9595-A88F-5809-EDB2-8B2560230B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44ED7B9-B305-435B-D584-77943285F024}"/>
              </a:ext>
            </a:extLst>
          </p:cNvPr>
          <p:cNvSpPr>
            <a:spLocks noGrp="1"/>
          </p:cNvSpPr>
          <p:nvPr>
            <p:ph type="dt" sz="half" idx="10"/>
          </p:nvPr>
        </p:nvSpPr>
        <p:spPr/>
        <p:txBody>
          <a:bodyPr/>
          <a:lstStyle/>
          <a:p>
            <a:fld id="{98402535-41F4-4B30-96D1-E962A7343D0C}" type="datetimeFigureOut">
              <a:rPr lang="en-IN" smtClean="0"/>
              <a:t>14-08-2024</a:t>
            </a:fld>
            <a:endParaRPr lang="en-IN"/>
          </a:p>
        </p:txBody>
      </p:sp>
      <p:sp>
        <p:nvSpPr>
          <p:cNvPr id="8" name="Footer Placeholder 7">
            <a:extLst>
              <a:ext uri="{FF2B5EF4-FFF2-40B4-BE49-F238E27FC236}">
                <a16:creationId xmlns:a16="http://schemas.microsoft.com/office/drawing/2014/main" id="{11A435C0-CF55-DCB2-6887-4A0BD0666FA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9548FB1-63A4-F6EA-AB68-68149C058076}"/>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688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AC50-0FDA-32CC-4963-9AA87C220A0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3616DCE-68CB-FB3C-B1F4-F3D405F18EFC}"/>
              </a:ext>
            </a:extLst>
          </p:cNvPr>
          <p:cNvSpPr>
            <a:spLocks noGrp="1"/>
          </p:cNvSpPr>
          <p:nvPr>
            <p:ph type="dt" sz="half" idx="10"/>
          </p:nvPr>
        </p:nvSpPr>
        <p:spPr/>
        <p:txBody>
          <a:bodyPr/>
          <a:lstStyle/>
          <a:p>
            <a:fld id="{98402535-41F4-4B30-96D1-E962A7343D0C}" type="datetimeFigureOut">
              <a:rPr lang="en-IN" smtClean="0"/>
              <a:t>14-08-2024</a:t>
            </a:fld>
            <a:endParaRPr lang="en-IN"/>
          </a:p>
        </p:txBody>
      </p:sp>
      <p:sp>
        <p:nvSpPr>
          <p:cNvPr id="4" name="Footer Placeholder 3">
            <a:extLst>
              <a:ext uri="{FF2B5EF4-FFF2-40B4-BE49-F238E27FC236}">
                <a16:creationId xmlns:a16="http://schemas.microsoft.com/office/drawing/2014/main" id="{6C1D1EA1-7FB7-88D6-D9F1-F9B02EA8AD4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A8CAA0B-F0BC-E1C6-5062-D1542FC5ED5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647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A023E2-E44B-92B3-986D-67CE00FDA715}"/>
              </a:ext>
            </a:extLst>
          </p:cNvPr>
          <p:cNvSpPr>
            <a:spLocks noGrp="1"/>
          </p:cNvSpPr>
          <p:nvPr>
            <p:ph type="dt" sz="half" idx="10"/>
          </p:nvPr>
        </p:nvSpPr>
        <p:spPr/>
        <p:txBody>
          <a:bodyPr/>
          <a:lstStyle/>
          <a:p>
            <a:fld id="{98402535-41F4-4B30-96D1-E962A7343D0C}" type="datetimeFigureOut">
              <a:rPr lang="en-IN" smtClean="0"/>
              <a:t>14-08-2024</a:t>
            </a:fld>
            <a:endParaRPr lang="en-IN"/>
          </a:p>
        </p:txBody>
      </p:sp>
      <p:sp>
        <p:nvSpPr>
          <p:cNvPr id="3" name="Footer Placeholder 2">
            <a:extLst>
              <a:ext uri="{FF2B5EF4-FFF2-40B4-BE49-F238E27FC236}">
                <a16:creationId xmlns:a16="http://schemas.microsoft.com/office/drawing/2014/main" id="{4EB6835F-7B37-5B7F-2E58-B7B958EFBF1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AE94FD6-B61A-DFC9-FFDE-B690AE8D7601}"/>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84762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BE3BE-E68A-EA00-E0A6-914239B5A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EBCB55C-BB29-3481-8E25-8F1BD2051A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3DE3E9D-65FA-98E4-6B1A-C19A633EC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AEB29D-D1DC-6BB7-7FFA-B56723415128}"/>
              </a:ext>
            </a:extLst>
          </p:cNvPr>
          <p:cNvSpPr>
            <a:spLocks noGrp="1"/>
          </p:cNvSpPr>
          <p:nvPr>
            <p:ph type="dt" sz="half" idx="10"/>
          </p:nvPr>
        </p:nvSpPr>
        <p:spPr/>
        <p:txBody>
          <a:bodyPr/>
          <a:lstStyle/>
          <a:p>
            <a:fld id="{98402535-41F4-4B30-96D1-E962A7343D0C}" type="datetimeFigureOut">
              <a:rPr lang="en-IN" smtClean="0"/>
              <a:t>14-08-2024</a:t>
            </a:fld>
            <a:endParaRPr lang="en-IN"/>
          </a:p>
        </p:txBody>
      </p:sp>
      <p:sp>
        <p:nvSpPr>
          <p:cNvPr id="6" name="Footer Placeholder 5">
            <a:extLst>
              <a:ext uri="{FF2B5EF4-FFF2-40B4-BE49-F238E27FC236}">
                <a16:creationId xmlns:a16="http://schemas.microsoft.com/office/drawing/2014/main" id="{E80126E2-EBC4-9B9F-6C70-80816F4503C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1AA3AF7-C1AA-93BD-EC29-0644F7C0313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585997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CBA6-2B0D-205F-C250-ED2A0FCBF6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80DE387-1345-6937-06A4-B11AE6CD31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708ABF5-4164-927F-6EA0-0A1AD79A44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068E59-844C-C30C-C03F-D1A515EFD3C2}"/>
              </a:ext>
            </a:extLst>
          </p:cNvPr>
          <p:cNvSpPr>
            <a:spLocks noGrp="1"/>
          </p:cNvSpPr>
          <p:nvPr>
            <p:ph type="dt" sz="half" idx="10"/>
          </p:nvPr>
        </p:nvSpPr>
        <p:spPr/>
        <p:txBody>
          <a:bodyPr/>
          <a:lstStyle/>
          <a:p>
            <a:fld id="{98402535-41F4-4B30-96D1-E962A7343D0C}" type="datetimeFigureOut">
              <a:rPr lang="en-IN" smtClean="0"/>
              <a:t>14-08-2024</a:t>
            </a:fld>
            <a:endParaRPr lang="en-IN"/>
          </a:p>
        </p:txBody>
      </p:sp>
      <p:sp>
        <p:nvSpPr>
          <p:cNvPr id="6" name="Footer Placeholder 5">
            <a:extLst>
              <a:ext uri="{FF2B5EF4-FFF2-40B4-BE49-F238E27FC236}">
                <a16:creationId xmlns:a16="http://schemas.microsoft.com/office/drawing/2014/main" id="{4A489F11-41AB-F39C-3B0D-72C08F4DCA8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4B73CF-6DC4-A387-EE07-2D0BE4A9632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85159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A93F57-DFDA-B2C8-BF7D-C14E21419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BC9502E-067B-002D-5CB0-5D23216386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0D4B39-0EEB-77F7-1B41-620186E83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402535-41F4-4B30-96D1-E962A7343D0C}" type="datetimeFigureOut">
              <a:rPr lang="en-IN" smtClean="0"/>
              <a:t>14-08-2024</a:t>
            </a:fld>
            <a:endParaRPr lang="en-IN"/>
          </a:p>
        </p:txBody>
      </p:sp>
      <p:sp>
        <p:nvSpPr>
          <p:cNvPr id="5" name="Footer Placeholder 4">
            <a:extLst>
              <a:ext uri="{FF2B5EF4-FFF2-40B4-BE49-F238E27FC236}">
                <a16:creationId xmlns:a16="http://schemas.microsoft.com/office/drawing/2014/main" id="{DFD72E4D-FD09-4D5D-C2E8-AACC93ECB2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0E2D1C3C-E8B6-41C3-8F7D-407AC1E2A7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3D7278-F8C9-40C7-BE40-90066ACF69B4}" type="slidenum">
              <a:rPr lang="en-IN" smtClean="0"/>
              <a:t>‹#›</a:t>
            </a:fld>
            <a:endParaRPr lang="en-IN"/>
          </a:p>
        </p:txBody>
      </p:sp>
    </p:spTree>
    <p:extLst>
      <p:ext uri="{BB962C8B-B14F-4D97-AF65-F5344CB8AC3E}">
        <p14:creationId xmlns:p14="http://schemas.microsoft.com/office/powerpoint/2010/main" val="438505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irstpolicy.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firstpolicy.com/services/engineer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firstpolicy.com/services/engineer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tel:+912066073200" TargetMode="External"/><Relationship Id="rId2" Type="http://schemas.openxmlformats.org/officeDocument/2006/relationships/hyperlink" Target="https://firstpolicy.com/" TargetMode="External"/><Relationship Id="rId1" Type="http://schemas.openxmlformats.org/officeDocument/2006/relationships/slideLayout" Target="../slideLayouts/slideLayout2.xml"/><Relationship Id="rId4" Type="http://schemas.openxmlformats.org/officeDocument/2006/relationships/hyperlink" Target="mailto:office@firstpolicy.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CDAC-6C89-78D5-487F-9B3731D676DE}"/>
              </a:ext>
            </a:extLst>
          </p:cNvPr>
          <p:cNvSpPr>
            <a:spLocks noGrp="1"/>
          </p:cNvSpPr>
          <p:nvPr>
            <p:ph type="ctrTitle"/>
          </p:nvPr>
        </p:nvSpPr>
        <p:spPr>
          <a:xfrm>
            <a:off x="1524000" y="662731"/>
            <a:ext cx="9144000" cy="1728132"/>
          </a:xfrm>
        </p:spPr>
        <p:txBody>
          <a:bodyPr>
            <a:normAutofit/>
          </a:bodyPr>
          <a:lstStyle/>
          <a:p>
            <a:r>
              <a:rPr lang="en-US" sz="3600" b="1" i="0" u="none" strike="noStrike" dirty="0">
                <a:solidFill>
                  <a:srgbClr val="000000"/>
                </a:solidFill>
                <a:effectLst/>
                <a:latin typeface="Arial" panose="020B0604020202020204" pitchFamily="34" charset="0"/>
              </a:rPr>
              <a:t>The Importance of Erection All Risk Insurance for Construction Sites</a:t>
            </a:r>
            <a:br>
              <a:rPr lang="en-US" sz="3600" b="1" dirty="0">
                <a:effectLst/>
              </a:rPr>
            </a:br>
            <a:endParaRPr lang="en-IN" sz="3600" dirty="0"/>
          </a:p>
        </p:txBody>
      </p:sp>
      <p:sp>
        <p:nvSpPr>
          <p:cNvPr id="3" name="Subtitle 2">
            <a:extLst>
              <a:ext uri="{FF2B5EF4-FFF2-40B4-BE49-F238E27FC236}">
                <a16:creationId xmlns:a16="http://schemas.microsoft.com/office/drawing/2014/main" id="{CCB3AC21-9CB0-FFE7-CFF3-65C93F197ABA}"/>
              </a:ext>
            </a:extLst>
          </p:cNvPr>
          <p:cNvSpPr>
            <a:spLocks noGrp="1"/>
          </p:cNvSpPr>
          <p:nvPr>
            <p:ph type="subTitle" idx="1"/>
          </p:nvPr>
        </p:nvSpPr>
        <p:spPr>
          <a:xfrm>
            <a:off x="1524000" y="5142450"/>
            <a:ext cx="9144000" cy="939567"/>
          </a:xfrm>
        </p:spPr>
        <p:txBody>
          <a:bodyPr/>
          <a:lstStyle/>
          <a:p>
            <a:r>
              <a:rPr lang="en-IN" sz="4000" b="1" dirty="0">
                <a:hlinkClick r:id="rId2"/>
              </a:rPr>
              <a:t>https://firstpolicy.com/</a:t>
            </a:r>
            <a:endParaRPr lang="en-IN" sz="4000" b="1" dirty="0"/>
          </a:p>
          <a:p>
            <a:endParaRPr lang="en-IN" dirty="0"/>
          </a:p>
        </p:txBody>
      </p:sp>
      <p:pic>
        <p:nvPicPr>
          <p:cNvPr id="4" name="Picture 3" descr="A blue and white rectangle with black text&#10;&#10;Description automatically generated">
            <a:extLst>
              <a:ext uri="{FF2B5EF4-FFF2-40B4-BE49-F238E27FC236}">
                <a16:creationId xmlns:a16="http://schemas.microsoft.com/office/drawing/2014/main" id="{71AB8523-76D2-8572-0BB4-F74E831D4C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6250" y="2616036"/>
            <a:ext cx="3719500" cy="2010494"/>
          </a:xfrm>
          <a:prstGeom prst="rect">
            <a:avLst/>
          </a:prstGeom>
        </p:spPr>
      </p:pic>
    </p:spTree>
    <p:extLst>
      <p:ext uri="{BB962C8B-B14F-4D97-AF65-F5344CB8AC3E}">
        <p14:creationId xmlns:p14="http://schemas.microsoft.com/office/powerpoint/2010/main" val="325542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lstStyle/>
          <a:p>
            <a:pPr marL="0" indent="0" rtl="0">
              <a:spcBef>
                <a:spcPts val="1200"/>
              </a:spcBef>
              <a:spcAft>
                <a:spcPts val="1200"/>
              </a:spcAft>
              <a:buNone/>
            </a:pPr>
            <a:r>
              <a:rPr lang="en-US" sz="1800" b="0" i="0" u="none" strike="noStrike" dirty="0">
                <a:solidFill>
                  <a:srgbClr val="000000"/>
                </a:solidFill>
                <a:effectLst/>
                <a:latin typeface="Arial" panose="020B0604020202020204" pitchFamily="34" charset="0"/>
              </a:rPr>
              <a:t>Construction sites are often characterized by numerous risks and constantly changing conditions. Both the assembling of the machineries and the erection of structures are tasks that are very demanding and may at times be associated with several mishaps, which is why insurance should cover all aspects of such processes. There is a form of insurance known as Erection All Risk (EAR) that is specifically intended for such risks and is quite vital especially with construction projects. </a:t>
            </a:r>
          </a:p>
          <a:p>
            <a:pPr rtl="0">
              <a:spcBef>
                <a:spcPts val="1200"/>
              </a:spcBef>
              <a:spcAft>
                <a:spcPts val="1200"/>
              </a:spcAft>
            </a:pP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What is Erection All Risk Insurance and what are the coverages that are typically included in this policy? </a:t>
            </a:r>
          </a:p>
          <a:p>
            <a:pPr marL="0" indent="0" rtl="0">
              <a:spcBef>
                <a:spcPts val="1200"/>
              </a:spcBef>
              <a:spcAft>
                <a:spcPts val="1200"/>
              </a:spcAft>
              <a:buNone/>
            </a:pPr>
            <a:endParaRPr lang="en-US" b="0" dirty="0">
              <a:effectLst/>
            </a:endParaRPr>
          </a:p>
          <a:p>
            <a:pPr marL="0" indent="0" rtl="0">
              <a:spcBef>
                <a:spcPts val="1200"/>
              </a:spcBef>
              <a:spcAft>
                <a:spcPts val="1200"/>
              </a:spcAft>
              <a:buNone/>
            </a:pPr>
            <a:r>
              <a:rPr lang="en-US" sz="1800" b="0" i="0" u="none" strike="noStrike" dirty="0">
                <a:solidFill>
                  <a:srgbClr val="000000"/>
                </a:solidFill>
                <a:effectLst/>
                <a:latin typeface="Arial" panose="020B0604020202020204" pitchFamily="34" charset="0"/>
              </a:rPr>
              <a:t>Erection All Risk insurance is an umbrella policy that coverts all risks that are related to erection, installation and commissioning of the machineries, plants and steel structures. Construction phase risk insurance of this type offers protection of physical loss or physical damage through external cause. So, it serves the best interest of contractors and project owners who spearhead installation and construction undertakings that are massive. </a:t>
            </a:r>
            <a:endParaRPr lang="en-US" b="0" dirty="0">
              <a:effectLst/>
            </a:endParaRPr>
          </a:p>
        </p:txBody>
      </p:sp>
    </p:spTree>
    <p:extLst>
      <p:ext uri="{BB962C8B-B14F-4D97-AF65-F5344CB8AC3E}">
        <p14:creationId xmlns:p14="http://schemas.microsoft.com/office/powerpoint/2010/main" val="3263294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normAutofit fontScale="92500" lnSpcReduction="10000"/>
          </a:bodyPr>
          <a:lstStyle/>
          <a:p>
            <a:pPr marL="0" indent="0" rtl="0">
              <a:spcBef>
                <a:spcPts val="1200"/>
              </a:spcBef>
              <a:spcAft>
                <a:spcPts val="1200"/>
              </a:spcAft>
              <a:buNone/>
            </a:pPr>
            <a:r>
              <a:rPr lang="en-US" sz="1800" b="1" i="0" u="none" strike="noStrike" dirty="0">
                <a:solidFill>
                  <a:srgbClr val="000000"/>
                </a:solidFill>
                <a:effectLst/>
                <a:latin typeface="Arial" panose="020B0604020202020204" pitchFamily="34" charset="0"/>
              </a:rPr>
              <a:t> The major advantages that erection all risk insurance has are: </a:t>
            </a: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 Comprehensive Coverage </a:t>
            </a:r>
            <a:endParaRPr lang="en-US" b="0" dirty="0">
              <a:effectLst/>
            </a:endParaRPr>
          </a:p>
          <a:p>
            <a:pPr marL="0" indent="0" rtl="0">
              <a:spcBef>
                <a:spcPts val="1200"/>
              </a:spcBef>
              <a:spcAft>
                <a:spcPts val="1200"/>
              </a:spcAft>
              <a:buNone/>
            </a:pPr>
            <a:r>
              <a:rPr lang="en-US" sz="1800" b="0" i="0" u="none" strike="noStrike" dirty="0">
                <a:solidFill>
                  <a:srgbClr val="000000"/>
                </a:solidFill>
                <a:effectLst/>
                <a:latin typeface="Arial" panose="020B0604020202020204" pitchFamily="34" charset="0"/>
              </a:rPr>
              <a:t>Erection All Risk insurance covers many types of risks that may occur in the construction project including fire, explosion, lightning, theft, and acts of God inclusive of floods and earthquakes. This extensive coverage makes it possible for the project to be financially protected even in incidence of the unpredictable events. </a:t>
            </a: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 Protection Against Financial Losses</a:t>
            </a:r>
            <a:r>
              <a:rPr lang="en-US" sz="1800" b="0" i="0" u="none" strike="noStrike" dirty="0">
                <a:solidFill>
                  <a:srgbClr val="000000"/>
                </a:solidFill>
                <a:effectLst/>
                <a:latin typeface="Arial" panose="020B0604020202020204" pitchFamily="34" charset="0"/>
              </a:rPr>
              <a:t> </a:t>
            </a:r>
            <a:endParaRPr lang="en-US" b="0" dirty="0">
              <a:effectLst/>
            </a:endParaRPr>
          </a:p>
          <a:p>
            <a:pPr marL="0" indent="0" rtl="0">
              <a:spcBef>
                <a:spcPts val="1200"/>
              </a:spcBef>
              <a:spcAft>
                <a:spcPts val="1200"/>
              </a:spcAft>
              <a:buNone/>
            </a:pPr>
            <a:r>
              <a:rPr lang="en-US" sz="1800" b="0" i="0" u="none" strike="noStrike" dirty="0">
                <a:solidFill>
                  <a:srgbClr val="000000"/>
                </a:solidFill>
                <a:effectLst/>
                <a:latin typeface="Arial" panose="020B0604020202020204" pitchFamily="34" charset="0"/>
              </a:rPr>
              <a:t>The construction projects entail the use of a large amount of money on the construction materials, tools, and labor. During the erection phase, any harm or loss of any component can easily cost quite a fortune. Thus, these financial risks are managed by</a:t>
            </a:r>
            <a:r>
              <a:rPr lang="en-US" sz="1800" b="1" i="0" u="none" strike="noStrike" dirty="0">
                <a:solidFill>
                  <a:srgbClr val="000000"/>
                </a:solidFill>
                <a:effectLst/>
                <a:latin typeface="Arial" panose="020B0604020202020204" pitchFamily="34" charset="0"/>
              </a:rPr>
              <a:t> </a:t>
            </a:r>
            <a:r>
              <a:rPr lang="en-US" sz="1800" b="1" i="0" u="sng" strike="noStrike" dirty="0">
                <a:solidFill>
                  <a:srgbClr val="1155CC"/>
                </a:solidFill>
                <a:effectLst/>
                <a:latin typeface="Arial" panose="020B0604020202020204" pitchFamily="34" charset="0"/>
                <a:hlinkClick r:id="rId2"/>
              </a:rPr>
              <a:t>Erection All Risk insurance</a:t>
            </a:r>
            <a:r>
              <a:rPr lang="en-US" sz="1800" b="0" i="0" u="none" strike="noStrike" dirty="0">
                <a:solidFill>
                  <a:srgbClr val="000000"/>
                </a:solidFill>
                <a:effectLst/>
                <a:latin typeface="Arial" panose="020B0604020202020204" pitchFamily="34" charset="0"/>
              </a:rPr>
              <a:t> since it pays for covered losses and thus allows the project to continue with minimal financial shocks. </a:t>
            </a: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 Liability Coverage </a:t>
            </a:r>
            <a:endParaRPr lang="en-US" b="0" dirty="0">
              <a:effectLst/>
            </a:endParaRPr>
          </a:p>
          <a:p>
            <a:pPr marL="0" indent="0" rtl="0">
              <a:spcBef>
                <a:spcPts val="1200"/>
              </a:spcBef>
              <a:spcAft>
                <a:spcPts val="1200"/>
              </a:spcAft>
              <a:buNone/>
            </a:pPr>
            <a:r>
              <a:rPr lang="en-US" sz="1800" b="0" i="0" u="none" strike="noStrike" dirty="0">
                <a:solidFill>
                  <a:srgbClr val="000000"/>
                </a:solidFill>
                <a:effectLst/>
                <a:latin typeface="Arial" panose="020B0604020202020204" pitchFamily="34" charset="0"/>
              </a:rPr>
              <a:t>Unlike the other policies that only cover physical loss or damage, the Erection All Risk insurance policy also incorporates third party liability. This entails that where the construction activities lead to the infringement of third party property or lead to harm on third party persons, the insurance policy will be responsible for legal repercussion and monetary damages costs on the construction firm. </a:t>
            </a:r>
            <a:br>
              <a:rPr lang="en-US" dirty="0"/>
            </a:br>
            <a:endParaRPr lang="en-US" b="0" dirty="0">
              <a:effectLst/>
            </a:endParaRPr>
          </a:p>
        </p:txBody>
      </p:sp>
    </p:spTree>
    <p:extLst>
      <p:ext uri="{BB962C8B-B14F-4D97-AF65-F5344CB8AC3E}">
        <p14:creationId xmlns:p14="http://schemas.microsoft.com/office/powerpoint/2010/main" val="783904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normAutofit/>
          </a:bodyPr>
          <a:lstStyle/>
          <a:p>
            <a:pPr rtl="0">
              <a:spcBef>
                <a:spcPts val="1200"/>
              </a:spcBef>
              <a:spcAft>
                <a:spcPts val="1200"/>
              </a:spcAft>
            </a:pPr>
            <a:r>
              <a:rPr lang="en-US" sz="1800" b="1" i="0" u="none" strike="noStrike" dirty="0">
                <a:solidFill>
                  <a:srgbClr val="000000"/>
                </a:solidFill>
                <a:effectLst/>
                <a:latin typeface="Arial" panose="020B0604020202020204" pitchFamily="34" charset="0"/>
              </a:rPr>
              <a:t> Connecting with Other Types of Insurance </a:t>
            </a:r>
            <a:endParaRPr lang="en-US" b="0" dirty="0">
              <a:effectLst/>
            </a:endParaRPr>
          </a:p>
          <a:p>
            <a:pPr marL="0" indent="0" rtl="0">
              <a:spcBef>
                <a:spcPts val="1200"/>
              </a:spcBef>
              <a:spcAft>
                <a:spcPts val="1200"/>
              </a:spcAft>
              <a:buNone/>
            </a:pPr>
            <a:r>
              <a:rPr lang="en-US" sz="1800" b="0" i="0" u="none" strike="noStrike" dirty="0">
                <a:solidFill>
                  <a:srgbClr val="000000"/>
                </a:solidFill>
                <a:effectLst/>
                <a:latin typeface="Arial" panose="020B0604020202020204" pitchFamily="34" charset="0"/>
              </a:rPr>
              <a:t>Insurance solutions should ideally be fully integrated into construction projects, this would entail the use of numerous insurance policies. Erection All Risk insurance can be added to </a:t>
            </a:r>
            <a:r>
              <a:rPr lang="en-US" sz="1800" b="1" i="0" u="sng" strike="noStrike" dirty="0">
                <a:solidFill>
                  <a:srgbClr val="1155CC"/>
                </a:solidFill>
                <a:effectLst/>
                <a:latin typeface="Arial" panose="020B0604020202020204" pitchFamily="34" charset="0"/>
                <a:hlinkClick r:id="rId2"/>
              </a:rPr>
              <a:t>industrial all risk policy</a:t>
            </a:r>
            <a:r>
              <a:rPr lang="en-US" sz="1800" b="0" i="0" u="none" strike="noStrike" dirty="0">
                <a:solidFill>
                  <a:srgbClr val="000000"/>
                </a:solidFill>
                <a:effectLst/>
                <a:latin typeface="Arial" panose="020B0604020202020204" pitchFamily="34" charset="0"/>
              </a:rPr>
              <a:t> and business interruption insurance thus expanding coverage.</a:t>
            </a: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Industrial All Risk Policy </a:t>
            </a:r>
          </a:p>
          <a:p>
            <a:pPr marL="0" indent="0" rtl="0">
              <a:spcBef>
                <a:spcPts val="1200"/>
              </a:spcBef>
              <a:spcAft>
                <a:spcPts val="1200"/>
              </a:spcAft>
              <a:buNone/>
            </a:pPr>
            <a:r>
              <a:rPr lang="en-US" sz="1800" b="0" i="0" u="none" strike="noStrike" dirty="0">
                <a:solidFill>
                  <a:srgbClr val="000000"/>
                </a:solidFill>
                <a:effectLst/>
                <a:latin typeface="Arial" panose="020B0604020202020204" pitchFamily="34" charset="0"/>
              </a:rPr>
              <a:t>Industrial all risk policy basically protects against numerous risks that surround industrial activities, such as machinery breakdown, fire, or natural calamities. When incorporated with Erection All Risk insurance it afford broad cover in both construction phase of industrial project as well as in the running phase. </a:t>
            </a: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Business Interruption Insurance </a:t>
            </a:r>
            <a:endParaRPr lang="en-US" b="0" dirty="0">
              <a:effectLst/>
            </a:endParaRPr>
          </a:p>
          <a:p>
            <a:pPr marL="0" indent="0" rtl="0">
              <a:spcBef>
                <a:spcPts val="1200"/>
              </a:spcBef>
              <a:spcAft>
                <a:spcPts val="1200"/>
              </a:spcAft>
              <a:buNone/>
            </a:pPr>
            <a:r>
              <a:rPr lang="en-US" sz="1800" b="0" i="0" u="none" strike="noStrike" dirty="0">
                <a:solidFill>
                  <a:srgbClr val="000000"/>
                </a:solidFill>
                <a:effectLst/>
                <a:latin typeface="Arial" panose="020B0604020202020204" pitchFamily="34" charset="0"/>
              </a:rPr>
              <a:t>The particular type of insurance mentioned here is the </a:t>
            </a:r>
            <a:r>
              <a:rPr lang="en-US" sz="1800" b="1" i="0" u="sng" strike="noStrike" dirty="0">
                <a:solidFill>
                  <a:srgbClr val="1155CC"/>
                </a:solidFill>
                <a:effectLst/>
                <a:latin typeface="Arial" panose="020B0604020202020204" pitchFamily="34" charset="0"/>
                <a:hlinkClick r:id="rId2"/>
              </a:rPr>
              <a:t>business interruption insurance</a:t>
            </a:r>
            <a:r>
              <a:rPr lang="en-US" sz="1800" b="1" i="0" u="none" strike="noStrike" dirty="0">
                <a:solidFill>
                  <a:srgbClr val="000000"/>
                </a:solidFill>
                <a:effectLst/>
                <a:latin typeface="Arial" panose="020B0604020202020204" pitchFamily="34" charset="0"/>
              </a:rPr>
              <a:t>,</a:t>
            </a:r>
            <a:r>
              <a:rPr lang="en-US" sz="1800" b="0" i="0" u="none" strike="noStrike" dirty="0">
                <a:solidFill>
                  <a:srgbClr val="000000"/>
                </a:solidFill>
                <a:effectLst/>
                <a:latin typeface="Arial" panose="020B0604020202020204" pitchFamily="34" charset="0"/>
              </a:rPr>
              <a:t> commonly referred to as BI insurance; normally it aims at compensating the policyholders for loss of revenues and for the additional expenses likely to be incurred in the process of managing an operation that has been disrupted by insured events. Combining this with Erection All Risk insurance guarantees that any disruptions that may be witnessed in the construction phase do not take a longer time to be contained hence negatively affecting the business financially. </a:t>
            </a:r>
            <a:endParaRPr lang="en-US" b="0" dirty="0">
              <a:effectLst/>
            </a:endParaRPr>
          </a:p>
          <a:p>
            <a:pPr marL="0" indent="0">
              <a:buNone/>
            </a:pPr>
            <a:endParaRPr lang="en-US" b="0" dirty="0">
              <a:effectLst/>
            </a:endParaRPr>
          </a:p>
        </p:txBody>
      </p:sp>
    </p:spTree>
    <p:extLst>
      <p:ext uri="{BB962C8B-B14F-4D97-AF65-F5344CB8AC3E}">
        <p14:creationId xmlns:p14="http://schemas.microsoft.com/office/powerpoint/2010/main" val="179474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normAutofit fontScale="92500" lnSpcReduction="10000"/>
          </a:bodyPr>
          <a:lstStyle/>
          <a:p>
            <a:pPr marL="0" indent="0" rtl="0">
              <a:spcBef>
                <a:spcPts val="1200"/>
              </a:spcBef>
              <a:spcAft>
                <a:spcPts val="1200"/>
              </a:spcAft>
              <a:buNone/>
            </a:pPr>
            <a:r>
              <a:rPr lang="en-US" sz="1800" b="1" i="0" u="none" strike="noStrike" dirty="0">
                <a:solidFill>
                  <a:srgbClr val="000000"/>
                </a:solidFill>
                <a:effectLst/>
                <a:latin typeface="Arial" panose="020B0604020202020204" pitchFamily="34" charset="0"/>
              </a:rPr>
              <a:t>Erection All Risk Insurance Policy and Its Significance </a:t>
            </a: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Risk Mitigation </a:t>
            </a:r>
            <a:endParaRPr lang="en-US" b="0" dirty="0">
              <a:effectLst/>
            </a:endParaRPr>
          </a:p>
          <a:p>
            <a:pPr marL="0" indent="0" rtl="0">
              <a:spcBef>
                <a:spcPts val="1200"/>
              </a:spcBef>
              <a:spcAft>
                <a:spcPts val="1200"/>
              </a:spcAft>
              <a:buNone/>
            </a:pPr>
            <a:r>
              <a:rPr lang="en-US" sz="1800" b="0" i="0" u="none" strike="noStrike" dirty="0">
                <a:solidFill>
                  <a:srgbClr val="000000"/>
                </a:solidFill>
                <a:effectLst/>
                <a:latin typeface="Arial" panose="020B0604020202020204" pitchFamily="34" charset="0"/>
              </a:rPr>
              <a:t>Construction places are always vulnerable to mishaps and disasters because the processes include several risky activities in terms of constructing various structures and equipment. Thus, Erection All Risk insurance is an essential risk management instrument which enables the project owner and contractor to pass the monetary consequences of such risks to the insurer. </a:t>
            </a: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Legal Compliance </a:t>
            </a:r>
            <a:endParaRPr lang="en-US" b="0" dirty="0">
              <a:effectLst/>
            </a:endParaRPr>
          </a:p>
          <a:p>
            <a:pPr marL="0" indent="0" rtl="0">
              <a:spcBef>
                <a:spcPts val="1200"/>
              </a:spcBef>
              <a:spcAft>
                <a:spcPts val="1200"/>
              </a:spcAft>
              <a:buNone/>
            </a:pPr>
            <a:r>
              <a:rPr lang="en-US" sz="1800" b="0" i="0" u="none" strike="noStrike" dirty="0">
                <a:solidFill>
                  <a:srgbClr val="000000"/>
                </a:solidFill>
                <a:effectLst/>
                <a:latin typeface="Arial" panose="020B0604020202020204" pitchFamily="34" charset="0"/>
              </a:rPr>
              <a:t>Indeed, sufficiency of insurance is often compulsory in many areas depending on the type of construction projects. Erection All Risk insurance assists in addressing these regulations and making sure that the project is legally sound and falls within the jurisdiction’s standards. </a:t>
            </a: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Conclusion </a:t>
            </a:r>
            <a:endParaRPr lang="en-US" b="0" dirty="0">
              <a:effectLst/>
            </a:endParaRPr>
          </a:p>
          <a:p>
            <a:pPr marL="0" indent="0" rtl="0">
              <a:spcBef>
                <a:spcPts val="1200"/>
              </a:spcBef>
              <a:spcAft>
                <a:spcPts val="1200"/>
              </a:spcAft>
              <a:buNone/>
            </a:pPr>
            <a:r>
              <a:rPr lang="en-US" sz="1800" b="0" i="0" u="none" strike="noStrike" dirty="0">
                <a:solidFill>
                  <a:srgbClr val="000000"/>
                </a:solidFill>
                <a:effectLst/>
                <a:latin typeface="Arial" panose="020B0604020202020204" pitchFamily="34" charset="0"/>
              </a:rPr>
              <a:t>To sum up, the Erection All Risk insurance is an indispensable tool in the sphere of risk management of construction ventures. Due to its broad scope, the financial risk containment and its compatibility with other insurance policies such as the industrial all risk policy and business interruption insurance it is among the essential insurances to consider for the protection of construction sites. This insurance helps to minimize the risks and meet the legal requirements, which creates the foundation to achieve the objectives of construction projects.</a:t>
            </a:r>
            <a:endParaRPr lang="en-US" b="0" dirty="0">
              <a:effectLst/>
            </a:endParaRPr>
          </a:p>
          <a:p>
            <a:pPr marL="0" indent="0">
              <a:buNone/>
            </a:pPr>
            <a:endParaRPr lang="en-US" b="0" dirty="0">
              <a:effectLst/>
            </a:endParaRPr>
          </a:p>
        </p:txBody>
      </p:sp>
    </p:spTree>
    <p:extLst>
      <p:ext uri="{BB962C8B-B14F-4D97-AF65-F5344CB8AC3E}">
        <p14:creationId xmlns:p14="http://schemas.microsoft.com/office/powerpoint/2010/main" val="3761320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lstStyle/>
          <a:p>
            <a:pPr algn="l"/>
            <a:r>
              <a:rPr lang="en-US" dirty="0">
                <a:solidFill>
                  <a:srgbClr val="242424"/>
                </a:solidFill>
                <a:latin typeface="DM Sans" pitchFamily="2" charset="0"/>
              </a:rPr>
              <a:t>Contact us</a:t>
            </a:r>
          </a:p>
          <a:p>
            <a:pPr marL="0" indent="0" algn="l">
              <a:buNone/>
            </a:pPr>
            <a:r>
              <a:rPr lang="en-US" b="0" i="0" dirty="0">
                <a:effectLst/>
                <a:latin typeface="Inter"/>
              </a:rPr>
              <a:t>First Policy is more than insurance broking; we’re trusted advisors working with you to develop world-class risk management programs.</a:t>
            </a:r>
            <a:r>
              <a:rPr lang="en-US" b="0" i="0" dirty="0">
                <a:solidFill>
                  <a:srgbClr val="242424"/>
                </a:solidFill>
                <a:effectLst/>
                <a:latin typeface="DM Sans" pitchFamily="2" charset="0"/>
              </a:rPr>
              <a:t> </a:t>
            </a:r>
            <a:endParaRPr lang="en-US" dirty="0">
              <a:solidFill>
                <a:srgbClr val="242424"/>
              </a:solidFill>
              <a:latin typeface="DM Sans" pitchFamily="2" charset="0"/>
            </a:endParaRPr>
          </a:p>
          <a:p>
            <a:pPr marL="0" indent="0" algn="l">
              <a:buNone/>
            </a:pPr>
            <a:r>
              <a:rPr lang="en-US" b="0" i="0" dirty="0">
                <a:solidFill>
                  <a:srgbClr val="242424"/>
                </a:solidFill>
                <a:effectLst/>
                <a:latin typeface="DM Sans" pitchFamily="2" charset="0"/>
                <a:hlinkClick r:id="rId2"/>
              </a:rPr>
              <a:t>https://firstpolicy.com/</a:t>
            </a:r>
            <a:endParaRPr lang="en-US" dirty="0">
              <a:solidFill>
                <a:srgbClr val="242424"/>
              </a:solidFill>
              <a:latin typeface="DM Sans" pitchFamily="2" charset="0"/>
            </a:endParaRPr>
          </a:p>
          <a:p>
            <a:pPr marL="0" indent="0" algn="l">
              <a:buNone/>
            </a:pPr>
            <a:endParaRPr lang="en-US" b="0" i="0" dirty="0">
              <a:solidFill>
                <a:srgbClr val="242424"/>
              </a:solidFill>
              <a:effectLst/>
              <a:latin typeface="DM Sans" pitchFamily="2" charset="0"/>
            </a:endParaRPr>
          </a:p>
          <a:p>
            <a:pPr marL="0" indent="0" algn="l">
              <a:buNone/>
            </a:pPr>
            <a:r>
              <a:rPr lang="en-US" b="0" i="0" dirty="0">
                <a:solidFill>
                  <a:srgbClr val="171717"/>
                </a:solidFill>
                <a:effectLst/>
                <a:latin typeface="DM Sans" pitchFamily="2" charset="0"/>
              </a:rPr>
              <a:t>7, </a:t>
            </a:r>
            <a:r>
              <a:rPr lang="en-US" b="0" i="0" dirty="0" err="1">
                <a:solidFill>
                  <a:srgbClr val="171717"/>
                </a:solidFill>
                <a:effectLst/>
                <a:latin typeface="DM Sans" pitchFamily="2" charset="0"/>
              </a:rPr>
              <a:t>Soormani</a:t>
            </a:r>
            <a:r>
              <a:rPr lang="en-US" b="0" i="0" dirty="0">
                <a:solidFill>
                  <a:srgbClr val="171717"/>
                </a:solidFill>
                <a:effectLst/>
                <a:latin typeface="DM Sans" pitchFamily="2" charset="0"/>
              </a:rPr>
              <a:t> 163, Opp. </a:t>
            </a:r>
            <a:r>
              <a:rPr lang="en-US" b="0" i="0" dirty="0" err="1">
                <a:solidFill>
                  <a:srgbClr val="171717"/>
                </a:solidFill>
                <a:effectLst/>
                <a:latin typeface="DM Sans" pitchFamily="2" charset="0"/>
              </a:rPr>
              <a:t>Dav</a:t>
            </a:r>
            <a:r>
              <a:rPr lang="en-US" b="0" i="0" dirty="0">
                <a:solidFill>
                  <a:srgbClr val="171717"/>
                </a:solidFill>
                <a:effectLst/>
                <a:latin typeface="DM Sans" pitchFamily="2" charset="0"/>
              </a:rPr>
              <a:t> School,</a:t>
            </a:r>
            <a:br>
              <a:rPr lang="en-US" b="0" i="0" dirty="0">
                <a:solidFill>
                  <a:srgbClr val="171717"/>
                </a:solidFill>
                <a:effectLst/>
                <a:latin typeface="DM Sans" pitchFamily="2" charset="0"/>
              </a:rPr>
            </a:br>
            <a:r>
              <a:rPr lang="en-US" b="0" i="0" dirty="0">
                <a:solidFill>
                  <a:srgbClr val="171717"/>
                </a:solidFill>
                <a:effectLst/>
                <a:latin typeface="DM Sans" pitchFamily="2" charset="0"/>
              </a:rPr>
              <a:t>D.P. Road, Aundh,</a:t>
            </a:r>
            <a:br>
              <a:rPr lang="en-US" b="0" i="0" dirty="0">
                <a:solidFill>
                  <a:srgbClr val="171717"/>
                </a:solidFill>
                <a:effectLst/>
                <a:latin typeface="DM Sans" pitchFamily="2" charset="0"/>
              </a:rPr>
            </a:br>
            <a:r>
              <a:rPr lang="en-US" b="0" i="0" dirty="0">
                <a:solidFill>
                  <a:srgbClr val="171717"/>
                </a:solidFill>
                <a:effectLst/>
                <a:latin typeface="DM Sans" pitchFamily="2" charset="0"/>
              </a:rPr>
              <a:t>Pune – 411007</a:t>
            </a:r>
          </a:p>
          <a:p>
            <a:pPr marL="0" indent="0" algn="l">
              <a:buNone/>
            </a:pPr>
            <a:endParaRPr lang="en-US" b="0" i="0" dirty="0">
              <a:solidFill>
                <a:srgbClr val="0A0A0A"/>
              </a:solidFill>
              <a:effectLst/>
              <a:latin typeface="Roboto" panose="02000000000000000000" pitchFamily="2" charset="0"/>
            </a:endParaRPr>
          </a:p>
          <a:p>
            <a:pPr marL="0" indent="0" algn="l">
              <a:buNone/>
            </a:pPr>
            <a:r>
              <a:rPr lang="en-US" b="1" dirty="0">
                <a:latin typeface="DM Sans" pitchFamily="2" charset="0"/>
              </a:rPr>
              <a:t>Phone</a:t>
            </a:r>
            <a:r>
              <a:rPr lang="en-US" b="1" dirty="0">
                <a:solidFill>
                  <a:srgbClr val="467886"/>
                </a:solidFill>
                <a:latin typeface="DM Sans" pitchFamily="2" charset="0"/>
              </a:rPr>
              <a:t> </a:t>
            </a:r>
            <a:r>
              <a:rPr lang="en-US" b="1" dirty="0">
                <a:latin typeface="DM Sans" pitchFamily="2" charset="0"/>
              </a:rPr>
              <a:t>: </a:t>
            </a:r>
            <a:r>
              <a:rPr lang="en-IN" b="0" i="0" u="none" strike="noStrike" dirty="0">
                <a:effectLst/>
                <a:latin typeface="DM Sans" pitchFamily="2" charset="0"/>
                <a:hlinkClick r:id="rId3">
                  <a:extLst>
                    <a:ext uri="{A12FA001-AC4F-418D-AE19-62706E023703}">
                      <ahyp:hlinkClr xmlns:ahyp="http://schemas.microsoft.com/office/drawing/2018/hyperlinkcolor" val="tx"/>
                    </a:ext>
                  </a:extLst>
                </a:hlinkClick>
              </a:rPr>
              <a:t>+91-20-66073200</a:t>
            </a:r>
            <a:endParaRPr lang="en-IN" b="0" i="0" u="none" strike="noStrike" dirty="0">
              <a:effectLst/>
              <a:latin typeface="DM Sans" pitchFamily="2" charset="0"/>
            </a:endParaRPr>
          </a:p>
          <a:p>
            <a:pPr marL="0" indent="0" algn="l">
              <a:buNone/>
            </a:pPr>
            <a:r>
              <a:rPr lang="en-US" b="1" dirty="0">
                <a:latin typeface="DM Sans" pitchFamily="2" charset="0"/>
              </a:rPr>
              <a:t>Email:  </a:t>
            </a:r>
            <a:r>
              <a:rPr lang="en-IN" b="0" i="0" u="none" strike="noStrike" dirty="0">
                <a:effectLst/>
                <a:latin typeface="DM Sans" pitchFamily="2" charset="0"/>
                <a:hlinkClick r:id="rId4">
                  <a:extLst>
                    <a:ext uri="{A12FA001-AC4F-418D-AE19-62706E023703}">
                      <ahyp:hlinkClr xmlns:ahyp="http://schemas.microsoft.com/office/drawing/2018/hyperlinkcolor" val="tx"/>
                    </a:ext>
                  </a:extLst>
                </a:hlinkClick>
              </a:rPr>
              <a:t>office@firstpolicy.com</a:t>
            </a:r>
            <a:endParaRPr lang="en-US" b="1" dirty="0">
              <a:latin typeface="DM Sans" pitchFamily="2" charset="0"/>
            </a:endParaRPr>
          </a:p>
          <a:p>
            <a:pPr marL="0" indent="0" rtl="0">
              <a:spcBef>
                <a:spcPts val="0"/>
              </a:spcBef>
              <a:spcAft>
                <a:spcPts val="0"/>
              </a:spcAft>
              <a:buNone/>
            </a:pPr>
            <a:endParaRPr lang="en-US" sz="1800" b="0" dirty="0">
              <a:effectLst/>
            </a:endParaRPr>
          </a:p>
          <a:p>
            <a:endParaRPr lang="en-IN" sz="1800" dirty="0"/>
          </a:p>
          <a:p>
            <a:endParaRPr lang="en-IN" sz="1800" dirty="0"/>
          </a:p>
          <a:p>
            <a:pPr marL="0" indent="0" rtl="0">
              <a:spcBef>
                <a:spcPts val="1200"/>
              </a:spcBef>
              <a:spcAft>
                <a:spcPts val="1200"/>
              </a:spcAft>
              <a:buNone/>
            </a:pPr>
            <a:endParaRPr lang="en-IN" dirty="0"/>
          </a:p>
          <a:p>
            <a:endParaRPr lang="en-IN" dirty="0"/>
          </a:p>
          <a:p>
            <a:endParaRPr lang="en-IN" dirty="0"/>
          </a:p>
          <a:p>
            <a:endParaRPr lang="en-IN" dirty="0"/>
          </a:p>
          <a:p>
            <a:pPr marL="0" indent="0" rtl="0">
              <a:spcBef>
                <a:spcPts val="1200"/>
              </a:spcBef>
              <a:spcAft>
                <a:spcPts val="1200"/>
              </a:spcAft>
              <a:buNone/>
            </a:pPr>
            <a:endParaRPr lang="en-US" b="0" dirty="0">
              <a:effectLst/>
            </a:endParaRPr>
          </a:p>
        </p:txBody>
      </p:sp>
    </p:spTree>
    <p:extLst>
      <p:ext uri="{BB962C8B-B14F-4D97-AF65-F5344CB8AC3E}">
        <p14:creationId xmlns:p14="http://schemas.microsoft.com/office/powerpoint/2010/main" val="34274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TotalTime>
  <Words>869</Words>
  <Application>Microsoft Office PowerPoint</Application>
  <PresentationFormat>Widescreen</PresentationFormat>
  <Paragraphs>41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Aptos Display</vt:lpstr>
      <vt:lpstr>Arial</vt:lpstr>
      <vt:lpstr>DM Sans</vt:lpstr>
      <vt:lpstr>Inter</vt:lpstr>
      <vt:lpstr>Roboto</vt:lpstr>
      <vt:lpstr>Office Theme</vt:lpstr>
      <vt:lpstr>The Importance of Erection All Risk Insurance for Construction Sites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Tejal Dalvi</dc:creator>
  <cp:lastModifiedBy>Tejal Dalvi</cp:lastModifiedBy>
  <cp:revision>1</cp:revision>
  <dcterms:created xsi:type="dcterms:W3CDTF">2024-08-14T08:07:43Z</dcterms:created>
  <dcterms:modified xsi:type="dcterms:W3CDTF">2024-08-14T08:18:24Z</dcterms:modified>
</cp:coreProperties>
</file>