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2" r:id="rId4"/>
    <p:sldId id="258" r:id="rId5"/>
    <p:sldId id="259" r:id="rId6"/>
    <p:sldId id="260" r:id="rId7"/>
    <p:sldId id="261"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338E3D40-2F46-41BE-9DF4-068E18285A25}" type="datetimeFigureOut">
              <a:rPr lang="en-IN" smtClean="0"/>
              <a:t>28-08-2024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56F8614-9157-429B-A42B-4F466B3690BB}" type="slidenum">
              <a:rPr lang="en-IN" smtClean="0"/>
              <a:t>‹#›</a:t>
            </a:fld>
            <a:endParaRPr lang="en-IN"/>
          </a:p>
        </p:txBody>
      </p:sp>
    </p:spTree>
    <p:extLst>
      <p:ext uri="{BB962C8B-B14F-4D97-AF65-F5344CB8AC3E}">
        <p14:creationId xmlns:p14="http://schemas.microsoft.com/office/powerpoint/2010/main" val="3500548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338E3D40-2F46-41BE-9DF4-068E18285A25}" type="datetimeFigureOut">
              <a:rPr lang="en-IN" smtClean="0"/>
              <a:t>28-08-2024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56F8614-9157-429B-A42B-4F466B3690BB}" type="slidenum">
              <a:rPr lang="en-IN" smtClean="0"/>
              <a:t>‹#›</a:t>
            </a:fld>
            <a:endParaRPr lang="en-IN"/>
          </a:p>
        </p:txBody>
      </p:sp>
    </p:spTree>
    <p:extLst>
      <p:ext uri="{BB962C8B-B14F-4D97-AF65-F5344CB8AC3E}">
        <p14:creationId xmlns:p14="http://schemas.microsoft.com/office/powerpoint/2010/main" val="928198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38E3D40-2F46-41BE-9DF4-068E18285A25}" type="datetimeFigureOut">
              <a:rPr lang="en-IN" smtClean="0"/>
              <a:t>28-08-2024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56F8614-9157-429B-A42B-4F466B3690BB}" type="slidenum">
              <a:rPr lang="en-IN" smtClean="0"/>
              <a:t>‹#›</a:t>
            </a:fld>
            <a:endParaRPr lang="en-IN"/>
          </a:p>
        </p:txBody>
      </p:sp>
    </p:spTree>
    <p:extLst>
      <p:ext uri="{BB962C8B-B14F-4D97-AF65-F5344CB8AC3E}">
        <p14:creationId xmlns:p14="http://schemas.microsoft.com/office/powerpoint/2010/main" val="32730054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338E3D40-2F46-41BE-9DF4-068E18285A25}" type="datetimeFigureOut">
              <a:rPr lang="en-IN" smtClean="0"/>
              <a:t>28-08-2024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56F8614-9157-429B-A42B-4F466B3690BB}" type="slidenum">
              <a:rPr lang="en-IN" smtClean="0"/>
              <a:t>‹#›</a:t>
            </a:fld>
            <a:endParaRPr lang="en-IN"/>
          </a:p>
        </p:txBody>
      </p:sp>
    </p:spTree>
    <p:extLst>
      <p:ext uri="{BB962C8B-B14F-4D97-AF65-F5344CB8AC3E}">
        <p14:creationId xmlns:p14="http://schemas.microsoft.com/office/powerpoint/2010/main" val="20527285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338E3D40-2F46-41BE-9DF4-068E18285A25}" type="datetimeFigureOut">
              <a:rPr lang="en-IN" smtClean="0"/>
              <a:t>28-08-2024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156F8614-9157-429B-A42B-4F466B3690BB}" type="slidenum">
              <a:rPr lang="en-IN" smtClean="0"/>
              <a:t>‹#›</a:t>
            </a:fld>
            <a:endParaRPr lang="en-IN"/>
          </a:p>
        </p:txBody>
      </p:sp>
    </p:spTree>
    <p:extLst>
      <p:ext uri="{BB962C8B-B14F-4D97-AF65-F5344CB8AC3E}">
        <p14:creationId xmlns:p14="http://schemas.microsoft.com/office/powerpoint/2010/main" val="29011758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338E3D40-2F46-41BE-9DF4-068E18285A25}" type="datetimeFigureOut">
              <a:rPr lang="en-IN" smtClean="0"/>
              <a:t>28-08-2024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156F8614-9157-429B-A42B-4F466B3690BB}" type="slidenum">
              <a:rPr lang="en-IN" smtClean="0"/>
              <a:t>‹#›</a:t>
            </a:fld>
            <a:endParaRPr lang="en-IN"/>
          </a:p>
        </p:txBody>
      </p:sp>
    </p:spTree>
    <p:extLst>
      <p:ext uri="{BB962C8B-B14F-4D97-AF65-F5344CB8AC3E}">
        <p14:creationId xmlns:p14="http://schemas.microsoft.com/office/powerpoint/2010/main" val="11923027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8E3D40-2F46-41BE-9DF4-068E18285A25}" type="datetimeFigureOut">
              <a:rPr lang="en-IN" smtClean="0"/>
              <a:t>28-08-2024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156F8614-9157-429B-A42B-4F466B3690BB}" type="slidenum">
              <a:rPr lang="en-IN" smtClean="0"/>
              <a:t>‹#›</a:t>
            </a:fld>
            <a:endParaRPr lang="en-IN"/>
          </a:p>
        </p:txBody>
      </p:sp>
    </p:spTree>
    <p:extLst>
      <p:ext uri="{BB962C8B-B14F-4D97-AF65-F5344CB8AC3E}">
        <p14:creationId xmlns:p14="http://schemas.microsoft.com/office/powerpoint/2010/main" val="1274139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38E3D40-2F46-41BE-9DF4-068E18285A25}" type="datetimeFigureOut">
              <a:rPr lang="en-IN" smtClean="0"/>
              <a:t>28-08-2024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56F8614-9157-429B-A42B-4F466B3690BB}" type="slidenum">
              <a:rPr lang="en-IN" smtClean="0"/>
              <a:t>‹#›</a:t>
            </a:fld>
            <a:endParaRPr lang="en-IN"/>
          </a:p>
        </p:txBody>
      </p:sp>
    </p:spTree>
    <p:extLst>
      <p:ext uri="{BB962C8B-B14F-4D97-AF65-F5344CB8AC3E}">
        <p14:creationId xmlns:p14="http://schemas.microsoft.com/office/powerpoint/2010/main" val="2319428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38E3D40-2F46-41BE-9DF4-068E18285A25}" type="datetimeFigureOut">
              <a:rPr lang="en-IN" smtClean="0"/>
              <a:t>28-08-2024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56F8614-9157-429B-A42B-4F466B3690BB}" type="slidenum">
              <a:rPr lang="en-IN" smtClean="0"/>
              <a:t>‹#›</a:t>
            </a:fld>
            <a:endParaRPr lang="en-IN"/>
          </a:p>
        </p:txBody>
      </p:sp>
    </p:spTree>
    <p:extLst>
      <p:ext uri="{BB962C8B-B14F-4D97-AF65-F5344CB8AC3E}">
        <p14:creationId xmlns:p14="http://schemas.microsoft.com/office/powerpoint/2010/main" val="17923371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338E3D40-2F46-41BE-9DF4-068E18285A25}" type="datetimeFigureOut">
              <a:rPr lang="en-IN" smtClean="0"/>
              <a:t>28-08-2024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56F8614-9157-429B-A42B-4F466B3690BB}" type="slidenum">
              <a:rPr lang="en-IN" smtClean="0"/>
              <a:t>‹#›</a:t>
            </a:fld>
            <a:endParaRPr lang="en-IN"/>
          </a:p>
        </p:txBody>
      </p:sp>
    </p:spTree>
    <p:extLst>
      <p:ext uri="{BB962C8B-B14F-4D97-AF65-F5344CB8AC3E}">
        <p14:creationId xmlns:p14="http://schemas.microsoft.com/office/powerpoint/2010/main" val="23857761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338E3D40-2F46-41BE-9DF4-068E18285A25}" type="datetimeFigureOut">
              <a:rPr lang="en-IN" smtClean="0"/>
              <a:t>28-08-2024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56F8614-9157-429B-A42B-4F466B3690BB}" type="slidenum">
              <a:rPr lang="en-IN" smtClean="0"/>
              <a:t>‹#›</a:t>
            </a:fld>
            <a:endParaRPr lang="en-IN"/>
          </a:p>
        </p:txBody>
      </p:sp>
    </p:spTree>
    <p:extLst>
      <p:ext uri="{BB962C8B-B14F-4D97-AF65-F5344CB8AC3E}">
        <p14:creationId xmlns:p14="http://schemas.microsoft.com/office/powerpoint/2010/main" val="6032752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8E3D40-2F46-41BE-9DF4-068E18285A25}" type="datetimeFigureOut">
              <a:rPr lang="en-IN" smtClean="0"/>
              <a:t>28-08-2024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6F8614-9157-429B-A42B-4F466B3690BB}" type="slidenum">
              <a:rPr lang="en-IN" smtClean="0"/>
              <a:t>‹#›</a:t>
            </a:fld>
            <a:endParaRPr lang="en-IN"/>
          </a:p>
        </p:txBody>
      </p:sp>
    </p:spTree>
    <p:extLst>
      <p:ext uri="{BB962C8B-B14F-4D97-AF65-F5344CB8AC3E}">
        <p14:creationId xmlns:p14="http://schemas.microsoft.com/office/powerpoint/2010/main" val="3123838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paysquare.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paysquare.com/statutory-compliance/" TargetMode="External"/><Relationship Id="rId2" Type="http://schemas.openxmlformats.org/officeDocument/2006/relationships/hyperlink" Target="https://paysquare.com/solutions-for-startup/"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paysquare.com/payroll-outsourcing/"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mailto:sales@paysquare.com" TargetMode="External"/><Relationship Id="rId2" Type="http://schemas.openxmlformats.org/officeDocument/2006/relationships/hyperlink" Target="https://paysquare.com/reach-ou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04502"/>
            <a:ext cx="9292046" cy="1214845"/>
          </a:xfrm>
        </p:spPr>
        <p:txBody>
          <a:bodyPr>
            <a:normAutofit/>
          </a:bodyPr>
          <a:lstStyle/>
          <a:p>
            <a:r>
              <a:rPr lang="en-US" sz="3200" b="1" dirty="0"/>
              <a:t>How Payroll Outsourcing Enhances HR Data Security</a:t>
            </a:r>
            <a:endParaRPr lang="en-IN" sz="3200" dirty="0"/>
          </a:p>
        </p:txBody>
      </p:sp>
      <p:sp>
        <p:nvSpPr>
          <p:cNvPr id="3" name="Subtitle 2"/>
          <p:cNvSpPr>
            <a:spLocks noGrp="1"/>
          </p:cNvSpPr>
          <p:nvPr>
            <p:ph type="subTitle" idx="1"/>
          </p:nvPr>
        </p:nvSpPr>
        <p:spPr>
          <a:xfrm>
            <a:off x="1128516" y="4829946"/>
            <a:ext cx="9144000" cy="1655762"/>
          </a:xfrm>
        </p:spPr>
        <p:txBody>
          <a:bodyPr/>
          <a:lstStyle/>
          <a:p>
            <a:r>
              <a:rPr lang="en-GB" sz="3200" b="1" dirty="0">
                <a:solidFill>
                  <a:schemeClr val="tx1">
                    <a:lumMod val="95000"/>
                    <a:lumOff val="5000"/>
                  </a:schemeClr>
                </a:solidFill>
                <a:hlinkClick r:id="rId2">
                  <a:extLst>
                    <a:ext uri="{A12FA001-AC4F-418D-AE19-62706E023703}">
                      <ahyp:hlinkClr xmlns:lc="http://schemas.openxmlformats.org/drawingml/2006/lockedCanvas" xmlns:ahyp="http://schemas.microsoft.com/office/drawing/2018/hyperlinkcolor" xmlns="" val="tx"/>
                    </a:ext>
                  </a:extLst>
                </a:hlinkClick>
              </a:rPr>
              <a:t>https://paysquare.com/</a:t>
            </a:r>
            <a:endParaRPr lang="en-GB" sz="3200" b="1" dirty="0">
              <a:solidFill>
                <a:schemeClr val="tx1">
                  <a:lumMod val="95000"/>
                  <a:lumOff val="5000"/>
                </a:schemeClr>
              </a:solidFill>
            </a:endParaRPr>
          </a:p>
          <a:p>
            <a:endParaRPr lang="en-IN" dirty="0"/>
          </a:p>
        </p:txBody>
      </p:sp>
      <p:pic>
        <p:nvPicPr>
          <p:cNvPr id="5" name="Picture 4">
            <a:extLst>
              <a:ext uri="{FF2B5EF4-FFF2-40B4-BE49-F238E27FC236}">
                <a16:creationId xmlns:a16="http://schemas.microsoft.com/office/drawing/2014/main" id="{E6104C81-35AF-CCA9-30A7-B7496CF7AD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17965" y="1938148"/>
            <a:ext cx="4765102" cy="2424845"/>
          </a:xfrm>
          <a:prstGeom prst="rect">
            <a:avLst/>
          </a:prstGeom>
        </p:spPr>
      </p:pic>
    </p:spTree>
    <p:extLst>
      <p:ext uri="{BB962C8B-B14F-4D97-AF65-F5344CB8AC3E}">
        <p14:creationId xmlns:p14="http://schemas.microsoft.com/office/powerpoint/2010/main" val="24618978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2514" y="613955"/>
            <a:ext cx="10831286" cy="5772014"/>
          </a:xfrm>
        </p:spPr>
        <p:txBody>
          <a:bodyPr>
            <a:normAutofit/>
          </a:bodyPr>
          <a:lstStyle/>
          <a:p>
            <a:pPr marL="0" indent="0">
              <a:buNone/>
            </a:pPr>
            <a:r>
              <a:rPr lang="en-US" sz="2400" dirty="0" smtClean="0"/>
              <a:t>In </a:t>
            </a:r>
            <a:r>
              <a:rPr lang="en-US" sz="2400" dirty="0"/>
              <a:t>modern society, the issue of protecting data is one of the most important for companies and, in particular, human resources, where personnel and payroll data can be considered as highly valuable. Employee details including the salaries, tax information, and their identities, among other information, are processed and best should not be accessed by a third party. Implementing this level of internal security may be difficult for small businesses to handle. This is why the use of outsourced security services is encouraged. The section below looks at some of the individual and organizational benefits of outsourced security services. This is where payroll outsourcing becomes a strategic choice as it allows for higher secured measures as compared to HR data</a:t>
            </a:r>
            <a:r>
              <a:rPr lang="en-US" sz="2400" dirty="0" smtClean="0"/>
              <a:t>.</a:t>
            </a:r>
            <a:endParaRPr lang="en-US" sz="2400" b="0" dirty="0" smtClean="0">
              <a:effectLst/>
            </a:endParaRPr>
          </a:p>
          <a:p>
            <a:endParaRPr lang="en-US" sz="5100" dirty="0"/>
          </a:p>
          <a:p>
            <a:pPr marL="0" indent="0">
              <a:buNone/>
            </a:pPr>
            <a:r>
              <a:rPr lang="en-US" dirty="0" smtClean="0"/>
              <a:t/>
            </a:r>
            <a:br>
              <a:rPr lang="en-US" dirty="0" smtClean="0"/>
            </a:br>
            <a:endParaRPr lang="en-IN" dirty="0"/>
          </a:p>
        </p:txBody>
      </p:sp>
    </p:spTree>
    <p:extLst>
      <p:ext uri="{BB962C8B-B14F-4D97-AF65-F5344CB8AC3E}">
        <p14:creationId xmlns:p14="http://schemas.microsoft.com/office/powerpoint/2010/main" val="3122047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9816" y="0"/>
            <a:ext cx="10831286" cy="5772014"/>
          </a:xfrm>
        </p:spPr>
        <p:txBody>
          <a:bodyPr>
            <a:normAutofit/>
          </a:bodyPr>
          <a:lstStyle/>
          <a:p>
            <a:pPr marL="0" indent="0">
              <a:buNone/>
            </a:pPr>
            <a:endParaRPr lang="en-US" sz="5100" dirty="0" smtClean="0"/>
          </a:p>
          <a:p>
            <a:pPr lvl="1"/>
            <a:r>
              <a:rPr lang="en-US" b="1" dirty="0" smtClean="0"/>
              <a:t>Advanced Security Measures</a:t>
            </a:r>
            <a:endParaRPr lang="en-US" b="0" dirty="0" smtClean="0">
              <a:effectLst/>
            </a:endParaRPr>
          </a:p>
          <a:p>
            <a:pPr marL="0" indent="0">
              <a:buNone/>
            </a:pPr>
            <a:r>
              <a:rPr lang="en-US" sz="2400" dirty="0" smtClean="0"/>
              <a:t>Outsourcing companies engage in the use of highly developed networks for processing and processing payroll data with measures that ensure data security in every form. Such systems involve aspects such as the use of secure passwords, Identity and Access Control, Secure </a:t>
            </a:r>
            <a:r>
              <a:rPr lang="en-US" sz="2400" dirty="0" err="1" smtClean="0"/>
              <a:t>pavon</a:t>
            </a:r>
            <a:r>
              <a:rPr lang="en-US" sz="2400" dirty="0" smtClean="0"/>
              <a:t> storage and Control, Data Encryption, and others this makes sure that the Payroll information is safe from cyber criminals. payroll management for small business operations outsourcers means access to such advanced security technologies at a lower capital investment by the business.</a:t>
            </a:r>
            <a:endParaRPr lang="en-US" sz="2400" b="0" dirty="0" smtClean="0">
              <a:effectLst/>
            </a:endParaRPr>
          </a:p>
          <a:p>
            <a:pPr marL="0" indent="0">
              <a:buNone/>
            </a:pPr>
            <a:r>
              <a:rPr lang="en-US" dirty="0" smtClean="0"/>
              <a:t/>
            </a:r>
            <a:br>
              <a:rPr lang="en-US" dirty="0" smtClean="0"/>
            </a:br>
            <a:endParaRPr lang="en-IN" dirty="0"/>
          </a:p>
        </p:txBody>
      </p:sp>
    </p:spTree>
    <p:extLst>
      <p:ext uri="{BB962C8B-B14F-4D97-AF65-F5344CB8AC3E}">
        <p14:creationId xmlns:p14="http://schemas.microsoft.com/office/powerpoint/2010/main" val="21591321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2514" y="613955"/>
            <a:ext cx="10831286" cy="5772014"/>
          </a:xfrm>
        </p:spPr>
        <p:txBody>
          <a:bodyPr>
            <a:normAutofit/>
          </a:bodyPr>
          <a:lstStyle/>
          <a:p>
            <a:r>
              <a:rPr lang="en-US" sz="2400" b="1" dirty="0" smtClean="0"/>
              <a:t>Expertise </a:t>
            </a:r>
            <a:r>
              <a:rPr lang="en-US" sz="2400" b="1" dirty="0"/>
              <a:t>in Compliance</a:t>
            </a:r>
            <a:endParaRPr lang="en-US" sz="2400" b="0" dirty="0" smtClean="0">
              <a:effectLst/>
            </a:endParaRPr>
          </a:p>
          <a:p>
            <a:pPr marL="0" indent="0">
              <a:buNone/>
            </a:pPr>
            <a:r>
              <a:rPr lang="en-US" sz="2400" dirty="0"/>
              <a:t>Another important element of </a:t>
            </a:r>
            <a:r>
              <a:rPr lang="en-US" sz="2400" b="1" u="sng" dirty="0">
                <a:hlinkClick r:id="rId2"/>
              </a:rPr>
              <a:t>Managing payroll for small business</a:t>
            </a:r>
            <a:r>
              <a:rPr lang="en-US" sz="2400" b="1" dirty="0"/>
              <a:t> </a:t>
            </a:r>
            <a:r>
              <a:rPr lang="en-US" sz="2400" dirty="0"/>
              <a:t>payroll involves meeting the legal obligations as per the statutes of the given country. </a:t>
            </a:r>
            <a:r>
              <a:rPr lang="en-US" sz="2400" b="1" u="sng" dirty="0">
                <a:hlinkClick r:id="rId3"/>
              </a:rPr>
              <a:t>Statutory compliance consultants</a:t>
            </a:r>
            <a:r>
              <a:rPr lang="en-US" sz="2400" u="sng" dirty="0">
                <a:hlinkClick r:id="rId3"/>
              </a:rPr>
              <a:t> </a:t>
            </a:r>
            <a:r>
              <a:rPr lang="en-US" sz="2400" dirty="0"/>
              <a:t>assist outsourcing providers so that all of the processes related to payroll are compliant with the law. This not only minimizes the exposure to legal proceedings but also increases the safety of HR information. Compliance specialists ensure they are up to date with the different changes that happen in the regulatory framework which as is seen with India is always dynamic</a:t>
            </a:r>
            <a:r>
              <a:rPr lang="en-US" sz="2400" dirty="0" smtClean="0"/>
              <a:t>.</a:t>
            </a:r>
          </a:p>
          <a:p>
            <a:pPr marL="0" indent="0">
              <a:buNone/>
            </a:pPr>
            <a:endParaRPr lang="en-US" sz="9600" b="0" dirty="0" smtClean="0">
              <a:effectLst/>
            </a:endParaRPr>
          </a:p>
          <a:p>
            <a:pPr marL="0" indent="0">
              <a:buNone/>
            </a:pPr>
            <a:r>
              <a:rPr lang="en-US" dirty="0" smtClean="0"/>
              <a:t/>
            </a:r>
            <a:br>
              <a:rPr lang="en-US" dirty="0" smtClean="0"/>
            </a:br>
            <a:endParaRPr lang="en-IN" dirty="0"/>
          </a:p>
        </p:txBody>
      </p:sp>
    </p:spTree>
    <p:extLst>
      <p:ext uri="{BB962C8B-B14F-4D97-AF65-F5344CB8AC3E}">
        <p14:creationId xmlns:p14="http://schemas.microsoft.com/office/powerpoint/2010/main" val="5229955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2514" y="613955"/>
            <a:ext cx="10831286" cy="5772014"/>
          </a:xfrm>
        </p:spPr>
        <p:txBody>
          <a:bodyPr>
            <a:normAutofit/>
          </a:bodyPr>
          <a:lstStyle/>
          <a:p>
            <a:pPr marL="0" indent="0">
              <a:buNone/>
            </a:pPr>
            <a:r>
              <a:rPr lang="en-US" sz="2400" dirty="0" smtClean="0"/>
              <a:t>The </a:t>
            </a:r>
            <a:r>
              <a:rPr lang="en-US" sz="2400" dirty="0"/>
              <a:t>Core HR Activities The areas of core activity that should be emphasized in effective Human Resource Management are as follows</a:t>
            </a:r>
            <a:r>
              <a:rPr lang="en-US" sz="2400" dirty="0" smtClean="0"/>
              <a:t>:</a:t>
            </a:r>
          </a:p>
          <a:p>
            <a:endParaRPr lang="en-US" sz="2400" b="0" dirty="0" smtClean="0">
              <a:effectLst/>
            </a:endParaRPr>
          </a:p>
          <a:p>
            <a:pPr marL="0" indent="0">
              <a:buNone/>
            </a:pPr>
            <a:r>
              <a:rPr lang="en-US" sz="2400" dirty="0"/>
              <a:t>When HR departments outsource their payroll, this enables them to concentrate on their core responsibilities like the acquisition and management of employee talent, and not concentrate on the confusion that is involved in handling payroll. That’s why with the help of a proper</a:t>
            </a:r>
            <a:r>
              <a:rPr lang="en-US" sz="2400" u="sng" dirty="0">
                <a:hlinkClick r:id="rId2"/>
              </a:rPr>
              <a:t> </a:t>
            </a:r>
            <a:r>
              <a:rPr lang="en-US" sz="2400" b="1" u="sng" dirty="0">
                <a:hlinkClick r:id="rId2"/>
              </a:rPr>
              <a:t>payroll management system</a:t>
            </a:r>
            <a:r>
              <a:rPr lang="en-US" sz="2400" dirty="0"/>
              <a:t>, which must be managed by professionals, HR teams can focus more on such effective tasks that will bring actual results to the company.</a:t>
            </a:r>
            <a:endParaRPr lang="en-US" sz="2400" b="0" dirty="0" smtClean="0">
              <a:effectLst/>
            </a:endParaRPr>
          </a:p>
          <a:p>
            <a:pPr marL="0" indent="0">
              <a:buNone/>
            </a:pPr>
            <a:r>
              <a:rPr lang="en-US" b="0" dirty="0" smtClean="0">
                <a:effectLst/>
              </a:rPr>
              <a:t/>
            </a:r>
            <a:br>
              <a:rPr lang="en-US" b="0" dirty="0" smtClean="0">
                <a:effectLst/>
              </a:rPr>
            </a:br>
            <a:r>
              <a:rPr lang="en-US" dirty="0" smtClean="0"/>
              <a:t/>
            </a:r>
            <a:br>
              <a:rPr lang="en-US" dirty="0" smtClean="0"/>
            </a:br>
            <a:endParaRPr lang="en-IN" dirty="0"/>
          </a:p>
        </p:txBody>
      </p:sp>
    </p:spTree>
    <p:extLst>
      <p:ext uri="{BB962C8B-B14F-4D97-AF65-F5344CB8AC3E}">
        <p14:creationId xmlns:p14="http://schemas.microsoft.com/office/powerpoint/2010/main" val="34766493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2514" y="613955"/>
            <a:ext cx="10831286" cy="5772014"/>
          </a:xfrm>
        </p:spPr>
        <p:txBody>
          <a:bodyPr>
            <a:normAutofit/>
          </a:bodyPr>
          <a:lstStyle/>
          <a:p>
            <a:r>
              <a:rPr lang="en-US" sz="2400" b="1" dirty="0" smtClean="0"/>
              <a:t>Conclusion</a:t>
            </a:r>
            <a:endParaRPr lang="en-US" sz="2400" b="0" dirty="0" smtClean="0">
              <a:effectLst/>
            </a:endParaRPr>
          </a:p>
          <a:p>
            <a:pPr marL="0" indent="0">
              <a:buNone/>
            </a:pPr>
            <a:r>
              <a:rPr lang="en-US" sz="2400" dirty="0"/>
              <a:t>Outsourcing of payroll not only simplifies the Human Resource management practice but also improves the security of the information. With the help of modern advanced technologies regarding payroll management systems, as well as the professional assistance of statutory compliance consultants, companies can be safeguarded against the leakage of the pivotal and confidential information of the payroll data to the outside world. In a small business, the outsourcing of the payroll department provides a cheap and secure means of maintaining the organization’s payment and remuneration system while the HR teams can concentrate on developing the company.</a:t>
            </a:r>
            <a:endParaRPr lang="en-US" sz="2400" b="0" dirty="0" smtClean="0">
              <a:effectLst/>
            </a:endParaRPr>
          </a:p>
          <a:p>
            <a:pPr marL="0" indent="0">
              <a:buNone/>
            </a:pPr>
            <a:r>
              <a:rPr lang="en-US" b="0" dirty="0" smtClean="0">
                <a:effectLst/>
              </a:rPr>
              <a:t/>
            </a:r>
            <a:br>
              <a:rPr lang="en-US" b="0" dirty="0" smtClean="0">
                <a:effectLst/>
              </a:rPr>
            </a:br>
            <a:endParaRPr lang="en-IN" dirty="0"/>
          </a:p>
        </p:txBody>
      </p:sp>
    </p:spTree>
    <p:extLst>
      <p:ext uri="{BB962C8B-B14F-4D97-AF65-F5344CB8AC3E}">
        <p14:creationId xmlns:p14="http://schemas.microsoft.com/office/powerpoint/2010/main" val="25930624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1075" y="627018"/>
            <a:ext cx="10831286" cy="5772014"/>
          </a:xfrm>
        </p:spPr>
        <p:txBody>
          <a:bodyPr>
            <a:normAutofit fontScale="40000" lnSpcReduction="20000"/>
          </a:bodyPr>
          <a:lstStyle/>
          <a:p>
            <a:pPr marL="0" indent="0">
              <a:buNone/>
            </a:pPr>
            <a:r>
              <a:rPr lang="en-US" sz="6000" b="1" dirty="0" smtClean="0">
                <a:solidFill>
                  <a:schemeClr val="dk1"/>
                </a:solidFill>
                <a:ea typeface="Calibri"/>
                <a:cs typeface="Calibri"/>
                <a:sym typeface="Calibri"/>
              </a:rPr>
              <a:t>Contact Us</a:t>
            </a:r>
            <a:r>
              <a:rPr lang="en-US" sz="6000" b="1" dirty="0" smtClean="0">
                <a:solidFill>
                  <a:schemeClr val="dk1"/>
                </a:solidFill>
                <a:ea typeface="Calibri"/>
                <a:cs typeface="Calibri"/>
              </a:rPr>
              <a:t/>
            </a:r>
            <a:br>
              <a:rPr lang="en-US" sz="6000" b="1" dirty="0" smtClean="0">
                <a:solidFill>
                  <a:schemeClr val="dk1"/>
                </a:solidFill>
                <a:ea typeface="Calibri"/>
                <a:cs typeface="Calibri"/>
              </a:rPr>
            </a:br>
            <a:r>
              <a:rPr lang="en-US" sz="6000" b="1" dirty="0" smtClean="0">
                <a:solidFill>
                  <a:schemeClr val="dk1"/>
                </a:solidFill>
                <a:ea typeface="Calibri"/>
                <a:cs typeface="Calibri"/>
              </a:rPr>
              <a:t/>
            </a:r>
            <a:br>
              <a:rPr lang="en-US" sz="6000" b="1" dirty="0" smtClean="0">
                <a:solidFill>
                  <a:schemeClr val="dk1"/>
                </a:solidFill>
                <a:ea typeface="Calibri"/>
                <a:cs typeface="Calibri"/>
              </a:rPr>
            </a:br>
            <a:r>
              <a:rPr lang="en-US" sz="6000" b="1" dirty="0" smtClean="0">
                <a:solidFill>
                  <a:schemeClr val="dk1"/>
                </a:solidFill>
                <a:ea typeface="Calibri"/>
                <a:cs typeface="Calibri"/>
              </a:rPr>
              <a:t/>
            </a:r>
            <a:br>
              <a:rPr lang="en-US" sz="6000" b="1" dirty="0" smtClean="0">
                <a:solidFill>
                  <a:schemeClr val="dk1"/>
                </a:solidFill>
                <a:ea typeface="Calibri"/>
                <a:cs typeface="Calibri"/>
              </a:rPr>
            </a:br>
            <a:r>
              <a:rPr lang="en-US" sz="6000" dirty="0" smtClean="0">
                <a:solidFill>
                  <a:schemeClr val="dk1"/>
                </a:solidFill>
                <a:ea typeface="Calibri"/>
                <a:cs typeface="Calibri"/>
                <a:sym typeface="Calibri"/>
              </a:rPr>
              <a:t>From payroll processing to accounting to temp staffing, we help you manage everything accurately and efficiently. </a:t>
            </a:r>
            <a:r>
              <a:rPr lang="en-US" sz="6000" dirty="0" smtClean="0">
                <a:solidFill>
                  <a:schemeClr val="dk1"/>
                </a:solidFill>
                <a:ea typeface="Calibri"/>
                <a:cs typeface="Calibri"/>
                <a:sym typeface="Calibri"/>
                <a:hlinkClick r:id="rId2"/>
              </a:rPr>
              <a:t>https://paysquare.com/reach-out/</a:t>
            </a:r>
            <a:r>
              <a:rPr lang="en-US" sz="6000" dirty="0" smtClean="0">
                <a:solidFill>
                  <a:schemeClr val="dk1"/>
                </a:solidFill>
                <a:ea typeface="Calibri"/>
                <a:cs typeface="Calibri"/>
                <a:sym typeface="Calibri"/>
              </a:rPr>
              <a:t> </a:t>
            </a:r>
          </a:p>
          <a:p>
            <a:pPr marL="0" indent="0">
              <a:buNone/>
            </a:pPr>
            <a:r>
              <a:rPr lang="en-US" sz="6000" dirty="0" smtClean="0">
                <a:solidFill>
                  <a:schemeClr val="dk1"/>
                </a:solidFill>
                <a:ea typeface="Calibri"/>
                <a:cs typeface="Calibri"/>
                <a:sym typeface="Calibri"/>
              </a:rPr>
              <a:t/>
            </a:r>
            <a:br>
              <a:rPr lang="en-US" sz="6000" dirty="0" smtClean="0">
                <a:solidFill>
                  <a:schemeClr val="dk1"/>
                </a:solidFill>
                <a:ea typeface="Calibri"/>
                <a:cs typeface="Calibri"/>
                <a:sym typeface="Calibri"/>
              </a:rPr>
            </a:br>
            <a:r>
              <a:rPr lang="en-US" sz="6000" b="1" dirty="0" smtClean="0">
                <a:solidFill>
                  <a:schemeClr val="dk1"/>
                </a:solidFill>
                <a:ea typeface="Calibri"/>
                <a:cs typeface="Calibri"/>
                <a:sym typeface="Calibri"/>
              </a:rPr>
              <a:t>Visit Our Branch</a:t>
            </a:r>
          </a:p>
          <a:p>
            <a:pPr marL="0" indent="0">
              <a:lnSpc>
                <a:spcPct val="150000"/>
              </a:lnSpc>
              <a:buNone/>
            </a:pPr>
            <a:r>
              <a:rPr lang="en-US" sz="6000" dirty="0" err="1" smtClean="0">
                <a:solidFill>
                  <a:schemeClr val="dk1"/>
                </a:solidFill>
                <a:ea typeface="Calibri"/>
                <a:cs typeface="Calibri"/>
                <a:sym typeface="Calibri"/>
              </a:rPr>
              <a:t>Paysquare</a:t>
            </a:r>
            <a:r>
              <a:rPr lang="en-US" sz="6000" dirty="0" smtClean="0">
                <a:solidFill>
                  <a:schemeClr val="dk1"/>
                </a:solidFill>
                <a:ea typeface="Calibri"/>
                <a:cs typeface="Calibri"/>
                <a:sym typeface="Calibri"/>
              </a:rPr>
              <a:t> Consultancy Limited, Sr.No-1537, Bhakti Premium, 3rd &amp; 4th floor Old Mumbai-Pune road, </a:t>
            </a:r>
            <a:r>
              <a:rPr lang="en-US" sz="6000" dirty="0" err="1" smtClean="0">
                <a:solidFill>
                  <a:schemeClr val="dk1"/>
                </a:solidFill>
                <a:ea typeface="Calibri"/>
                <a:cs typeface="Calibri"/>
                <a:sym typeface="Calibri"/>
              </a:rPr>
              <a:t>Dapodi</a:t>
            </a:r>
            <a:r>
              <a:rPr lang="en-US" sz="6000" dirty="0" smtClean="0">
                <a:solidFill>
                  <a:schemeClr val="dk1"/>
                </a:solidFill>
                <a:ea typeface="Calibri"/>
                <a:cs typeface="Calibri"/>
                <a:sym typeface="Calibri"/>
              </a:rPr>
              <a:t>, Pune-411012</a:t>
            </a:r>
            <a:br>
              <a:rPr lang="en-US" sz="6000" dirty="0" smtClean="0">
                <a:solidFill>
                  <a:schemeClr val="dk1"/>
                </a:solidFill>
                <a:ea typeface="Calibri"/>
                <a:cs typeface="Calibri"/>
                <a:sym typeface="Calibri"/>
              </a:rPr>
            </a:br>
            <a:r>
              <a:rPr lang="en-US" sz="6000" dirty="0" smtClean="0">
                <a:solidFill>
                  <a:schemeClr val="dk1"/>
                </a:solidFill>
                <a:ea typeface="Calibri"/>
                <a:cs typeface="Calibri"/>
                <a:sym typeface="Calibri"/>
              </a:rPr>
              <a:t>Landmark-</a:t>
            </a:r>
            <a:r>
              <a:rPr lang="en-US" sz="6000" dirty="0" err="1" smtClean="0">
                <a:solidFill>
                  <a:schemeClr val="dk1"/>
                </a:solidFill>
                <a:ea typeface="Calibri"/>
                <a:cs typeface="Calibri"/>
                <a:sym typeface="Calibri"/>
              </a:rPr>
              <a:t>Megamart</a:t>
            </a:r>
            <a:endParaRPr lang="en-US" sz="6000" dirty="0" smtClean="0">
              <a:solidFill>
                <a:schemeClr val="dk1"/>
              </a:solidFill>
              <a:ea typeface="Calibri"/>
              <a:cs typeface="Calibri"/>
              <a:sym typeface="Calibri"/>
            </a:endParaRPr>
          </a:p>
          <a:p>
            <a:pPr marL="0" indent="0">
              <a:lnSpc>
                <a:spcPct val="150000"/>
              </a:lnSpc>
              <a:buNone/>
            </a:pPr>
            <a:r>
              <a:rPr lang="en-US" sz="6000" dirty="0" smtClean="0">
                <a:solidFill>
                  <a:schemeClr val="dk1"/>
                </a:solidFill>
                <a:ea typeface="Calibri"/>
                <a:cs typeface="Calibri"/>
                <a:sym typeface="Calibri"/>
              </a:rPr>
              <a:t>Phone: +918080523161</a:t>
            </a:r>
            <a:endParaRPr lang="en-US" sz="6000" dirty="0" smtClean="0">
              <a:solidFill>
                <a:schemeClr val="dk1"/>
              </a:solidFill>
              <a:ea typeface="Calibri"/>
              <a:cs typeface="Calibri"/>
            </a:endParaRPr>
          </a:p>
          <a:p>
            <a:pPr marL="0" indent="0">
              <a:lnSpc>
                <a:spcPct val="150000"/>
              </a:lnSpc>
              <a:buNone/>
            </a:pPr>
            <a:r>
              <a:rPr lang="en-US" sz="6000" dirty="0" smtClean="0">
                <a:solidFill>
                  <a:schemeClr val="dk1"/>
                </a:solidFill>
                <a:ea typeface="Calibri"/>
                <a:cs typeface="Calibri"/>
                <a:sym typeface="Calibri"/>
              </a:rPr>
              <a:t>Email: </a:t>
            </a:r>
            <a:r>
              <a:rPr lang="en-US" sz="6000" dirty="0" smtClean="0">
                <a:solidFill>
                  <a:schemeClr val="dk1"/>
                </a:solidFill>
                <a:ea typeface="Calibri"/>
                <a:cs typeface="Calibri"/>
                <a:sym typeface="Calibri"/>
                <a:hlinkClick r:id="rId3">
                  <a:extLst>
                    <a:ext uri="{A12FA001-AC4F-418D-AE19-62706E023703}">
                      <ahyp:hlinkClr xmlns:lc="http://schemas.openxmlformats.org/drawingml/2006/lockedCanvas" xmlns:ahyp="http://schemas.microsoft.com/office/drawing/2018/hyperlinkcolor" xmlns="" val="tx"/>
                    </a:ext>
                  </a:extLst>
                </a:hlinkClick>
              </a:rPr>
              <a:t>sales@paysquare.com</a:t>
            </a:r>
            <a:endParaRPr lang="en-US" sz="6000" dirty="0" smtClean="0">
              <a:solidFill>
                <a:schemeClr val="dk1"/>
              </a:solidFill>
              <a:ea typeface="Calibri"/>
              <a:cs typeface="Calibri"/>
              <a:sym typeface="Calibri"/>
            </a:endParaRPr>
          </a:p>
          <a:p>
            <a:pPr marL="0" indent="0">
              <a:lnSpc>
                <a:spcPct val="150000"/>
              </a:lnSpc>
              <a:buNone/>
            </a:pPr>
            <a:r>
              <a:rPr lang="en-US" sz="6000" dirty="0" smtClean="0">
                <a:solidFill>
                  <a:schemeClr val="dk1"/>
                </a:solidFill>
                <a:ea typeface="Calibri"/>
                <a:cs typeface="Calibri"/>
                <a:sym typeface="Calibri"/>
              </a:rPr>
              <a:t>Career: hr@paysquare.com</a:t>
            </a:r>
            <a:endParaRPr lang="en-US" sz="6000" dirty="0" smtClean="0">
              <a:solidFill>
                <a:schemeClr val="dk1"/>
              </a:solidFill>
              <a:ea typeface="Calibri"/>
              <a:cs typeface="Calibri"/>
            </a:endParaRPr>
          </a:p>
          <a:p>
            <a:pPr marL="0" indent="0">
              <a:buNone/>
            </a:pPr>
            <a:r>
              <a:rPr lang="en-US" b="0" dirty="0" smtClean="0">
                <a:effectLst/>
              </a:rPr>
              <a:t/>
            </a:r>
            <a:br>
              <a:rPr lang="en-US" b="0" dirty="0" smtClean="0">
                <a:effectLst/>
              </a:rPr>
            </a:br>
            <a:endParaRPr lang="en-IN" dirty="0"/>
          </a:p>
        </p:txBody>
      </p:sp>
    </p:spTree>
    <p:extLst>
      <p:ext uri="{BB962C8B-B14F-4D97-AF65-F5344CB8AC3E}">
        <p14:creationId xmlns:p14="http://schemas.microsoft.com/office/powerpoint/2010/main" val="12783077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TotalTime>
  <Words>532</Words>
  <Application>Microsoft Office PowerPoint</Application>
  <PresentationFormat>Widescreen</PresentationFormat>
  <Paragraphs>27</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How Payroll Outsourcing Enhances HR Data Security</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Payroll Outsourcing Enhances HR Data Security</dc:title>
  <dc:creator>Admin</dc:creator>
  <cp:lastModifiedBy>Admin</cp:lastModifiedBy>
  <cp:revision>4</cp:revision>
  <dcterms:created xsi:type="dcterms:W3CDTF">2024-08-28T07:51:21Z</dcterms:created>
  <dcterms:modified xsi:type="dcterms:W3CDTF">2024-08-28T08:41:45Z</dcterms:modified>
</cp:coreProperties>
</file>