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 id="262"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B369-FFED-0AE1-05BF-1237BFE93D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F07B972-975A-8C0C-AEDA-D10CF9E0B7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CAD46D0-EB04-82DD-65EF-0D84C420FBB8}"/>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15D0DA98-CB5F-6005-B12C-289747F6A4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A62564-D0F0-E043-DBF3-DD5F213E15C9}"/>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2709172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23215-0935-05BF-621A-4F7EEF91C1A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E9DEB0E-EA65-245A-F028-6DE1363531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445ACA-BE68-3883-E79E-37CAEBB9AF30}"/>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6B686594-5EFB-AE1B-900A-C944E995A54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B86D32-B0CB-D9F6-477E-65BFFCD2115A}"/>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380620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7FADB-058E-93A4-0690-F655716078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62DE708-279C-3D33-AE02-16C13F3F48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799BCE-DC79-E50F-EA4A-3C113B6C5DAB}"/>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65F00ACB-BFAF-7821-3A85-69E1C288650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1887B0-40DF-B984-33FA-E9D042CF2526}"/>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4088050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93D78-1B1A-E9BB-E223-AAF6469B1DC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A4F18FD-294E-0F16-FA9D-6D6D8A7AAE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5C34D05-BD94-D40C-1FD6-564672276E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025E454-D66F-81C0-B801-38196E0A1416}"/>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6" name="Footer Placeholder 5">
            <a:extLst>
              <a:ext uri="{FF2B5EF4-FFF2-40B4-BE49-F238E27FC236}">
                <a16:creationId xmlns:a16="http://schemas.microsoft.com/office/drawing/2014/main" id="{35921956-CD1E-8EAB-2B2B-096BF9D12B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B311CF-B104-89C6-8D81-42375046E63B}"/>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331744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8DFAE-96E7-582B-C284-5CD9554CD94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C066A51-4FA9-D5E9-6A20-84013B9291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C93CE8-9499-9A2A-057B-9A0907C441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426F930-1431-F0A6-C877-F3B2938C25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A897EF-F61D-0704-DB38-A91A1D1FD3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F091BFE-328B-E80B-6B3F-AEDC74749EFC}"/>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8" name="Footer Placeholder 7">
            <a:extLst>
              <a:ext uri="{FF2B5EF4-FFF2-40B4-BE49-F238E27FC236}">
                <a16:creationId xmlns:a16="http://schemas.microsoft.com/office/drawing/2014/main" id="{F7B2C70D-E128-53D4-6623-6CEBE87EF47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86253E2-FBE1-E342-5F96-3013D8FBE290}"/>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2845043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256E-0A53-9874-92E3-0F1B150502A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729B5AC-D906-3B97-2E5D-8D36BA6C4719}"/>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4" name="Footer Placeholder 3">
            <a:extLst>
              <a:ext uri="{FF2B5EF4-FFF2-40B4-BE49-F238E27FC236}">
                <a16:creationId xmlns:a16="http://schemas.microsoft.com/office/drawing/2014/main" id="{D898608B-B903-2A0D-E126-AE671C8C8C9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6AA1136-8AC3-67F7-0768-273C2DA4A3A1}"/>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121937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6D62D9-3BE1-1EB6-1B8F-8F47FA84E68D}"/>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3" name="Footer Placeholder 2">
            <a:extLst>
              <a:ext uri="{FF2B5EF4-FFF2-40B4-BE49-F238E27FC236}">
                <a16:creationId xmlns:a16="http://schemas.microsoft.com/office/drawing/2014/main" id="{A4C35906-5ACC-F95B-44DE-FAB795532EF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954363A-9785-FF76-EA02-288EA16DE334}"/>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18604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9BAA5-3F76-134B-EAA5-50B14D0D03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04D5317-273C-D2D5-DFB1-4C1FE3A9E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0108268-3002-7D68-7E46-F290F7E5E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9D5E2C-A085-12B9-70E1-07EC07F406E6}"/>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6" name="Footer Placeholder 5">
            <a:extLst>
              <a:ext uri="{FF2B5EF4-FFF2-40B4-BE49-F238E27FC236}">
                <a16:creationId xmlns:a16="http://schemas.microsoft.com/office/drawing/2014/main" id="{3906D5C1-48C9-DF9C-D4E5-5046C92F3A2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98E004-1168-6B42-3A83-5DB1D0F2F6D6}"/>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1622634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6B9C6-B46C-E607-107E-7C235E8468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4771D8-83A2-749D-5BF8-E0C24B0E01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684174B-EB97-29A6-027E-B330CF7699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BE0BA-A9E4-6690-4571-2504AF93C62C}"/>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6" name="Footer Placeholder 5">
            <a:extLst>
              <a:ext uri="{FF2B5EF4-FFF2-40B4-BE49-F238E27FC236}">
                <a16:creationId xmlns:a16="http://schemas.microsoft.com/office/drawing/2014/main" id="{3646AD84-35A4-43C2-A9B8-249338FFEDC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A2DC26-4883-6138-AD9A-ADFA7FC73973}"/>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3816184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DEF5-EF56-DDBD-0D6E-F0B6A504C82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A18B9CC-04D8-9A76-A047-35E1A75CCB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9B9236-BB91-C4E6-D124-1AA6DB9FA866}"/>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42F4DAC5-9480-4BCB-369E-8AD10CFCB4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242249F-E19F-CD6F-059F-866ABEAD1B2C}"/>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761032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E0D59-627E-D901-0F1A-4BCE898750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D9AB05-7A14-62A1-D13C-CF03716700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18D0AE-852B-2606-21A4-D7F87DBD4C2E}"/>
              </a:ext>
            </a:extLst>
          </p:cNvPr>
          <p:cNvSpPr>
            <a:spLocks noGrp="1"/>
          </p:cNvSpPr>
          <p:nvPr>
            <p:ph type="dt" sz="half" idx="10"/>
          </p:nvPr>
        </p:nvSpPr>
        <p:spPr/>
        <p:txBody>
          <a:body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82DFD63E-3EAB-CDE2-0C25-349D7EFE2B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2AEAFBD-BA26-13D4-1BD4-D26CDAA03D90}"/>
              </a:ext>
            </a:extLst>
          </p:cNvPr>
          <p:cNvSpPr>
            <a:spLocks noGrp="1"/>
          </p:cNvSpPr>
          <p:nvPr>
            <p:ph type="sldNum" sz="quarter" idx="12"/>
          </p:nvPr>
        </p:nvSpPr>
        <p:spPr/>
        <p:txBody>
          <a:bodyPr/>
          <a:lstStyle/>
          <a:p>
            <a:fld id="{55497EBB-D745-448B-AD62-ABFDBC99E4EC}" type="slidenum">
              <a:rPr lang="en-IN" smtClean="0"/>
              <a:t>‹#›</a:t>
            </a:fld>
            <a:endParaRPr lang="en-IN"/>
          </a:p>
        </p:txBody>
      </p:sp>
    </p:spTree>
    <p:extLst>
      <p:ext uri="{BB962C8B-B14F-4D97-AF65-F5344CB8AC3E}">
        <p14:creationId xmlns:p14="http://schemas.microsoft.com/office/powerpoint/2010/main" val="3408600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5E83AA-DB5C-F426-CA3E-29EDC1A8FC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C71E3B9-DCFC-59E3-065D-7DA90C2E3B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ED9DF2-4907-3E54-4129-8D38B620DD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0B4890-8760-44A5-BEFE-CF0F8072C7AB}" type="datetimeFigureOut">
              <a:rPr lang="en-IN" smtClean="0"/>
              <a:t>12-08-2024</a:t>
            </a:fld>
            <a:endParaRPr lang="en-IN"/>
          </a:p>
        </p:txBody>
      </p:sp>
      <p:sp>
        <p:nvSpPr>
          <p:cNvPr id="5" name="Footer Placeholder 4">
            <a:extLst>
              <a:ext uri="{FF2B5EF4-FFF2-40B4-BE49-F238E27FC236}">
                <a16:creationId xmlns:a16="http://schemas.microsoft.com/office/drawing/2014/main" id="{35816018-088B-7300-9AF3-9E0B04F7F7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856755A-BF5F-86F7-72E9-DA88EB3B6F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497EBB-D745-448B-AD62-ABFDBC99E4EC}" type="slidenum">
              <a:rPr lang="en-IN" smtClean="0"/>
              <a:t>‹#›</a:t>
            </a:fld>
            <a:endParaRPr lang="en-IN"/>
          </a:p>
        </p:txBody>
      </p:sp>
    </p:spTree>
    <p:extLst>
      <p:ext uri="{BB962C8B-B14F-4D97-AF65-F5344CB8AC3E}">
        <p14:creationId xmlns:p14="http://schemas.microsoft.com/office/powerpoint/2010/main" val="994391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aysquare.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aysquare.com/international-payroll/" TargetMode="External"/><Relationship Id="rId2" Type="http://schemas.openxmlformats.org/officeDocument/2006/relationships/hyperlink" Target="https://paysquare.com/payroll-outsourcing/" TargetMode="External"/><Relationship Id="rId1" Type="http://schemas.openxmlformats.org/officeDocument/2006/relationships/slideLayout" Target="../slideLayouts/slideLayout2.xml"/><Relationship Id="rId4" Type="http://schemas.openxmlformats.org/officeDocument/2006/relationships/hyperlink" Target="https://paysquare.com/payroll-outsourcing-services-in-bangalor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3D1F6-6B70-971A-D9B3-02A3F6A963C6}"/>
              </a:ext>
            </a:extLst>
          </p:cNvPr>
          <p:cNvSpPr>
            <a:spLocks noGrp="1"/>
          </p:cNvSpPr>
          <p:nvPr>
            <p:ph type="ctrTitle"/>
          </p:nvPr>
        </p:nvSpPr>
        <p:spPr>
          <a:xfrm>
            <a:off x="1524000" y="545283"/>
            <a:ext cx="8962239" cy="1744911"/>
          </a:xfrm>
        </p:spPr>
        <p:txBody>
          <a:bodyPr>
            <a:normAutofit fontScale="90000"/>
          </a:bodyPr>
          <a:lstStyle/>
          <a:p>
            <a:pPr rtl="0">
              <a:spcBef>
                <a:spcPts val="0"/>
              </a:spcBef>
              <a:spcAft>
                <a:spcPts val="0"/>
              </a:spcAft>
            </a:pPr>
            <a:r>
              <a:rPr lang="en-US" sz="3600" b="1" i="0" u="none" strike="noStrike" dirty="0">
                <a:solidFill>
                  <a:srgbClr val="000000"/>
                </a:solidFill>
                <a:effectLst/>
                <a:latin typeface="Arial" panose="020B0604020202020204" pitchFamily="34" charset="0"/>
              </a:rPr>
              <a:t>     Why Companies should </a:t>
            </a:r>
            <a:r>
              <a:rPr lang="en-US" sz="3600" b="1" i="0" u="none" strike="noStrike" dirty="0" err="1">
                <a:solidFill>
                  <a:srgbClr val="000000"/>
                </a:solidFill>
                <a:effectLst/>
                <a:latin typeface="Arial" panose="020B0604020202020204" pitchFamily="34" charset="0"/>
              </a:rPr>
              <a:t>Opt</a:t>
            </a:r>
            <a:r>
              <a:rPr lang="en-US" sz="3600" b="1" i="0" u="none" strike="noStrike" dirty="0">
                <a:solidFill>
                  <a:srgbClr val="000000"/>
                </a:solidFill>
                <a:effectLst/>
                <a:latin typeface="Arial" panose="020B0604020202020204" pitchFamily="34" charset="0"/>
              </a:rPr>
              <a:t> for Third-Party Payroll Services</a:t>
            </a:r>
            <a:br>
              <a:rPr lang="en-US" sz="3600" b="0" dirty="0">
                <a:effectLst/>
              </a:rPr>
            </a:br>
            <a:br>
              <a:rPr lang="en-US" sz="3600" dirty="0"/>
            </a:br>
            <a:endParaRPr lang="en-IN" sz="3600" dirty="0"/>
          </a:p>
        </p:txBody>
      </p:sp>
      <p:sp>
        <p:nvSpPr>
          <p:cNvPr id="3" name="Subtitle 2">
            <a:extLst>
              <a:ext uri="{FF2B5EF4-FFF2-40B4-BE49-F238E27FC236}">
                <a16:creationId xmlns:a16="http://schemas.microsoft.com/office/drawing/2014/main" id="{1CCC884A-684C-7E9E-7705-FDDB6750C8B2}"/>
              </a:ext>
            </a:extLst>
          </p:cNvPr>
          <p:cNvSpPr>
            <a:spLocks noGrp="1"/>
          </p:cNvSpPr>
          <p:nvPr>
            <p:ph type="subTitle" idx="1"/>
          </p:nvPr>
        </p:nvSpPr>
        <p:spPr>
          <a:xfrm>
            <a:off x="1524000" y="5377342"/>
            <a:ext cx="9144000" cy="1040235"/>
          </a:xfrm>
        </p:spPr>
        <p:txBody>
          <a:bodyPr>
            <a:normAutofit/>
          </a:bodyPr>
          <a:lstStyle/>
          <a:p>
            <a:r>
              <a:rPr lang="en-GB" sz="4000" b="1" dirty="0">
                <a:solidFill>
                  <a:schemeClr val="tx1">
                    <a:lumMod val="95000"/>
                    <a:lumOff val="5000"/>
                  </a:schemeClr>
                </a:solidFill>
                <a:hlinkClick r:id="rId2">
                  <a:extLst>
                    <a:ext uri="{A12FA001-AC4F-418D-AE19-62706E023703}">
                      <ahyp:hlinkClr xmlns:ahyp="http://schemas.microsoft.com/office/drawing/2018/hyperlinkcolor" val="tx"/>
                    </a:ext>
                  </a:extLst>
                </a:hlinkClick>
              </a:rPr>
              <a:t>https://paysquare.com/</a:t>
            </a:r>
            <a:endParaRPr lang="en-GB" sz="4000" b="1" dirty="0">
              <a:solidFill>
                <a:schemeClr val="tx1">
                  <a:lumMod val="95000"/>
                  <a:lumOff val="5000"/>
                </a:schemeClr>
              </a:solidFill>
            </a:endParaRPr>
          </a:p>
        </p:txBody>
      </p:sp>
      <p:pic>
        <p:nvPicPr>
          <p:cNvPr id="4" name="Picture 3">
            <a:extLst>
              <a:ext uri="{FF2B5EF4-FFF2-40B4-BE49-F238E27FC236}">
                <a16:creationId xmlns:a16="http://schemas.microsoft.com/office/drawing/2014/main" id="{4674731D-041D-F94C-B95E-D88FDF192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852" y="2290194"/>
            <a:ext cx="4739149" cy="2142327"/>
          </a:xfrm>
          <a:prstGeom prst="rect">
            <a:avLst/>
          </a:prstGeom>
        </p:spPr>
      </p:pic>
    </p:spTree>
    <p:extLst>
      <p:ext uri="{BB962C8B-B14F-4D97-AF65-F5344CB8AC3E}">
        <p14:creationId xmlns:p14="http://schemas.microsoft.com/office/powerpoint/2010/main" val="1385212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42D34-E033-B8CC-F08E-6CAC2F59685F}"/>
              </a:ext>
            </a:extLst>
          </p:cNvPr>
          <p:cNvSpPr>
            <a:spLocks noGrp="1"/>
          </p:cNvSpPr>
          <p:nvPr>
            <p:ph idx="1"/>
          </p:nvPr>
        </p:nvSpPr>
        <p:spPr>
          <a:xfrm>
            <a:off x="838200" y="218114"/>
            <a:ext cx="10515600" cy="5958849"/>
          </a:xfrm>
        </p:spPr>
        <p:txBody>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Indeed, nowadays with the growing complexity and uncertainty of the business environment, more and more organizations opt for outsourcing their payroll tasks. These services are available in India through outsourcing with third party payroll companies and come with numerous benefits which enable better control of the company’s human resources, legal regulations, and costs. This paper argues that through outsourcing, companies are in a position to set most of their efforts to their mandates while having confidence that all their payrolls are done professionally and as per the law. </a:t>
            </a:r>
          </a:p>
          <a:p>
            <a:pPr marL="0" indent="0" rtl="0">
              <a:spcBef>
                <a:spcPts val="1200"/>
              </a:spcBef>
              <a:spcAft>
                <a:spcPts val="1200"/>
              </a:spcAft>
              <a:buNone/>
            </a:pPr>
            <a:endParaRPr lang="en-US" b="0" dirty="0">
              <a:effectLst/>
            </a:endParaRPr>
          </a:p>
          <a:p>
            <a:pPr rtl="0">
              <a:spcBef>
                <a:spcPts val="1200"/>
              </a:spcBef>
              <a:spcAft>
                <a:spcPts val="1200"/>
              </a:spcAft>
            </a:pPr>
            <a:r>
              <a:rPr lang="en-US" sz="1800" b="1" i="0" u="none" strike="noStrike" dirty="0">
                <a:solidFill>
                  <a:srgbClr val="000000"/>
                </a:solidFill>
                <a:effectLst/>
                <a:latin typeface="Arial" panose="020B0604020202020204" pitchFamily="34" charset="0"/>
              </a:rPr>
              <a:t>Streamlining Payroll Management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The first advantage that has influenced companies to hire third party </a:t>
            </a:r>
            <a:r>
              <a:rPr lang="en-US" sz="1800" b="1" i="0" u="sng" strike="noStrike" dirty="0">
                <a:solidFill>
                  <a:srgbClr val="1155CC"/>
                </a:solidFill>
                <a:effectLst/>
                <a:latin typeface="Arial" panose="020B0604020202020204" pitchFamily="34" charset="0"/>
                <a:hlinkClick r:id="rId2"/>
              </a:rPr>
              <a:t>payroll companies in India</a:t>
            </a:r>
            <a:r>
              <a:rPr lang="en-US" sz="1800" b="0" i="0" u="none" strike="noStrike" dirty="0">
                <a:solidFill>
                  <a:srgbClr val="000000"/>
                </a:solidFill>
                <a:effectLst/>
                <a:latin typeface="Arial" panose="020B0604020202020204" pitchFamily="34" charset="0"/>
              </a:rPr>
              <a:t> is that they increase the efficiency of the payroll department. In-adapting to meet your payroll needs can prove cumbersome and would be characterized by numerous mistakes, particularly for organizations with a vast employee base or those with branches in different regions. Third-party provider’s payroll management systems are usually integrated with sophisticated technologies that automate various aspects of the payroll processes, thus eliminating prospects of wrong calculations and delays with employee’s payments. </a:t>
            </a:r>
            <a:endParaRPr lang="en-US" b="0" dirty="0">
              <a:effectLst/>
            </a:endParaRPr>
          </a:p>
        </p:txBody>
      </p:sp>
    </p:spTree>
    <p:extLst>
      <p:ext uri="{BB962C8B-B14F-4D97-AF65-F5344CB8AC3E}">
        <p14:creationId xmlns:p14="http://schemas.microsoft.com/office/powerpoint/2010/main" val="1511449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42D34-E033-B8CC-F08E-6CAC2F59685F}"/>
              </a:ext>
            </a:extLst>
          </p:cNvPr>
          <p:cNvSpPr>
            <a:spLocks noGrp="1"/>
          </p:cNvSpPr>
          <p:nvPr>
            <p:ph idx="1"/>
          </p:nvPr>
        </p:nvSpPr>
        <p:spPr>
          <a:xfrm>
            <a:off x="838200" y="218114"/>
            <a:ext cx="10515600" cy="5958849"/>
          </a:xfrm>
        </p:spPr>
        <p:txBody>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Furthermore, there are also consistencies of processing payroll calculations, a tax deduction, and statutory requirement which helps the business organization in making this process easier. Actually, it is difficult to achieve such pay with an in-house team of payroll workers, especially for SMEs that might not afford the latest forms of software for calculating and processing the payroll.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This approach will also help in ensuring compliance to the set legal requirements while at the same time minimizing risks that may be involved in the delivery of this project.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Companies’ key issues are to adhere to labor laws, tax laws, and other legal necessities in managing the organization and workforce. Failure to do so comes with severe penalties such as fines, legal complications, and harm to the company’s image. Payroll service providers in the India region ideally understand all the legal issues of paying salary to your employees within your company. This comprises tax compliance, record keeping, compliance with labor laws among others. </a:t>
            </a:r>
            <a:br>
              <a:rPr lang="en-US" dirty="0"/>
            </a:br>
            <a:endParaRPr lang="en-US" b="0" dirty="0">
              <a:effectLst/>
            </a:endParaRPr>
          </a:p>
        </p:txBody>
      </p:sp>
    </p:spTree>
    <p:extLst>
      <p:ext uri="{BB962C8B-B14F-4D97-AF65-F5344CB8AC3E}">
        <p14:creationId xmlns:p14="http://schemas.microsoft.com/office/powerpoint/2010/main" val="58420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73B4C9-7A3B-9E3C-0ED3-6F7D3F66D098}"/>
              </a:ext>
            </a:extLst>
          </p:cNvPr>
          <p:cNvSpPr>
            <a:spLocks noGrp="1"/>
          </p:cNvSpPr>
          <p:nvPr>
            <p:ph idx="1"/>
          </p:nvPr>
        </p:nvSpPr>
        <p:spPr>
          <a:xfrm>
            <a:off x="838200" y="251670"/>
            <a:ext cx="10515600" cy="5925293"/>
          </a:xfrm>
        </p:spPr>
        <p:txBody>
          <a:bodyPr>
            <a:normAutofit lnSpcReduction="10000"/>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Such companies also ensure that they are in touch with the current changes that are being made in law to avoid breaching the laws. For example, outsourcing services regarding payroll in Bangalore are specialized in global and local payroll solutions so that the concerned company fulfills the legal requirements of the country of operation and other global standards as well. This is especially so because multinational companies who may be paying employees in different countries with different rules and regulations for </a:t>
            </a:r>
            <a:r>
              <a:rPr lang="en-US" sz="1800" b="1" i="0" u="sng" strike="noStrike" dirty="0">
                <a:solidFill>
                  <a:srgbClr val="1155CC"/>
                </a:solidFill>
                <a:effectLst/>
                <a:latin typeface="Arial" panose="020B0604020202020204" pitchFamily="34" charset="0"/>
                <a:hlinkClick r:id="rId2"/>
              </a:rPr>
              <a:t>payroll management systems</a:t>
            </a:r>
            <a:r>
              <a:rPr lang="en-US" sz="1800" b="0" i="0" u="none" strike="noStrike" dirty="0">
                <a:solidFill>
                  <a:srgbClr val="000000"/>
                </a:solidFill>
                <a:effectLst/>
                <a:latin typeface="Arial" panose="020B0604020202020204" pitchFamily="34" charset="0"/>
              </a:rPr>
              <a:t> would require efficient and fast methods to enable them to complete the process in good time. </a:t>
            </a:r>
          </a:p>
          <a:p>
            <a:pPr marL="0" indent="0" rtl="0">
              <a:spcBef>
                <a:spcPts val="1200"/>
              </a:spcBef>
              <a:spcAft>
                <a:spcPts val="1200"/>
              </a:spcAft>
              <a:buNone/>
            </a:pPr>
            <a:endParaRPr lang="en-US" b="0" dirty="0">
              <a:effectLst/>
            </a:endParaRPr>
          </a:p>
          <a:p>
            <a:pPr rtl="0">
              <a:spcBef>
                <a:spcPts val="1200"/>
              </a:spcBef>
              <a:spcAft>
                <a:spcPts val="1200"/>
              </a:spcAft>
            </a:pPr>
            <a:r>
              <a:rPr lang="en-US" sz="1800" b="1" i="0" u="none" strike="noStrike" dirty="0">
                <a:solidFill>
                  <a:srgbClr val="000000"/>
                </a:solidFill>
                <a:effectLst/>
                <a:latin typeface="Arial" panose="020B0604020202020204" pitchFamily="34" charset="0"/>
              </a:rPr>
              <a:t>Cost-Effectiveness and Resource Optimization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Outsourcing the services of payroll is also another sensible and economical idea that can be implemented by various companies. Having a dedicated internal payroll headquarters entails expenses such as paying the team, their end-of-employments, and training programs and costs for subscriptions and licenses for a reliable payroll program. If companies source payroll services from payroll companies in India, then the burden of most of these expenses can be avoided and most costs can be regulated and made variable where companies only pay for the services offered by the companies offering the payroll services. </a:t>
            </a:r>
            <a:br>
              <a:rPr lang="en-US" dirty="0"/>
            </a:br>
            <a:endParaRPr lang="en-IN" dirty="0"/>
          </a:p>
        </p:txBody>
      </p:sp>
    </p:spTree>
    <p:extLst>
      <p:ext uri="{BB962C8B-B14F-4D97-AF65-F5344CB8AC3E}">
        <p14:creationId xmlns:p14="http://schemas.microsoft.com/office/powerpoint/2010/main" val="3591703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73B4C9-7A3B-9E3C-0ED3-6F7D3F66D098}"/>
              </a:ext>
            </a:extLst>
          </p:cNvPr>
          <p:cNvSpPr>
            <a:spLocks noGrp="1"/>
          </p:cNvSpPr>
          <p:nvPr>
            <p:ph idx="1"/>
          </p:nvPr>
        </p:nvSpPr>
        <p:spPr>
          <a:xfrm>
            <a:off x="838200" y="218114"/>
            <a:ext cx="10515600" cy="5958849"/>
          </a:xfrm>
        </p:spPr>
        <p:txBody>
          <a:bodyPr>
            <a:normAutofit/>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Also, outsourcing offers many opportunities to fully use the available resources, if compared to the performing of corresponding tasks in house. By outsourcing payroll processing, firms do not have to worry about such costs eating into their main operations and thus have the chance to concentrate on their key missions in regards to product or service provision and marketing. It also increases the business’s productivity and profitability hence achieving its operational goals. </a:t>
            </a:r>
          </a:p>
          <a:p>
            <a:pPr marL="0" indent="0" rtl="0">
              <a:spcBef>
                <a:spcPts val="1200"/>
              </a:spcBef>
              <a:spcAft>
                <a:spcPts val="1200"/>
              </a:spcAft>
              <a:buNone/>
            </a:pPr>
            <a:endParaRPr lang="en-US" b="0" dirty="0">
              <a:effectLst/>
            </a:endParaRPr>
          </a:p>
          <a:p>
            <a:pPr rtl="0">
              <a:spcBef>
                <a:spcPts val="1200"/>
              </a:spcBef>
              <a:spcAft>
                <a:spcPts val="1200"/>
              </a:spcAft>
            </a:pPr>
            <a:r>
              <a:rPr lang="en-US" sz="1800" b="1" i="0" u="none" strike="noStrike" dirty="0">
                <a:solidFill>
                  <a:srgbClr val="000000"/>
                </a:solidFill>
                <a:effectLst/>
                <a:latin typeface="Arial" panose="020B0604020202020204" pitchFamily="34" charset="0"/>
              </a:rPr>
              <a:t>Expertise and technology acquisition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The </a:t>
            </a:r>
            <a:r>
              <a:rPr lang="en-US" sz="1800" b="1" i="0" u="sng" strike="noStrike" dirty="0">
                <a:solidFill>
                  <a:srgbClr val="1155CC"/>
                </a:solidFill>
                <a:effectLst/>
                <a:latin typeface="Arial" panose="020B0604020202020204" pitchFamily="34" charset="0"/>
                <a:hlinkClick r:id="rId2"/>
              </a:rPr>
              <a:t>third party payroll companies in India</a:t>
            </a:r>
            <a:r>
              <a:rPr lang="en-US" sz="1800" b="0" i="0" u="none" strike="noStrike" dirty="0">
                <a:solidFill>
                  <a:srgbClr val="000000"/>
                </a:solidFill>
                <a:effectLst/>
                <a:latin typeface="Arial" panose="020B0604020202020204" pitchFamily="34" charset="0"/>
              </a:rPr>
              <a:t> have rich experience along with sophisticated tools and techniques with them. These providers have expertise in your firm’s payroll, including intricate areas like employee perks, bonuses, and deductions. They also implement modern technology in payroll processes to enhance efficient working, reliability as well as security. </a:t>
            </a:r>
            <a:endParaRPr lang="en-US" b="0" dirty="0">
              <a:effectLst/>
            </a:endParaRPr>
          </a:p>
          <a:p>
            <a:pPr marL="0" indent="0" rtl="0">
              <a:spcBef>
                <a:spcPts val="1200"/>
              </a:spcBef>
              <a:spcAft>
                <a:spcPts val="1200"/>
              </a:spcAft>
              <a:buNone/>
            </a:pPr>
            <a:r>
              <a:rPr lang="en-US" sz="1800" b="1" i="0" u="sng" strike="noStrike" dirty="0">
                <a:solidFill>
                  <a:srgbClr val="1155CC"/>
                </a:solidFill>
                <a:effectLst/>
                <a:latin typeface="Arial" panose="020B0604020202020204" pitchFamily="34" charset="0"/>
                <a:hlinkClick r:id="rId3"/>
              </a:rPr>
              <a:t>International payroll services</a:t>
            </a:r>
            <a:r>
              <a:rPr lang="en-US" sz="1800" b="0" i="0" u="none" strike="noStrike" dirty="0">
                <a:solidFill>
                  <a:srgbClr val="000000"/>
                </a:solidFill>
                <a:effectLst/>
                <a:latin typeface="Arial" panose="020B0604020202020204" pitchFamily="34" charset="0"/>
              </a:rPr>
              <a:t>  are of immense value for the organizations that have their branches in different countries, and in this context, the services delivered by such providers are priceless. An example of a difficult concept behind managing employees is the need to understand the local laws, the currencies, and taxes that exist in the countries where the employees are located. Some of the </a:t>
            </a:r>
            <a:r>
              <a:rPr lang="en-US" sz="1800" b="1" i="0" u="sng" strike="noStrike" dirty="0">
                <a:solidFill>
                  <a:srgbClr val="1155CC"/>
                </a:solidFill>
                <a:effectLst/>
                <a:latin typeface="Arial" panose="020B0604020202020204" pitchFamily="34" charset="0"/>
                <a:hlinkClick r:id="rId4"/>
              </a:rPr>
              <a:t>payroll outsourcing services in Bangalore</a:t>
            </a:r>
            <a:r>
              <a:rPr lang="en-US" sz="1800" b="0" i="0" u="none" strike="noStrike" dirty="0">
                <a:solidFill>
                  <a:srgbClr val="000000"/>
                </a:solidFill>
                <a:effectLst/>
                <a:latin typeface="Arial" panose="020B0604020202020204" pitchFamily="34" charset="0"/>
              </a:rPr>
              <a:t> are also sufficiently prepared to handle these issues so that global payroll can be seamless. </a:t>
            </a:r>
            <a:endParaRPr lang="en-US" b="0" dirty="0">
              <a:effectLst/>
            </a:endParaRPr>
          </a:p>
        </p:txBody>
      </p:sp>
    </p:spTree>
    <p:extLst>
      <p:ext uri="{BB962C8B-B14F-4D97-AF65-F5344CB8AC3E}">
        <p14:creationId xmlns:p14="http://schemas.microsoft.com/office/powerpoint/2010/main" val="373111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73B4C9-7A3B-9E3C-0ED3-6F7D3F66D098}"/>
              </a:ext>
            </a:extLst>
          </p:cNvPr>
          <p:cNvSpPr>
            <a:spLocks noGrp="1"/>
          </p:cNvSpPr>
          <p:nvPr>
            <p:ph idx="1"/>
          </p:nvPr>
        </p:nvSpPr>
        <p:spPr>
          <a:xfrm>
            <a:off x="838200" y="218114"/>
            <a:ext cx="10515600" cy="5958849"/>
          </a:xfrm>
        </p:spPr>
        <p:txBody>
          <a:bodyPr>
            <a:normAutofit lnSpcReduction="10000"/>
          </a:bodyPr>
          <a:lstStyle/>
          <a:p>
            <a:pPr rtl="0">
              <a:spcBef>
                <a:spcPts val="1200"/>
              </a:spcBef>
              <a:spcAft>
                <a:spcPts val="1200"/>
              </a:spcAft>
            </a:pPr>
            <a:r>
              <a:rPr lang="en-US" sz="1800" b="1" i="0" u="none" strike="noStrike" dirty="0">
                <a:solidFill>
                  <a:srgbClr val="000000"/>
                </a:solidFill>
                <a:effectLst/>
                <a:latin typeface="Arial" panose="020B0604020202020204" pitchFamily="34" charset="0"/>
              </a:rPr>
              <a:t>Enhancing Data Security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Payroll data is rather delicate and calls for ironclad security measures in order to avoid leakage of the information. Some of the measures which are adopted by the different third party payroll companies in India to protect the payroll data are as follows: The payroll data that is transferred and stored is encrypted, the servers used are secure and the companies undertake security check up from time to time. This stage of protection is usually beyond the ability of an in-house payroll department, which makes outsourcing a safer way of controlling the payroll data. </a:t>
            </a:r>
            <a:endParaRPr lang="en-US" b="0" dirty="0">
              <a:effectLst/>
            </a:endParaRPr>
          </a:p>
          <a:p>
            <a:pPr rtl="0">
              <a:spcBef>
                <a:spcPts val="1200"/>
              </a:spcBef>
              <a:spcAft>
                <a:spcPts val="1200"/>
              </a:spcAft>
            </a:pPr>
            <a:r>
              <a:rPr lang="en-US" sz="1800" b="1" i="0" u="none" strike="noStrike" dirty="0">
                <a:solidFill>
                  <a:srgbClr val="000000"/>
                </a:solidFill>
                <a:effectLst/>
                <a:latin typeface="Arial" panose="020B0604020202020204" pitchFamily="34" charset="0"/>
              </a:rPr>
              <a:t>Conclusion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Therefore, engaging third party payroll companies in India is a wise business decision because international payroll services have the advantage of efficiency, legal compliance, cost reduction, access to professionals, and security of the payroll information. Whether it is a small scale business or a large scale international business outsourcing the payroll can prove to be mutually beneficial in the long run as it allows you to get back to concentrating on the primary operations of your business, while the experts then take care of the payroll responsibilities; this will however ensure that they have followed all the legal requirements regarding the same. In the contemporary environment, the nature of which is marked by growing complexity and uncertainty, the use of payroll services in India will prove as essential for preserving business viability and ensuring sustainable success. </a:t>
            </a:r>
            <a:endParaRPr lang="en-US" b="0" dirty="0">
              <a:effectLst/>
            </a:endParaRPr>
          </a:p>
          <a:p>
            <a:pPr marL="0" indent="0">
              <a:buNone/>
            </a:pPr>
            <a:br>
              <a:rPr lang="en-US" dirty="0"/>
            </a:br>
            <a:endParaRPr lang="en-US" b="0" dirty="0">
              <a:effectLst/>
            </a:endParaRPr>
          </a:p>
        </p:txBody>
      </p:sp>
    </p:spTree>
    <p:extLst>
      <p:ext uri="{BB962C8B-B14F-4D97-AF65-F5344CB8AC3E}">
        <p14:creationId xmlns:p14="http://schemas.microsoft.com/office/powerpoint/2010/main" val="3467960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73B4C9-7A3B-9E3C-0ED3-6F7D3F66D098}"/>
              </a:ext>
            </a:extLst>
          </p:cNvPr>
          <p:cNvSpPr>
            <a:spLocks noGrp="1"/>
          </p:cNvSpPr>
          <p:nvPr>
            <p:ph idx="1"/>
          </p:nvPr>
        </p:nvSpPr>
        <p:spPr>
          <a:xfrm>
            <a:off x="838200" y="335560"/>
            <a:ext cx="10515600" cy="5841403"/>
          </a:xfrm>
        </p:spPr>
        <p:txBody>
          <a:bodyPr>
            <a:normAutofit fontScale="85000" lnSpcReduction="20000"/>
          </a:bodyPr>
          <a:lstStyle/>
          <a:p>
            <a:pPr marL="0" indent="0">
              <a:buNone/>
            </a:pPr>
            <a:r>
              <a:rPr lang="en-US" sz="4800" b="1" dirty="0">
                <a:solidFill>
                  <a:schemeClr val="dk1"/>
                </a:solidFill>
                <a:ea typeface="Calibri"/>
                <a:cs typeface="Calibri"/>
                <a:sym typeface="Calibri"/>
              </a:rPr>
              <a:t>Contact Us</a:t>
            </a:r>
            <a:br>
              <a:rPr lang="en-US" sz="2800" b="1" dirty="0">
                <a:solidFill>
                  <a:schemeClr val="dk1"/>
                </a:solidFill>
                <a:ea typeface="Calibri"/>
                <a:cs typeface="Calibri"/>
              </a:rPr>
            </a:br>
            <a:br>
              <a:rPr lang="en-US" sz="2800" b="1" dirty="0">
                <a:solidFill>
                  <a:schemeClr val="dk1"/>
                </a:solidFill>
                <a:ea typeface="Calibri"/>
                <a:cs typeface="Calibri"/>
              </a:rPr>
            </a:br>
            <a:br>
              <a:rPr lang="en-US" sz="2800" b="1" dirty="0">
                <a:solidFill>
                  <a:schemeClr val="dk1"/>
                </a:solidFill>
                <a:ea typeface="Calibri"/>
                <a:cs typeface="Calibri"/>
              </a:rPr>
            </a:br>
            <a:r>
              <a:rPr lang="en-US" sz="2800" dirty="0">
                <a:solidFill>
                  <a:schemeClr val="dk1"/>
                </a:solidFill>
                <a:ea typeface="Calibri"/>
                <a:cs typeface="Calibri"/>
                <a:sym typeface="Calibri"/>
              </a:rPr>
              <a:t>From payroll processing to accounting to temp staffing, we help you manage everything accurately and efficiently. </a:t>
            </a:r>
            <a:r>
              <a:rPr lang="en-US" sz="2800" dirty="0">
                <a:solidFill>
                  <a:schemeClr val="dk1"/>
                </a:solidFill>
                <a:ea typeface="Calibri"/>
                <a:cs typeface="Calibri"/>
                <a:sym typeface="Calibri"/>
                <a:hlinkClick r:id="rId2"/>
              </a:rPr>
              <a:t>https://paysquare.com/reach-out/</a:t>
            </a:r>
            <a:r>
              <a:rPr lang="en-US" sz="2800" dirty="0">
                <a:solidFill>
                  <a:schemeClr val="dk1"/>
                </a:solidFill>
                <a:ea typeface="Calibri"/>
                <a:cs typeface="Calibri"/>
                <a:sym typeface="Calibri"/>
              </a:rPr>
              <a:t> </a:t>
            </a:r>
          </a:p>
          <a:p>
            <a:pPr marL="0" indent="0">
              <a:buNone/>
            </a:pPr>
            <a:br>
              <a:rPr lang="en-US" sz="2800" dirty="0">
                <a:solidFill>
                  <a:schemeClr val="dk1"/>
                </a:solidFill>
                <a:ea typeface="Calibri"/>
                <a:cs typeface="Calibri"/>
                <a:sym typeface="Calibri"/>
              </a:rPr>
            </a:br>
            <a:r>
              <a:rPr lang="en-US" sz="2800" b="1" dirty="0">
                <a:solidFill>
                  <a:schemeClr val="dk1"/>
                </a:solidFill>
                <a:ea typeface="Calibri"/>
                <a:cs typeface="Calibri"/>
                <a:sym typeface="Calibri"/>
              </a:rPr>
              <a:t>Visit Our Branch</a:t>
            </a:r>
          </a:p>
          <a:p>
            <a:pPr marL="0" indent="0">
              <a:lnSpc>
                <a:spcPct val="150000"/>
              </a:lnSpc>
              <a:buNone/>
            </a:pPr>
            <a:r>
              <a:rPr lang="en-US" sz="2800" dirty="0" err="1">
                <a:solidFill>
                  <a:schemeClr val="dk1"/>
                </a:solidFill>
                <a:ea typeface="Calibri"/>
                <a:cs typeface="Calibri"/>
                <a:sym typeface="Calibri"/>
              </a:rPr>
              <a:t>Paysquare</a:t>
            </a:r>
            <a:r>
              <a:rPr lang="en-US" sz="2800" dirty="0">
                <a:solidFill>
                  <a:schemeClr val="dk1"/>
                </a:solidFill>
                <a:ea typeface="Calibri"/>
                <a:cs typeface="Calibri"/>
                <a:sym typeface="Calibri"/>
              </a:rPr>
              <a:t> Consultancy Limited, Sr.No-1537, Bhakti Premium, 3rd &amp; 4th floor Old Mumbai-Pune road, </a:t>
            </a:r>
            <a:r>
              <a:rPr lang="en-US" sz="2800" dirty="0" err="1">
                <a:solidFill>
                  <a:schemeClr val="dk1"/>
                </a:solidFill>
                <a:ea typeface="Calibri"/>
                <a:cs typeface="Calibri"/>
                <a:sym typeface="Calibri"/>
              </a:rPr>
              <a:t>Dapodi</a:t>
            </a:r>
            <a:r>
              <a:rPr lang="en-US" sz="2800" dirty="0">
                <a:solidFill>
                  <a:schemeClr val="dk1"/>
                </a:solidFill>
                <a:ea typeface="Calibri"/>
                <a:cs typeface="Calibri"/>
                <a:sym typeface="Calibri"/>
              </a:rPr>
              <a:t>, Pune-411012</a:t>
            </a:r>
            <a:br>
              <a:rPr lang="en-US" sz="2800" dirty="0">
                <a:solidFill>
                  <a:schemeClr val="dk1"/>
                </a:solidFill>
                <a:ea typeface="Calibri"/>
                <a:cs typeface="Calibri"/>
                <a:sym typeface="Calibri"/>
              </a:rPr>
            </a:br>
            <a:r>
              <a:rPr lang="en-US" sz="2800" dirty="0">
                <a:solidFill>
                  <a:schemeClr val="dk1"/>
                </a:solidFill>
                <a:ea typeface="Calibri"/>
                <a:cs typeface="Calibri"/>
                <a:sym typeface="Calibri"/>
              </a:rPr>
              <a:t>Landmark-</a:t>
            </a:r>
            <a:r>
              <a:rPr lang="en-US" sz="2800" dirty="0" err="1">
                <a:solidFill>
                  <a:schemeClr val="dk1"/>
                </a:solidFill>
                <a:ea typeface="Calibri"/>
                <a:cs typeface="Calibri"/>
                <a:sym typeface="Calibri"/>
              </a:rPr>
              <a:t>Megamart</a:t>
            </a:r>
            <a:endParaRPr lang="en-US" sz="2800" dirty="0">
              <a:solidFill>
                <a:schemeClr val="dk1"/>
              </a:solidFill>
              <a:ea typeface="Calibri"/>
              <a:cs typeface="Calibri"/>
              <a:sym typeface="Calibri"/>
            </a:endParaRPr>
          </a:p>
          <a:p>
            <a:pPr marL="0" indent="0">
              <a:lnSpc>
                <a:spcPct val="150000"/>
              </a:lnSpc>
              <a:buNone/>
            </a:pPr>
            <a:r>
              <a:rPr lang="en-US" sz="2800" dirty="0">
                <a:solidFill>
                  <a:schemeClr val="dk1"/>
                </a:solidFill>
                <a:ea typeface="Calibri"/>
                <a:cs typeface="Calibri"/>
                <a:sym typeface="Calibri"/>
              </a:rPr>
              <a:t>Phone: +918080523161</a:t>
            </a:r>
            <a:endParaRPr lang="en-US" sz="2800" dirty="0">
              <a:solidFill>
                <a:schemeClr val="dk1"/>
              </a:solidFill>
              <a:ea typeface="Calibri"/>
              <a:cs typeface="Calibri"/>
            </a:endParaRPr>
          </a:p>
          <a:p>
            <a:pPr marL="0" indent="0">
              <a:lnSpc>
                <a:spcPct val="150000"/>
              </a:lnSpc>
              <a:buNone/>
            </a:pPr>
            <a:r>
              <a:rPr lang="en-US" sz="2800" dirty="0">
                <a:solidFill>
                  <a:schemeClr val="dk1"/>
                </a:solidFill>
                <a:ea typeface="Calibri"/>
                <a:cs typeface="Calibri"/>
                <a:sym typeface="Calibri"/>
              </a:rPr>
              <a:t>Email: </a:t>
            </a:r>
            <a:r>
              <a:rPr lang="en-US" sz="2800" dirty="0">
                <a:solidFill>
                  <a:schemeClr val="dk1"/>
                </a:solidFill>
                <a:ea typeface="Calibri"/>
                <a:cs typeface="Calibri"/>
                <a:sym typeface="Calibri"/>
                <a:hlinkClick r:id="rId3">
                  <a:extLst>
                    <a:ext uri="{A12FA001-AC4F-418D-AE19-62706E023703}">
                      <ahyp:hlinkClr xmlns:ahyp="http://schemas.microsoft.com/office/drawing/2018/hyperlinkcolor" val="tx"/>
                    </a:ext>
                  </a:extLst>
                </a:hlinkClick>
              </a:rPr>
              <a:t>sales@paysquare.com</a:t>
            </a:r>
            <a:endParaRPr lang="en-US" sz="2800" dirty="0">
              <a:solidFill>
                <a:schemeClr val="dk1"/>
              </a:solidFill>
              <a:ea typeface="Calibri"/>
              <a:cs typeface="Calibri"/>
              <a:sym typeface="Calibri"/>
            </a:endParaRPr>
          </a:p>
          <a:p>
            <a:pPr marL="0" indent="0">
              <a:lnSpc>
                <a:spcPct val="150000"/>
              </a:lnSpc>
              <a:buNone/>
            </a:pPr>
            <a:r>
              <a:rPr lang="en-US" sz="2800" dirty="0">
                <a:solidFill>
                  <a:schemeClr val="dk1"/>
                </a:solidFill>
                <a:ea typeface="Calibri"/>
                <a:cs typeface="Calibri"/>
                <a:sym typeface="Calibri"/>
              </a:rPr>
              <a:t>Career: hr@paysquare.com</a:t>
            </a:r>
            <a:endParaRPr lang="en-US" sz="2800" dirty="0">
              <a:solidFill>
                <a:schemeClr val="dk1"/>
              </a:solidFill>
              <a:ea typeface="Calibri"/>
              <a:cs typeface="Calibri"/>
            </a:endParaRPr>
          </a:p>
          <a:p>
            <a:pPr marL="0" indent="0" rtl="0">
              <a:spcBef>
                <a:spcPts val="0"/>
              </a:spcBef>
              <a:spcAft>
                <a:spcPts val="0"/>
              </a:spcAft>
              <a:buNone/>
            </a:pPr>
            <a:endParaRPr lang="en-US" sz="2400" dirty="0">
              <a:effectLst/>
            </a:endParaRPr>
          </a:p>
          <a:p>
            <a:endParaRPr lang="en-IN" dirty="0"/>
          </a:p>
          <a:p>
            <a:endParaRPr lang="en-IN" dirty="0"/>
          </a:p>
        </p:txBody>
      </p:sp>
    </p:spTree>
    <p:extLst>
      <p:ext uri="{BB962C8B-B14F-4D97-AF65-F5344CB8AC3E}">
        <p14:creationId xmlns:p14="http://schemas.microsoft.com/office/powerpoint/2010/main" val="622164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1158</Words>
  <Application>Microsoft Office PowerPoint</Application>
  <PresentationFormat>Widescreen</PresentationFormat>
  <Paragraphs>34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     Why Companies should Opt for Third-Party Payroll Services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Tejal Dalvi</cp:lastModifiedBy>
  <cp:revision>1</cp:revision>
  <dcterms:created xsi:type="dcterms:W3CDTF">2024-08-12T11:28:09Z</dcterms:created>
  <dcterms:modified xsi:type="dcterms:W3CDTF">2024-08-12T11:56:57Z</dcterms:modified>
</cp:coreProperties>
</file>