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86"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722C-DA9C-D766-FA58-3D40C2DE85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3834152-C052-59D3-7D94-A904BEAC15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335348D-CDB9-6C7D-0571-A250A2172FED}"/>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15D3E47E-ED78-0065-771F-F28587C943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116EAAF-2DD4-6C1A-0C87-9C33F76F3A26}"/>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4268121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1E7F8-9C0B-EE39-7EE9-9D3595F4314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0A1782B-1A9B-72A3-A96F-DC2A927868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BED52A2-189D-953A-C0B6-6F1D1F977D77}"/>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0BD2D10A-F521-E84C-8268-F7EEE8696A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26B6AB-BC7B-AE12-9075-A36FC9425DB4}"/>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3997039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12294-5B36-3344-462C-C91C01E8D9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1F2A0FB-1962-169A-0FBD-4F060AF301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D7A2B3-5AFC-77FF-7424-E1BAAC385E27}"/>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15D39BB8-1239-6026-DF96-63D9EBF082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173903-F468-3F6A-44E4-C791E2AF58C3}"/>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1054647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25CC-3165-50D8-881F-C72E295D782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27231D4-B8A7-736A-B293-F4508DC71D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F07D7E3-EDAE-E9CA-476C-12474AFA5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DA63908-1D8A-1245-939D-595EA89516F6}"/>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6" name="Footer Placeholder 5">
            <a:extLst>
              <a:ext uri="{FF2B5EF4-FFF2-40B4-BE49-F238E27FC236}">
                <a16:creationId xmlns:a16="http://schemas.microsoft.com/office/drawing/2014/main" id="{27818671-61E8-F97B-1B57-C13495F4478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FBA8E17-D7AC-3DFD-9109-50E0E2D98FF0}"/>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56423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567F-5397-F4D0-ECC6-1FFD4AB422F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70F279-6F9A-BB1B-8D9E-B42D04F639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5A86E9-5168-11F5-0D7B-B51F89A9AE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743BE96-3A47-AA22-9882-7684886C9F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E74322-3B09-F26F-43A9-A594F5C0E0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BF94B40-5E09-3926-A1C9-567ED2E29AF6}"/>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8" name="Footer Placeholder 7">
            <a:extLst>
              <a:ext uri="{FF2B5EF4-FFF2-40B4-BE49-F238E27FC236}">
                <a16:creationId xmlns:a16="http://schemas.microsoft.com/office/drawing/2014/main" id="{7C079043-A9CD-FE55-ADE9-3C75D3D3C1E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8B02C09-4EC6-4A9C-FA05-666DDFF6793F}"/>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4040757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A846-6F59-65B6-9251-42E6676B47D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BEF5200-E525-D7C1-6C3F-41A68E873904}"/>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4" name="Footer Placeholder 3">
            <a:extLst>
              <a:ext uri="{FF2B5EF4-FFF2-40B4-BE49-F238E27FC236}">
                <a16:creationId xmlns:a16="http://schemas.microsoft.com/office/drawing/2014/main" id="{F1E1ED23-5DAD-040A-AB17-244371A443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0C86A46-2969-4871-FCC1-08B721D8C933}"/>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113012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0C8C-51D0-2F19-B1FB-757AEC5E1BBD}"/>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3" name="Footer Placeholder 2">
            <a:extLst>
              <a:ext uri="{FF2B5EF4-FFF2-40B4-BE49-F238E27FC236}">
                <a16:creationId xmlns:a16="http://schemas.microsoft.com/office/drawing/2014/main" id="{99831B2B-75C6-94B3-C7D2-2970FB65347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7380344-4FA9-120F-A302-B4C2D8A6D026}"/>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3171827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8D61-25FB-8758-CB9A-8930946BBA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9548504-D02B-54E8-6F34-C001AC6E0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584A909-67D0-98DB-1CA6-592861DFDA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9130A6-E039-2F9E-EC02-EEA5307A37AB}"/>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6" name="Footer Placeholder 5">
            <a:extLst>
              <a:ext uri="{FF2B5EF4-FFF2-40B4-BE49-F238E27FC236}">
                <a16:creationId xmlns:a16="http://schemas.microsoft.com/office/drawing/2014/main" id="{A3E291C3-50D8-6D7F-B6DB-6D0436B24D9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DED5CD-8D2D-7F89-73A0-464D636EB1C0}"/>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944102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8B528-F6CB-60AE-FFF1-45BB71315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103682A-DA63-43ED-6BE2-F466DE95C2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2840F13-F5D9-0538-1930-427E628C9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E9D3E2-36A6-ABE6-FC98-414DD02A2B7D}"/>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6" name="Footer Placeholder 5">
            <a:extLst>
              <a:ext uri="{FF2B5EF4-FFF2-40B4-BE49-F238E27FC236}">
                <a16:creationId xmlns:a16="http://schemas.microsoft.com/office/drawing/2014/main" id="{6C06F0FE-D5CB-EE92-180F-840CBADE6D7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738FB7-96D6-E585-EEA1-074C5888A491}"/>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390268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9FB9-66A1-626E-6B04-EC8DF9E1466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411A396-49B9-BE98-D331-CDE195F8C3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B56571-19CB-B2F2-6B91-17661FE079CB}"/>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72EDBBD1-D204-F8E8-482C-16828E695D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D56AB3-AE17-516F-FEA3-2DB60E270611}"/>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117022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EF85CB-B6AC-8D0F-14CA-94710F2B9E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D1AB5E7-2262-1227-1D1F-0E6921C268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70DEA3-EB91-A4D4-B0FC-28FF70014C47}"/>
              </a:ext>
            </a:extLst>
          </p:cNvPr>
          <p:cNvSpPr>
            <a:spLocks noGrp="1"/>
          </p:cNvSpPr>
          <p:nvPr>
            <p:ph type="dt" sz="half" idx="10"/>
          </p:nvPr>
        </p:nvSpPr>
        <p:spPr/>
        <p:txBody>
          <a:body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D0E495CF-4B56-30C6-767F-FBBF9A0904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91C2B5D-0297-130D-B866-14460C651210}"/>
              </a:ext>
            </a:extLst>
          </p:cNvPr>
          <p:cNvSpPr>
            <a:spLocks noGrp="1"/>
          </p:cNvSpPr>
          <p:nvPr>
            <p:ph type="sldNum" sz="quarter" idx="12"/>
          </p:nvPr>
        </p:nvSpPr>
        <p:spPr/>
        <p:txBody>
          <a:bodyPr/>
          <a:lstStyle/>
          <a:p>
            <a:fld id="{26BB007A-B707-48ED-9E32-5B6316557347}" type="slidenum">
              <a:rPr lang="en-IN" smtClean="0"/>
              <a:t>‹#›</a:t>
            </a:fld>
            <a:endParaRPr lang="en-IN"/>
          </a:p>
        </p:txBody>
      </p:sp>
    </p:spTree>
    <p:extLst>
      <p:ext uri="{BB962C8B-B14F-4D97-AF65-F5344CB8AC3E}">
        <p14:creationId xmlns:p14="http://schemas.microsoft.com/office/powerpoint/2010/main" val="52719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7DB8FA-D02E-0F60-89E3-7F43477AC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9E75FAF-7DC6-B61D-822B-BD50DC0AA4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4F88B2-BD1E-28C3-ADC2-874AC1086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1F2AB-83E2-4B6B-AA5A-7EC81F1C0A52}" type="datetimeFigureOut">
              <a:rPr lang="en-IN" smtClean="0"/>
              <a:t>07-08-2024</a:t>
            </a:fld>
            <a:endParaRPr lang="en-IN"/>
          </a:p>
        </p:txBody>
      </p:sp>
      <p:sp>
        <p:nvSpPr>
          <p:cNvPr id="5" name="Footer Placeholder 4">
            <a:extLst>
              <a:ext uri="{FF2B5EF4-FFF2-40B4-BE49-F238E27FC236}">
                <a16:creationId xmlns:a16="http://schemas.microsoft.com/office/drawing/2014/main" id="{7275640E-B650-5424-91C0-BBB6A7B23D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47F4610E-251E-8FCE-202C-609AFBB3F6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BB007A-B707-48ED-9E32-5B6316557347}" type="slidenum">
              <a:rPr lang="en-IN" smtClean="0"/>
              <a:t>‹#›</a:t>
            </a:fld>
            <a:endParaRPr lang="en-IN"/>
          </a:p>
        </p:txBody>
      </p:sp>
    </p:spTree>
    <p:extLst>
      <p:ext uri="{BB962C8B-B14F-4D97-AF65-F5344CB8AC3E}">
        <p14:creationId xmlns:p14="http://schemas.microsoft.com/office/powerpoint/2010/main" val="2965503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paysquar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aysquare.com/accounting-and-bookkeeping-services-in-chennai/" TargetMode="External"/><Relationship Id="rId2" Type="http://schemas.openxmlformats.org/officeDocument/2006/relationships/hyperlink" Target="https://paysquare.com/accounting-outsourc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ysquare.com/accounting-and-bookkeeping-services-in-mumba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ales@paysquare.com" TargetMode="External"/><Relationship Id="rId2" Type="http://schemas.openxmlformats.org/officeDocument/2006/relationships/hyperlink" Target="https://paysquare.com/reach-ou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D9A4E-A41C-0D8C-2A5D-EA3C32B93115}"/>
              </a:ext>
            </a:extLst>
          </p:cNvPr>
          <p:cNvSpPr>
            <a:spLocks noGrp="1"/>
          </p:cNvSpPr>
          <p:nvPr>
            <p:ph type="ctrTitle"/>
          </p:nvPr>
        </p:nvSpPr>
        <p:spPr>
          <a:xfrm>
            <a:off x="1524000" y="142613"/>
            <a:ext cx="9144000" cy="2265027"/>
          </a:xfrm>
        </p:spPr>
        <p:txBody>
          <a:bodyPr>
            <a:normAutofit fontScale="90000"/>
          </a:bodyPr>
          <a:lstStyle/>
          <a:p>
            <a:r>
              <a:rPr lang="en-US" sz="4000" b="1" i="0" u="none" strike="noStrike" dirty="0">
                <a:solidFill>
                  <a:srgbClr val="000000"/>
                </a:solidFill>
                <a:effectLst/>
                <a:latin typeface="Arial" panose="020B0604020202020204" pitchFamily="34" charset="0"/>
              </a:rPr>
              <a:t>Understanding When and Why to Outsource Your Accounting Functions</a:t>
            </a:r>
            <a:br>
              <a:rPr lang="en-US" sz="4000" b="1" dirty="0">
                <a:effectLst/>
              </a:rPr>
            </a:br>
            <a:endParaRPr lang="en-IN" sz="4000" dirty="0"/>
          </a:p>
        </p:txBody>
      </p:sp>
      <p:sp>
        <p:nvSpPr>
          <p:cNvPr id="3" name="Subtitle 2">
            <a:extLst>
              <a:ext uri="{FF2B5EF4-FFF2-40B4-BE49-F238E27FC236}">
                <a16:creationId xmlns:a16="http://schemas.microsoft.com/office/drawing/2014/main" id="{3878BBE9-1D0A-64C6-8D0F-49D9AF3AE038}"/>
              </a:ext>
            </a:extLst>
          </p:cNvPr>
          <p:cNvSpPr>
            <a:spLocks noGrp="1"/>
          </p:cNvSpPr>
          <p:nvPr>
            <p:ph type="subTitle" idx="1"/>
          </p:nvPr>
        </p:nvSpPr>
        <p:spPr>
          <a:xfrm>
            <a:off x="1524000" y="5343786"/>
            <a:ext cx="9144000" cy="1275127"/>
          </a:xfrm>
        </p:spPr>
        <p:txBody>
          <a:bodyPr/>
          <a:lstStyle/>
          <a:p>
            <a:r>
              <a:rPr lang="en-GB" sz="4000" b="1" dirty="0">
                <a:solidFill>
                  <a:schemeClr val="tx1">
                    <a:lumMod val="95000"/>
                    <a:lumOff val="5000"/>
                  </a:schemeClr>
                </a:solidFill>
                <a:hlinkClick r:id="rId2">
                  <a:extLst>
                    <a:ext uri="{A12FA001-AC4F-418D-AE19-62706E023703}">
                      <ahyp:hlinkClr xmlns:ahyp="http://schemas.microsoft.com/office/drawing/2018/hyperlinkcolor" val="tx"/>
                    </a:ext>
                  </a:extLst>
                </a:hlinkClick>
              </a:rPr>
              <a:t>https://paysquare.com/</a:t>
            </a:r>
            <a:endParaRPr lang="en-GB" sz="4000" b="1" dirty="0">
              <a:solidFill>
                <a:schemeClr val="tx1">
                  <a:lumMod val="95000"/>
                  <a:lumOff val="5000"/>
                </a:schemeClr>
              </a:solidFill>
            </a:endParaRPr>
          </a:p>
          <a:p>
            <a:endParaRPr lang="en-IN" dirty="0"/>
          </a:p>
        </p:txBody>
      </p:sp>
      <p:pic>
        <p:nvPicPr>
          <p:cNvPr id="4" name="Picture 3">
            <a:extLst>
              <a:ext uri="{FF2B5EF4-FFF2-40B4-BE49-F238E27FC236}">
                <a16:creationId xmlns:a16="http://schemas.microsoft.com/office/drawing/2014/main" id="{4A67EE9C-1421-3EA3-06DD-7FEF8B5B0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851" y="2575419"/>
            <a:ext cx="4739149" cy="2142327"/>
          </a:xfrm>
          <a:prstGeom prst="rect">
            <a:avLst/>
          </a:prstGeom>
        </p:spPr>
      </p:pic>
    </p:spTree>
    <p:extLst>
      <p:ext uri="{BB962C8B-B14F-4D97-AF65-F5344CB8AC3E}">
        <p14:creationId xmlns:p14="http://schemas.microsoft.com/office/powerpoint/2010/main" val="411915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228164-1321-F5EB-D337-A8E4F141F93B}"/>
              </a:ext>
            </a:extLst>
          </p:cNvPr>
          <p:cNvSpPr>
            <a:spLocks noGrp="1"/>
          </p:cNvSpPr>
          <p:nvPr>
            <p:ph idx="1"/>
          </p:nvPr>
        </p:nvSpPr>
        <p:spPr>
          <a:xfrm>
            <a:off x="838200" y="234892"/>
            <a:ext cx="10515600" cy="5942071"/>
          </a:xfrm>
        </p:spPr>
        <p:txBody>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Customers’ expectations are high and constant and, today’s competitive business environment urges firms for efficiency improvement, cost decrease and core activities optimization. Among the identified goals, the most effective strategy is outsourcing of accounting functions. Thus, this blog is to disclose the moments when and the reasons why it is reasonable to delegate the accounting processes, as well as, the consequences and real-world meaning for the businesses. </a:t>
            </a:r>
          </a:p>
          <a:p>
            <a:pPr rtl="0">
              <a:spcBef>
                <a:spcPts val="1200"/>
              </a:spcBef>
              <a:spcAft>
                <a:spcPts val="1200"/>
              </a:spcAft>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The fact is it doesn’t matter which type of enterprise you possess whether it is small scale, middle-sized, or big scale you should take a decision when it is required the process of outsourcing the accounting functions.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Growth and Expansion of the Business When a business expands or grows, it reaches a new level that makes the accounting of business activities more complicated. This is the right moment to avail outsourcing accounting services in Mumbai or in any other big city of the world for your business. When your business is growing, handling accounts, regulatory requirements, and reporting challenges may overwhelm you. Outsourcing allows one to obtain a team of specialists who will work with such higher levels of demands. </a:t>
            </a:r>
            <a:endParaRPr lang="en-US" b="0" dirty="0">
              <a:effectLst/>
            </a:endParaRPr>
          </a:p>
        </p:txBody>
      </p:sp>
    </p:spTree>
    <p:extLst>
      <p:ext uri="{BB962C8B-B14F-4D97-AF65-F5344CB8AC3E}">
        <p14:creationId xmlns:p14="http://schemas.microsoft.com/office/powerpoint/2010/main" val="690670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228164-1321-F5EB-D337-A8E4F141F93B}"/>
              </a:ext>
            </a:extLst>
          </p:cNvPr>
          <p:cNvSpPr>
            <a:spLocks noGrp="1"/>
          </p:cNvSpPr>
          <p:nvPr>
            <p:ph idx="1"/>
          </p:nvPr>
        </p:nvSpPr>
        <p:spPr>
          <a:xfrm>
            <a:off x="838200" y="234892"/>
            <a:ext cx="10515600" cy="5942071"/>
          </a:xfrm>
        </p:spPr>
        <p:txBody>
          <a:bodyPr>
            <a:normAutofit lnSpcReduction="10000"/>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Lack of Internal Professionals Due to the small and medium size of many business operations, many organizations do not have the internal professionals necessary to handle complicated accounting functions. While most businesses recruit an independent and experienced full time accountant this costs a lot of money. Hiring a sound </a:t>
            </a:r>
            <a:r>
              <a:rPr lang="en-US" sz="1800" b="1" i="0" u="sng" strike="noStrike" dirty="0">
                <a:solidFill>
                  <a:srgbClr val="1155CC"/>
                </a:solidFill>
                <a:effectLst/>
                <a:latin typeface="Arial" panose="020B0604020202020204" pitchFamily="34" charset="0"/>
                <a:hlinkClick r:id="rId2"/>
              </a:rPr>
              <a:t>accounting service provider</a:t>
            </a:r>
            <a:r>
              <a:rPr lang="en-US" sz="1800" b="0" i="0" u="sng" strike="noStrike" dirty="0">
                <a:solidFill>
                  <a:srgbClr val="1155CC"/>
                </a:solidFill>
                <a:effectLst/>
                <a:latin typeface="Arial" panose="020B0604020202020204" pitchFamily="34" charset="0"/>
                <a:hlinkClick r:id="rId2"/>
              </a:rPr>
              <a:t> </a:t>
            </a:r>
            <a:r>
              <a:rPr lang="en-US" sz="1800" b="0" i="0" u="none" strike="noStrike" dirty="0">
                <a:solidFill>
                  <a:srgbClr val="000000"/>
                </a:solidFill>
                <a:effectLst/>
                <a:latin typeface="Arial" panose="020B0604020202020204" pitchFamily="34" charset="0"/>
              </a:rPr>
              <a:t>means that your tasks are being accomplished by expert persons in the field, meanwhile, do not have to pay for employing them on a permanent basis.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Specialized Team Performance Concern If your team is more involved in recording accounting and bookkeeping instead of offering their specialized services to core business strategies, then it’s high time for </a:t>
            </a:r>
            <a:r>
              <a:rPr lang="en-US" sz="1800" b="1" i="0" u="sng" strike="noStrike" dirty="0">
                <a:solidFill>
                  <a:srgbClr val="1155CC"/>
                </a:solidFill>
                <a:effectLst/>
                <a:latin typeface="Arial" panose="020B0604020202020204" pitchFamily="34" charset="0"/>
                <a:hlinkClick r:id="rId2"/>
              </a:rPr>
              <a:t>bookkeeping outsourcing services</a:t>
            </a:r>
            <a:r>
              <a:rPr lang="en-US" sz="1800" b="0" i="0" u="none" strike="noStrike" dirty="0">
                <a:solidFill>
                  <a:srgbClr val="000000"/>
                </a:solidFill>
                <a:effectLst/>
                <a:latin typeface="Arial" panose="020B0604020202020204" pitchFamily="34" charset="0"/>
              </a:rPr>
              <a:t>. This means that your staff, relieved of all these functions, can handle important and core issues that will increase the company’s value and performance, thus increasing the company’s profitability.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Compliance and Changes The requirement to conform to laws and regulations related to accounting and taxes is always changing. To remain abreast with such modifications a great deal of time and effort is vital. An </a:t>
            </a:r>
            <a:r>
              <a:rPr lang="en-US" sz="1800" b="1" i="0" u="sng" strike="noStrike" dirty="0">
                <a:solidFill>
                  <a:srgbClr val="1155CC"/>
                </a:solidFill>
                <a:effectLst/>
                <a:latin typeface="Arial" panose="020B0604020202020204" pitchFamily="34" charset="0"/>
                <a:hlinkClick r:id="rId3"/>
              </a:rPr>
              <a:t>accounting company in Chennai</a:t>
            </a:r>
            <a:r>
              <a:rPr lang="en-US" sz="1800" b="0" i="0" u="none" strike="noStrike" dirty="0">
                <a:solidFill>
                  <a:srgbClr val="000000"/>
                </a:solidFill>
                <a:effectLst/>
                <a:latin typeface="Arial" panose="020B0604020202020204" pitchFamily="34" charset="0"/>
              </a:rPr>
              <a:t> or any other city will assist in ensuring that the business meets all legal requirements to the later to avoid cases of being barred or facing a lawsuit. </a:t>
            </a:r>
            <a:br>
              <a:rPr lang="en-US" dirty="0"/>
            </a:br>
            <a:endParaRPr lang="en-US" b="0" dirty="0">
              <a:effectLst/>
            </a:endParaRPr>
          </a:p>
        </p:txBody>
      </p:sp>
    </p:spTree>
    <p:extLst>
      <p:ext uri="{BB962C8B-B14F-4D97-AF65-F5344CB8AC3E}">
        <p14:creationId xmlns:p14="http://schemas.microsoft.com/office/powerpoint/2010/main" val="6784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228164-1321-F5EB-D337-A8E4F141F93B}"/>
              </a:ext>
            </a:extLst>
          </p:cNvPr>
          <p:cNvSpPr>
            <a:spLocks noGrp="1"/>
          </p:cNvSpPr>
          <p:nvPr>
            <p:ph idx="1"/>
          </p:nvPr>
        </p:nvSpPr>
        <p:spPr>
          <a:xfrm>
            <a:off x="838200" y="234892"/>
            <a:ext cx="10515600" cy="5942071"/>
          </a:xfrm>
        </p:spPr>
        <p:txBody>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Seasonal business changes Businesses whose activities tend to vary over the year should consider outsourcing. It is easy to expand an accounting service provider during festive seasons or other busy seasons, this means that your accounting work will receive attention at all times, in essence, you avoid having to hire contract workers to cater for the busy season. </a:t>
            </a:r>
          </a:p>
          <a:p>
            <a:pPr marL="0" indent="0" rtl="0">
              <a:spcBef>
                <a:spcPts val="1200"/>
              </a:spcBef>
              <a:spcAft>
                <a:spcPts val="1200"/>
              </a:spcAft>
              <a:buNone/>
            </a:pPr>
            <a:endParaRPr lang="en-US" b="0" dirty="0">
              <a:effectLst/>
            </a:endParaRPr>
          </a:p>
          <a:p>
            <a:pPr rtl="0">
              <a:spcBef>
                <a:spcPts val="1200"/>
              </a:spcBef>
              <a:spcAft>
                <a:spcPts val="1200"/>
              </a:spcAft>
            </a:pPr>
            <a:r>
              <a:rPr lang="en-US" sz="1800" b="1" i="0" u="none" strike="noStrike" dirty="0">
                <a:solidFill>
                  <a:srgbClr val="000000"/>
                </a:solidFill>
                <a:effectLst/>
                <a:latin typeface="Arial" panose="020B0604020202020204" pitchFamily="34" charset="0"/>
              </a:rPr>
              <a:t> Why Should You Outsource Your Accounting Services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Cost Reduction The major advantage of outsourcing is a cut – on cost. Outsourcing also eliminates the need of having in house staff to hire, train and retain for accounting services. Furthermore, it decreases overhead costs on office space, equipment and software since many services can be conducted online. Hiring local accounting services in Mumbai or other economical areas can significantly cut down the costs.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Technology outsourcing allows you to work with a group of highly qualified specialists who are familiar with modern accounting requirements and solutions. An accounting service provider employs effective accounting software and equipment that can be expensive for a company to obtain and sustain. </a:t>
            </a:r>
            <a:endParaRPr lang="en-US" b="0" dirty="0">
              <a:effectLst/>
            </a:endParaRPr>
          </a:p>
        </p:txBody>
      </p:sp>
    </p:spTree>
    <p:extLst>
      <p:ext uri="{BB962C8B-B14F-4D97-AF65-F5344CB8AC3E}">
        <p14:creationId xmlns:p14="http://schemas.microsoft.com/office/powerpoint/2010/main" val="2647648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228164-1321-F5EB-D337-A8E4F141F93B}"/>
              </a:ext>
            </a:extLst>
          </p:cNvPr>
          <p:cNvSpPr>
            <a:spLocks noGrp="1"/>
          </p:cNvSpPr>
          <p:nvPr>
            <p:ph idx="1"/>
          </p:nvPr>
        </p:nvSpPr>
        <p:spPr>
          <a:xfrm>
            <a:off x="838200" y="234892"/>
            <a:ext cx="10515600" cy="5942071"/>
          </a:xfrm>
        </p:spPr>
        <p:txBody>
          <a:bodyPr/>
          <a:lstStyle/>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High Accuracy and Professionalism Outsourcing of bookkeeping services means that your financial books will be accurate, professional and reliable. These providers have laid down procedures and checks to ensure that mistakes do not occur in the institutions hence being very essential in the management of the financial position of an institution and in coming up with sound business decisions.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Safety Mechanisms Companies and organizations have placed extra emphasis on security, and therefore accounting firms ensure that they exercise high-powered security measures so as to ensure safety of financial data. Outsourcing the account processing job to a </a:t>
            </a:r>
            <a:r>
              <a:rPr lang="en-US" sz="1800" b="0" i="0" u="none" strike="noStrike" dirty="0" err="1">
                <a:solidFill>
                  <a:srgbClr val="000000"/>
                </a:solidFill>
                <a:effectLst/>
                <a:latin typeface="Arial" panose="020B0604020202020204" pitchFamily="34" charset="0"/>
              </a:rPr>
              <a:t>reliable</a:t>
            </a:r>
            <a:r>
              <a:rPr lang="en-US" sz="1800" b="1" i="0" u="sng" strike="noStrike" dirty="0" err="1">
                <a:solidFill>
                  <a:srgbClr val="1155CC"/>
                </a:solidFill>
                <a:effectLst/>
                <a:latin typeface="Arial" panose="020B0604020202020204" pitchFamily="34" charset="0"/>
                <a:hlinkClick r:id="rId2"/>
              </a:rPr>
              <a:t>Outsourced</a:t>
            </a:r>
            <a:r>
              <a:rPr lang="en-US" sz="1800" b="1" i="0" u="sng" strike="noStrike" dirty="0">
                <a:solidFill>
                  <a:srgbClr val="1155CC"/>
                </a:solidFill>
                <a:effectLst/>
                <a:latin typeface="Arial" panose="020B0604020202020204" pitchFamily="34" charset="0"/>
                <a:hlinkClick r:id="rId2"/>
              </a:rPr>
              <a:t> accounting services in Mumbai</a:t>
            </a:r>
            <a:r>
              <a:rPr lang="en-US" sz="1800" b="0" i="0" u="none" strike="noStrike" dirty="0">
                <a:solidFill>
                  <a:srgbClr val="000000"/>
                </a:solidFill>
                <a:effectLst/>
                <a:latin typeface="Arial" panose="020B0604020202020204" pitchFamily="34" charset="0"/>
              </a:rPr>
              <a:t> or  any other reliable place will help save the flow of finance from hackers and other unauthorized people. </a:t>
            </a:r>
          </a:p>
          <a:p>
            <a:pPr marL="0" indent="0" rtl="0">
              <a:spcBef>
                <a:spcPts val="1200"/>
              </a:spcBef>
              <a:spcAft>
                <a:spcPts val="1200"/>
              </a:spcAft>
              <a:buNone/>
            </a:pP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Use and growth The ability to adjust the level of outsourced services as a company grows is an advantage of outsourcing. This is especially the case for firms that are expanding, or those that have sporadic workflow throughout the week. Outsourced accounting services in Mumbai and other major cities are capable of flexing their arm to match your evolving needs conveniently. </a:t>
            </a:r>
            <a:br>
              <a:rPr lang="en-US" dirty="0"/>
            </a:br>
            <a:endParaRPr lang="en-US" b="0" dirty="0">
              <a:effectLst/>
            </a:endParaRPr>
          </a:p>
        </p:txBody>
      </p:sp>
    </p:spTree>
    <p:extLst>
      <p:ext uri="{BB962C8B-B14F-4D97-AF65-F5344CB8AC3E}">
        <p14:creationId xmlns:p14="http://schemas.microsoft.com/office/powerpoint/2010/main" val="222079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228164-1321-F5EB-D337-A8E4F141F93B}"/>
              </a:ext>
            </a:extLst>
          </p:cNvPr>
          <p:cNvSpPr>
            <a:spLocks noGrp="1"/>
          </p:cNvSpPr>
          <p:nvPr>
            <p:ph idx="1"/>
          </p:nvPr>
        </p:nvSpPr>
        <p:spPr>
          <a:xfrm>
            <a:off x="838200" y="234892"/>
            <a:ext cx="10515600" cy="5942071"/>
          </a:xfrm>
        </p:spPr>
        <p:txBody>
          <a:bodyPr/>
          <a:lstStyle/>
          <a:p>
            <a:pPr rtl="0">
              <a:spcBef>
                <a:spcPts val="1400"/>
              </a:spcBef>
              <a:spcAft>
                <a:spcPts val="400"/>
              </a:spcAft>
            </a:pPr>
            <a:r>
              <a:rPr lang="en-US" sz="1800" b="1" i="0" u="none" strike="noStrike" dirty="0">
                <a:solidFill>
                  <a:srgbClr val="000000"/>
                </a:solidFill>
                <a:effectLst/>
                <a:latin typeface="Arial" panose="020B0604020202020204" pitchFamily="34" charset="0"/>
              </a:rPr>
              <a:t>Conclusion</a:t>
            </a:r>
            <a:endParaRPr lang="en-US" b="1" dirty="0">
              <a:effectLst/>
            </a:endParaRPr>
          </a:p>
          <a:p>
            <a:pPr marL="0" indent="0" rtl="0">
              <a:spcBef>
                <a:spcPts val="1200"/>
              </a:spcBef>
              <a:spcAft>
                <a:spcPts val="1200"/>
              </a:spcAft>
              <a:buNone/>
            </a:pPr>
            <a:r>
              <a:rPr lang="en-US" sz="1800" b="0" i="0" u="none" strike="noStrike" dirty="0">
                <a:solidFill>
                  <a:srgbClr val="000000"/>
                </a:solidFill>
                <a:effectLst/>
                <a:latin typeface="Arial" panose="020B0604020202020204" pitchFamily="34" charset="0"/>
              </a:rPr>
              <a:t>Outsourcing your accounting functions can provide numerous benefits, including cost savings, access to expertise, improved accuracy, enhanced security, and scalability. Whether you are experiencing business growth, lack in-house expertise, or need to focus on core activities, engaging an accounting service provider can be a strategic move. For businesses in India, leveraging bookkeeping outsourcing services, whether through an accounting company in Chennai or outsourced accounting services in Mumbai, can lead to improved efficiency and profitability. By understanding when and why to outsource, you can make informed decisions that contribute to your business’s long-term success.</a:t>
            </a:r>
            <a:endParaRPr lang="en-US" b="0" dirty="0">
              <a:effectLst/>
            </a:endParaRPr>
          </a:p>
        </p:txBody>
      </p:sp>
    </p:spTree>
    <p:extLst>
      <p:ext uri="{BB962C8B-B14F-4D97-AF65-F5344CB8AC3E}">
        <p14:creationId xmlns:p14="http://schemas.microsoft.com/office/powerpoint/2010/main" val="945929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D9A41-6D77-3F2C-3A03-2D2F39C6B1DA}"/>
              </a:ext>
            </a:extLst>
          </p:cNvPr>
          <p:cNvSpPr>
            <a:spLocks noGrp="1"/>
          </p:cNvSpPr>
          <p:nvPr>
            <p:ph idx="1"/>
          </p:nvPr>
        </p:nvSpPr>
        <p:spPr>
          <a:xfrm>
            <a:off x="838200" y="201336"/>
            <a:ext cx="10515600" cy="5975627"/>
          </a:xfrm>
        </p:spPr>
        <p:txBody>
          <a:bodyPr>
            <a:normAutofit fontScale="85000" lnSpcReduction="20000"/>
          </a:bodyPr>
          <a:lstStyle/>
          <a:p>
            <a:pPr marL="0" indent="0">
              <a:buNone/>
            </a:pPr>
            <a:r>
              <a:rPr lang="en-US" sz="4800" b="1" dirty="0">
                <a:solidFill>
                  <a:schemeClr val="dk1"/>
                </a:solidFill>
                <a:ea typeface="Calibri"/>
                <a:cs typeface="Calibri"/>
                <a:sym typeface="Calibri"/>
              </a:rPr>
              <a:t>Contact Us</a:t>
            </a:r>
            <a:br>
              <a:rPr lang="en-US" sz="2800" b="1" dirty="0">
                <a:solidFill>
                  <a:schemeClr val="dk1"/>
                </a:solidFill>
                <a:ea typeface="Calibri"/>
                <a:cs typeface="Calibri"/>
              </a:rPr>
            </a:br>
            <a:br>
              <a:rPr lang="en-US" sz="2800" b="1" dirty="0">
                <a:solidFill>
                  <a:schemeClr val="dk1"/>
                </a:solidFill>
                <a:ea typeface="Calibri"/>
                <a:cs typeface="Calibri"/>
              </a:rPr>
            </a:br>
            <a:br>
              <a:rPr lang="en-US" sz="2800" b="1" dirty="0">
                <a:solidFill>
                  <a:schemeClr val="dk1"/>
                </a:solidFill>
                <a:ea typeface="Calibri"/>
                <a:cs typeface="Calibri"/>
              </a:rPr>
            </a:br>
            <a:r>
              <a:rPr lang="en-US" sz="2800" dirty="0">
                <a:solidFill>
                  <a:schemeClr val="dk1"/>
                </a:solidFill>
                <a:ea typeface="Calibri"/>
                <a:cs typeface="Calibri"/>
                <a:sym typeface="Calibri"/>
              </a:rPr>
              <a:t>From payroll processing to accounting to temp staffing, we help you manage everything accurately and efficiently. </a:t>
            </a:r>
            <a:r>
              <a:rPr lang="en-US" sz="2800" dirty="0">
                <a:solidFill>
                  <a:schemeClr val="dk1"/>
                </a:solidFill>
                <a:ea typeface="Calibri"/>
                <a:cs typeface="Calibri"/>
                <a:sym typeface="Calibri"/>
                <a:hlinkClick r:id="rId2"/>
              </a:rPr>
              <a:t>https://paysquare.com/reach-out/</a:t>
            </a:r>
            <a:r>
              <a:rPr lang="en-US" sz="2800" dirty="0">
                <a:solidFill>
                  <a:schemeClr val="dk1"/>
                </a:solidFill>
                <a:ea typeface="Calibri"/>
                <a:cs typeface="Calibri"/>
                <a:sym typeface="Calibri"/>
              </a:rPr>
              <a:t> </a:t>
            </a:r>
          </a:p>
          <a:p>
            <a:pPr marL="0" indent="0">
              <a:buNone/>
            </a:pPr>
            <a:br>
              <a:rPr lang="en-US" sz="2800" dirty="0">
                <a:solidFill>
                  <a:schemeClr val="dk1"/>
                </a:solidFill>
                <a:ea typeface="Calibri"/>
                <a:cs typeface="Calibri"/>
                <a:sym typeface="Calibri"/>
              </a:rPr>
            </a:br>
            <a:r>
              <a:rPr lang="en-US" sz="2800" b="1" dirty="0">
                <a:solidFill>
                  <a:schemeClr val="dk1"/>
                </a:solidFill>
                <a:ea typeface="Calibri"/>
                <a:cs typeface="Calibri"/>
                <a:sym typeface="Calibri"/>
              </a:rPr>
              <a:t>Visit Our Branch</a:t>
            </a:r>
          </a:p>
          <a:p>
            <a:pPr marL="0" indent="0">
              <a:lnSpc>
                <a:spcPct val="150000"/>
              </a:lnSpc>
              <a:buNone/>
            </a:pPr>
            <a:r>
              <a:rPr lang="en-US" sz="2800" dirty="0" err="1">
                <a:solidFill>
                  <a:schemeClr val="dk1"/>
                </a:solidFill>
                <a:ea typeface="Calibri"/>
                <a:cs typeface="Calibri"/>
                <a:sym typeface="Calibri"/>
              </a:rPr>
              <a:t>Paysquare</a:t>
            </a:r>
            <a:r>
              <a:rPr lang="en-US" sz="2800" dirty="0">
                <a:solidFill>
                  <a:schemeClr val="dk1"/>
                </a:solidFill>
                <a:ea typeface="Calibri"/>
                <a:cs typeface="Calibri"/>
                <a:sym typeface="Calibri"/>
              </a:rPr>
              <a:t> Consultancy Limited, Sr.No-1537, Bhakti Premium, 3rd &amp; 4th floor Old Mumbai-Pune road, </a:t>
            </a:r>
            <a:r>
              <a:rPr lang="en-US" sz="2800" dirty="0" err="1">
                <a:solidFill>
                  <a:schemeClr val="dk1"/>
                </a:solidFill>
                <a:ea typeface="Calibri"/>
                <a:cs typeface="Calibri"/>
                <a:sym typeface="Calibri"/>
              </a:rPr>
              <a:t>Dapodi</a:t>
            </a:r>
            <a:r>
              <a:rPr lang="en-US" sz="2800" dirty="0">
                <a:solidFill>
                  <a:schemeClr val="dk1"/>
                </a:solidFill>
                <a:ea typeface="Calibri"/>
                <a:cs typeface="Calibri"/>
                <a:sym typeface="Calibri"/>
              </a:rPr>
              <a:t>, Pune-411012</a:t>
            </a:r>
            <a:br>
              <a:rPr lang="en-US" sz="2800" dirty="0">
                <a:solidFill>
                  <a:schemeClr val="dk1"/>
                </a:solidFill>
                <a:ea typeface="Calibri"/>
                <a:cs typeface="Calibri"/>
                <a:sym typeface="Calibri"/>
              </a:rPr>
            </a:br>
            <a:r>
              <a:rPr lang="en-US" sz="2800" dirty="0">
                <a:solidFill>
                  <a:schemeClr val="dk1"/>
                </a:solidFill>
                <a:ea typeface="Calibri"/>
                <a:cs typeface="Calibri"/>
                <a:sym typeface="Calibri"/>
              </a:rPr>
              <a:t>Landmark-</a:t>
            </a:r>
            <a:r>
              <a:rPr lang="en-US" sz="2800" dirty="0" err="1">
                <a:solidFill>
                  <a:schemeClr val="dk1"/>
                </a:solidFill>
                <a:ea typeface="Calibri"/>
                <a:cs typeface="Calibri"/>
                <a:sym typeface="Calibri"/>
              </a:rPr>
              <a:t>Megamart</a:t>
            </a:r>
            <a:endParaRPr lang="en-US" sz="2800" dirty="0">
              <a:solidFill>
                <a:schemeClr val="dk1"/>
              </a:solidFill>
              <a:ea typeface="Calibri"/>
              <a:cs typeface="Calibri"/>
              <a:sym typeface="Calibri"/>
            </a:endParaRPr>
          </a:p>
          <a:p>
            <a:pPr marL="0" indent="0">
              <a:lnSpc>
                <a:spcPct val="150000"/>
              </a:lnSpc>
              <a:buNone/>
            </a:pPr>
            <a:r>
              <a:rPr lang="en-US" sz="2800" dirty="0">
                <a:solidFill>
                  <a:schemeClr val="dk1"/>
                </a:solidFill>
                <a:ea typeface="Calibri"/>
                <a:cs typeface="Calibri"/>
                <a:sym typeface="Calibri"/>
              </a:rPr>
              <a:t>Phone: +918080523161</a:t>
            </a:r>
            <a:endParaRPr lang="en-US" sz="2800" dirty="0">
              <a:solidFill>
                <a:schemeClr val="dk1"/>
              </a:solidFill>
              <a:ea typeface="Calibri"/>
              <a:cs typeface="Calibri"/>
            </a:endParaRPr>
          </a:p>
          <a:p>
            <a:pPr marL="0" indent="0">
              <a:lnSpc>
                <a:spcPct val="150000"/>
              </a:lnSpc>
              <a:buNone/>
            </a:pPr>
            <a:r>
              <a:rPr lang="en-US" sz="2800" dirty="0">
                <a:solidFill>
                  <a:schemeClr val="dk1"/>
                </a:solidFill>
                <a:ea typeface="Calibri"/>
                <a:cs typeface="Calibri"/>
                <a:sym typeface="Calibri"/>
              </a:rPr>
              <a:t>Email: </a:t>
            </a:r>
            <a:r>
              <a:rPr lang="en-US" sz="2800" dirty="0">
                <a:solidFill>
                  <a:schemeClr val="dk1"/>
                </a:solidFill>
                <a:ea typeface="Calibri"/>
                <a:cs typeface="Calibri"/>
                <a:sym typeface="Calibri"/>
                <a:hlinkClick r:id="rId3">
                  <a:extLst>
                    <a:ext uri="{A12FA001-AC4F-418D-AE19-62706E023703}">
                      <ahyp:hlinkClr xmlns:ahyp="http://schemas.microsoft.com/office/drawing/2018/hyperlinkcolor" val="tx"/>
                    </a:ext>
                  </a:extLst>
                </a:hlinkClick>
              </a:rPr>
              <a:t>sales@paysquare.com</a:t>
            </a:r>
            <a:endParaRPr lang="en-US" sz="2800" dirty="0">
              <a:solidFill>
                <a:schemeClr val="dk1"/>
              </a:solidFill>
              <a:ea typeface="Calibri"/>
              <a:cs typeface="Calibri"/>
              <a:sym typeface="Calibri"/>
            </a:endParaRPr>
          </a:p>
          <a:p>
            <a:pPr marL="0" indent="0">
              <a:lnSpc>
                <a:spcPct val="150000"/>
              </a:lnSpc>
              <a:buNone/>
            </a:pPr>
            <a:r>
              <a:rPr lang="en-US" sz="2800" dirty="0">
                <a:solidFill>
                  <a:schemeClr val="dk1"/>
                </a:solidFill>
                <a:ea typeface="Calibri"/>
                <a:cs typeface="Calibri"/>
                <a:sym typeface="Calibri"/>
              </a:rPr>
              <a:t>Career: hr@paysquare.com</a:t>
            </a:r>
            <a:endParaRPr lang="en-US" sz="2800" dirty="0">
              <a:solidFill>
                <a:schemeClr val="dk1"/>
              </a:solidFill>
              <a:ea typeface="Calibri"/>
              <a:cs typeface="Calibri"/>
            </a:endParaRPr>
          </a:p>
          <a:p>
            <a:pPr marL="0" indent="0" rtl="0">
              <a:spcBef>
                <a:spcPts val="0"/>
              </a:spcBef>
              <a:spcAft>
                <a:spcPts val="0"/>
              </a:spcAft>
              <a:buNone/>
            </a:pPr>
            <a:endParaRPr lang="en-US" sz="2400" dirty="0">
              <a:effectLst/>
            </a:endParaRPr>
          </a:p>
          <a:p>
            <a:endParaRPr lang="en-IN" dirty="0"/>
          </a:p>
          <a:p>
            <a:endParaRPr lang="en-IN" dirty="0"/>
          </a:p>
        </p:txBody>
      </p:sp>
    </p:spTree>
    <p:extLst>
      <p:ext uri="{BB962C8B-B14F-4D97-AF65-F5344CB8AC3E}">
        <p14:creationId xmlns:p14="http://schemas.microsoft.com/office/powerpoint/2010/main" val="2608559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1013</Words>
  <Application>Microsoft Office PowerPoint</Application>
  <PresentationFormat>Widescreen</PresentationFormat>
  <Paragraphs>32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Understanding When and Why to Outsource Your Accounting Functions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Tejal Dalvi</cp:lastModifiedBy>
  <cp:revision>1</cp:revision>
  <dcterms:created xsi:type="dcterms:W3CDTF">2024-08-07T09:25:23Z</dcterms:created>
  <dcterms:modified xsi:type="dcterms:W3CDTF">2024-08-07T09:42:11Z</dcterms:modified>
</cp:coreProperties>
</file>