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6258A-38A1-41DC-AC8F-851A61E88CF3}" type="datetimeFigureOut">
              <a:rPr lang="en-IN" smtClean="0"/>
              <a:t>17-08-2024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268D4-09D0-4FE4-AD62-9A6134557A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79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venops.com/cms-open-payments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memberservices@venops.com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hyperlink" Target="https://www.venops.com/cms-open-payments/" TargetMode="External"/><Relationship Id="rId10" Type="http://schemas.openxmlformats.org/officeDocument/2006/relationships/hyperlink" Target="tel:+18555673552" TargetMode="External"/><Relationship Id="rId4" Type="http://schemas.openxmlformats.org/officeDocument/2006/relationships/image" Target="../media/image31.png"/><Relationship Id="rId9" Type="http://schemas.openxmlformats.org/officeDocument/2006/relationships/hyperlink" Target="https://goo.gl/maps/tgFefGd9B4rCpQ3T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88" y="1655088"/>
            <a:ext cx="4919424" cy="4919424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879" y="1882378"/>
            <a:ext cx="2621042" cy="3764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80190" y="2599015"/>
            <a:ext cx="7556421" cy="1956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702"/>
              </a:lnSpc>
              <a:buNone/>
            </a:pPr>
            <a:r>
              <a:rPr lang="en-US" sz="6162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CMS Open Payments Data</a:t>
            </a:r>
            <a:endParaRPr lang="en-US" sz="6162" dirty="0"/>
          </a:p>
        </p:txBody>
      </p:sp>
      <p:sp>
        <p:nvSpPr>
          <p:cNvPr id="8" name="Text 3"/>
          <p:cNvSpPr/>
          <p:nvPr/>
        </p:nvSpPr>
        <p:spPr>
          <a:xfrm>
            <a:off x="6280190" y="4895612"/>
            <a:ext cx="7556421" cy="1451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CMS Open Payments Program is a public database that tracks payments from pharmaceutical and medical device companies to healthcare providers. The program was established by the Affordable Care Act to increase transparency in healthcare payments.</a:t>
            </a:r>
            <a:endParaRPr lang="en-US" sz="17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3076" y="2700576"/>
            <a:ext cx="5028248" cy="2828449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3415" y="1228606"/>
            <a:ext cx="2117169" cy="30408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1271" y="1807488"/>
            <a:ext cx="6861453" cy="5724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509"/>
              </a:lnSpc>
              <a:buNone/>
            </a:pPr>
            <a:r>
              <a:rPr lang="en-US" sz="3607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Overview of CMS Open Payments</a:t>
            </a:r>
            <a:endParaRPr lang="en-US" sz="3607" dirty="0"/>
          </a:p>
        </p:txBody>
      </p:sp>
      <p:sp>
        <p:nvSpPr>
          <p:cNvPr id="8" name="Shape 3"/>
          <p:cNvSpPr/>
          <p:nvPr/>
        </p:nvSpPr>
        <p:spPr>
          <a:xfrm>
            <a:off x="641271" y="2654737"/>
            <a:ext cx="3839170" cy="2521268"/>
          </a:xfrm>
          <a:prstGeom prst="roundRect">
            <a:avLst>
              <a:gd name="adj" fmla="val 1090"/>
            </a:avLst>
          </a:prstGeom>
          <a:solidFill>
            <a:srgbClr val="F0EDE6"/>
          </a:solidFill>
          <a:ln/>
        </p:spPr>
      </p:sp>
      <p:sp>
        <p:nvSpPr>
          <p:cNvPr id="9" name="Text 4"/>
          <p:cNvSpPr/>
          <p:nvPr/>
        </p:nvSpPr>
        <p:spPr>
          <a:xfrm>
            <a:off x="824389" y="2837855"/>
            <a:ext cx="2290286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54"/>
              </a:lnSpc>
              <a:buNone/>
            </a:pPr>
            <a:r>
              <a:rPr lang="en-US" sz="180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Transparency</a:t>
            </a:r>
            <a:endParaRPr lang="en-US" sz="1803" dirty="0"/>
          </a:p>
        </p:txBody>
      </p:sp>
      <p:sp>
        <p:nvSpPr>
          <p:cNvPr id="10" name="Text 5"/>
          <p:cNvSpPr/>
          <p:nvPr/>
        </p:nvSpPr>
        <p:spPr>
          <a:xfrm>
            <a:off x="824389" y="3234095"/>
            <a:ext cx="3472934" cy="17587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8"/>
              </a:lnSpc>
              <a:buNone/>
            </a:pPr>
            <a:r>
              <a:rPr lang="en-US" sz="144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program aims to increase transparency in healthcare payments by making data on payments between pharmaceutical and medical device companies and healthcare providers publicly available.</a:t>
            </a:r>
            <a:endParaRPr lang="en-US" sz="1443" dirty="0"/>
          </a:p>
        </p:txBody>
      </p:sp>
      <p:sp>
        <p:nvSpPr>
          <p:cNvPr id="11" name="Shape 6"/>
          <p:cNvSpPr/>
          <p:nvPr/>
        </p:nvSpPr>
        <p:spPr>
          <a:xfrm>
            <a:off x="4663559" y="2654737"/>
            <a:ext cx="3839170" cy="2521268"/>
          </a:xfrm>
          <a:prstGeom prst="roundRect">
            <a:avLst>
              <a:gd name="adj" fmla="val 1090"/>
            </a:avLst>
          </a:prstGeom>
          <a:solidFill>
            <a:srgbClr val="F0EDE6"/>
          </a:solidFill>
          <a:ln/>
        </p:spPr>
      </p:sp>
      <p:sp>
        <p:nvSpPr>
          <p:cNvPr id="12" name="Text 7"/>
          <p:cNvSpPr/>
          <p:nvPr/>
        </p:nvSpPr>
        <p:spPr>
          <a:xfrm>
            <a:off x="4846677" y="2837855"/>
            <a:ext cx="2290286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54"/>
              </a:lnSpc>
              <a:buNone/>
            </a:pPr>
            <a:r>
              <a:rPr lang="en-US" sz="180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Database</a:t>
            </a:r>
            <a:endParaRPr lang="en-US" sz="1803" dirty="0"/>
          </a:p>
        </p:txBody>
      </p:sp>
      <p:sp>
        <p:nvSpPr>
          <p:cNvPr id="13" name="Text 8"/>
          <p:cNvSpPr/>
          <p:nvPr/>
        </p:nvSpPr>
        <p:spPr>
          <a:xfrm>
            <a:off x="4846677" y="3234095"/>
            <a:ext cx="3472934" cy="1172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8"/>
              </a:lnSpc>
              <a:buNone/>
            </a:pPr>
            <a:r>
              <a:rPr lang="en-US" sz="144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</a:t>
            </a:r>
            <a:r>
              <a:rPr lang="en-US" sz="1443" b="1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CMS Open Payments</a:t>
            </a:r>
            <a:r>
              <a:rPr lang="en-US" sz="144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database provides detailed information on payments made to physicians, hospitals, and other healthcare providers.</a:t>
            </a:r>
            <a:endParaRPr lang="en-US" sz="1443" dirty="0"/>
          </a:p>
        </p:txBody>
      </p:sp>
      <p:sp>
        <p:nvSpPr>
          <p:cNvPr id="14" name="Shape 9"/>
          <p:cNvSpPr/>
          <p:nvPr/>
        </p:nvSpPr>
        <p:spPr>
          <a:xfrm>
            <a:off x="641271" y="5359122"/>
            <a:ext cx="7861459" cy="1641872"/>
          </a:xfrm>
          <a:prstGeom prst="roundRect">
            <a:avLst>
              <a:gd name="adj" fmla="val 1674"/>
            </a:avLst>
          </a:prstGeom>
          <a:solidFill>
            <a:srgbClr val="F0EDE6"/>
          </a:solidFill>
          <a:ln/>
        </p:spPr>
      </p:sp>
      <p:sp>
        <p:nvSpPr>
          <p:cNvPr id="15" name="Text 10"/>
          <p:cNvSpPr/>
          <p:nvPr/>
        </p:nvSpPr>
        <p:spPr>
          <a:xfrm>
            <a:off x="824389" y="5542240"/>
            <a:ext cx="2290286" cy="2863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54"/>
              </a:lnSpc>
              <a:buNone/>
            </a:pPr>
            <a:r>
              <a:rPr lang="en-US" sz="180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Interest</a:t>
            </a:r>
            <a:endParaRPr lang="en-US" sz="1803" dirty="0"/>
          </a:p>
        </p:txBody>
      </p:sp>
      <p:sp>
        <p:nvSpPr>
          <p:cNvPr id="16" name="Text 11"/>
          <p:cNvSpPr/>
          <p:nvPr/>
        </p:nvSpPr>
        <p:spPr>
          <a:xfrm>
            <a:off x="824389" y="5938480"/>
            <a:ext cx="7495223" cy="8793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08"/>
              </a:lnSpc>
              <a:buNone/>
            </a:pPr>
            <a:r>
              <a:rPr lang="en-US" sz="144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data is intended to help patients, researchers, and policymakers understand financial relationships between healthcare providers and pharmaceutical and medical device companies.</a:t>
            </a:r>
            <a:endParaRPr lang="en-US" sz="144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07" y="2577465"/>
            <a:ext cx="4919186" cy="307455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879" y="744260"/>
            <a:ext cx="2621042" cy="3764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80190" y="1460897"/>
            <a:ext cx="5962888" cy="7087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81"/>
              </a:lnSpc>
              <a:buNone/>
            </a:pPr>
            <a:r>
              <a:rPr lang="en-US" sz="4465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Purpose and Objectives</a:t>
            </a:r>
            <a:endParaRPr lang="en-US" sz="4465" dirty="0"/>
          </a:p>
        </p:txBody>
      </p:sp>
      <p:sp>
        <p:nvSpPr>
          <p:cNvPr id="8" name="Shape 3"/>
          <p:cNvSpPr/>
          <p:nvPr/>
        </p:nvSpPr>
        <p:spPr>
          <a:xfrm>
            <a:off x="6280190" y="27649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9" name="Text 4"/>
          <p:cNvSpPr/>
          <p:nvPr/>
        </p:nvSpPr>
        <p:spPr>
          <a:xfrm>
            <a:off x="6462474" y="2849999"/>
            <a:ext cx="145613" cy="340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9"/>
              </a:lnSpc>
              <a:buNone/>
            </a:pPr>
            <a:r>
              <a:rPr lang="en-US" sz="267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679" dirty="0"/>
          </a:p>
        </p:txBody>
      </p:sp>
      <p:sp>
        <p:nvSpPr>
          <p:cNvPr id="10" name="Text 5"/>
          <p:cNvSpPr/>
          <p:nvPr/>
        </p:nvSpPr>
        <p:spPr>
          <a:xfrm>
            <a:off x="7017306" y="2764988"/>
            <a:ext cx="2927747" cy="708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Reduce Conflicts of Interest</a:t>
            </a:r>
            <a:endParaRPr lang="en-US" sz="2233" dirty="0"/>
          </a:p>
        </p:txBody>
      </p:sp>
      <p:sp>
        <p:nvSpPr>
          <p:cNvPr id="11" name="Text 6"/>
          <p:cNvSpPr/>
          <p:nvPr/>
        </p:nvSpPr>
        <p:spPr>
          <a:xfrm>
            <a:off x="7017306" y="3609737"/>
            <a:ext cx="2927747" cy="1814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program seeks to reduce potential conflicts of interest by making information about payments transparent.</a:t>
            </a:r>
            <a:endParaRPr lang="en-US" sz="1786" dirty="0"/>
          </a:p>
        </p:txBody>
      </p:sp>
      <p:sp>
        <p:nvSpPr>
          <p:cNvPr id="12" name="Shape 7"/>
          <p:cNvSpPr/>
          <p:nvPr/>
        </p:nvSpPr>
        <p:spPr>
          <a:xfrm>
            <a:off x="10171867" y="27649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3" name="Text 8"/>
          <p:cNvSpPr/>
          <p:nvPr/>
        </p:nvSpPr>
        <p:spPr>
          <a:xfrm>
            <a:off x="10343436" y="2849999"/>
            <a:ext cx="167045" cy="340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9"/>
              </a:lnSpc>
              <a:buNone/>
            </a:pPr>
            <a:r>
              <a:rPr lang="en-US" sz="267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679" dirty="0"/>
          </a:p>
        </p:txBody>
      </p:sp>
      <p:sp>
        <p:nvSpPr>
          <p:cNvPr id="14" name="Text 9"/>
          <p:cNvSpPr/>
          <p:nvPr/>
        </p:nvSpPr>
        <p:spPr>
          <a:xfrm>
            <a:off x="10908983" y="2764988"/>
            <a:ext cx="2927747" cy="708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Improve Healthcare Quality</a:t>
            </a:r>
            <a:endParaRPr lang="en-US" sz="2233" dirty="0"/>
          </a:p>
        </p:txBody>
      </p:sp>
      <p:sp>
        <p:nvSpPr>
          <p:cNvPr id="15" name="Text 10"/>
          <p:cNvSpPr/>
          <p:nvPr/>
        </p:nvSpPr>
        <p:spPr>
          <a:xfrm>
            <a:off x="10908983" y="3609737"/>
            <a:ext cx="2927747" cy="21774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program aims to improve healthcare quality by providing patients with more information about their providers' financial relationships.</a:t>
            </a:r>
            <a:endParaRPr lang="en-US" sz="1786" dirty="0"/>
          </a:p>
        </p:txBody>
      </p:sp>
      <p:sp>
        <p:nvSpPr>
          <p:cNvPr id="16" name="Shape 11"/>
          <p:cNvSpPr/>
          <p:nvPr/>
        </p:nvSpPr>
        <p:spPr>
          <a:xfrm>
            <a:off x="6280190" y="626911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7" name="Text 12"/>
          <p:cNvSpPr/>
          <p:nvPr/>
        </p:nvSpPr>
        <p:spPr>
          <a:xfrm>
            <a:off x="6452473" y="6354128"/>
            <a:ext cx="165735" cy="340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79"/>
              </a:lnSpc>
              <a:buNone/>
            </a:pPr>
            <a:r>
              <a:rPr lang="en-US" sz="267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679" dirty="0"/>
          </a:p>
        </p:txBody>
      </p:sp>
      <p:sp>
        <p:nvSpPr>
          <p:cNvPr id="18" name="Text 13"/>
          <p:cNvSpPr/>
          <p:nvPr/>
        </p:nvSpPr>
        <p:spPr>
          <a:xfrm>
            <a:off x="7017306" y="6269117"/>
            <a:ext cx="2835235" cy="3543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Promote Public Trust</a:t>
            </a:r>
            <a:endParaRPr lang="en-US" sz="2233" dirty="0"/>
          </a:p>
        </p:txBody>
      </p:sp>
      <p:sp>
        <p:nvSpPr>
          <p:cNvPr id="19" name="Text 14"/>
          <p:cNvSpPr/>
          <p:nvPr/>
        </p:nvSpPr>
        <p:spPr>
          <a:xfrm>
            <a:off x="7017306" y="6759535"/>
            <a:ext cx="6819305" cy="7258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program seeks to promote public trust in the healthcare system by making information about payments transparent.</a:t>
            </a:r>
            <a:endParaRPr lang="en-US" sz="1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435" y="2829997"/>
            <a:ext cx="4997529" cy="2569607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335" y="1155740"/>
            <a:ext cx="2259211" cy="32444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4252" y="1773436"/>
            <a:ext cx="6571655" cy="6109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11"/>
              </a:lnSpc>
              <a:buNone/>
            </a:pPr>
            <a:r>
              <a:rPr lang="en-US" sz="3849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Collection and Reporting</a:t>
            </a:r>
            <a:endParaRPr lang="en-US" sz="3849" dirty="0"/>
          </a:p>
        </p:txBody>
      </p:sp>
      <p:sp>
        <p:nvSpPr>
          <p:cNvPr id="8" name="Shape 3"/>
          <p:cNvSpPr/>
          <p:nvPr/>
        </p:nvSpPr>
        <p:spPr>
          <a:xfrm>
            <a:off x="966073" y="2677597"/>
            <a:ext cx="22860" cy="4396264"/>
          </a:xfrm>
          <a:prstGeom prst="roundRect">
            <a:avLst>
              <a:gd name="adj" fmla="val 128288"/>
            </a:avLst>
          </a:prstGeom>
          <a:solidFill>
            <a:srgbClr val="D6D3CC"/>
          </a:solidFill>
          <a:ln/>
        </p:spPr>
      </p:sp>
      <p:sp>
        <p:nvSpPr>
          <p:cNvPr id="9" name="Shape 4"/>
          <p:cNvSpPr/>
          <p:nvPr/>
        </p:nvSpPr>
        <p:spPr>
          <a:xfrm>
            <a:off x="1174552" y="3105983"/>
            <a:ext cx="684252" cy="22860"/>
          </a:xfrm>
          <a:prstGeom prst="roundRect">
            <a:avLst>
              <a:gd name="adj" fmla="val 128288"/>
            </a:avLst>
          </a:prstGeom>
          <a:solidFill>
            <a:srgbClr val="D6D3CC"/>
          </a:solidFill>
          <a:ln/>
        </p:spPr>
      </p:sp>
      <p:sp>
        <p:nvSpPr>
          <p:cNvPr id="10" name="Shape 5"/>
          <p:cNvSpPr/>
          <p:nvPr/>
        </p:nvSpPr>
        <p:spPr>
          <a:xfrm>
            <a:off x="757595" y="2897505"/>
            <a:ext cx="439817" cy="439817"/>
          </a:xfrm>
          <a:prstGeom prst="roundRect">
            <a:avLst>
              <a:gd name="adj" fmla="val 6668"/>
            </a:avLst>
          </a:prstGeom>
          <a:solidFill>
            <a:srgbClr val="F0EDE6"/>
          </a:solidFill>
          <a:ln/>
        </p:spPr>
      </p:sp>
      <p:sp>
        <p:nvSpPr>
          <p:cNvPr id="11" name="Text 6"/>
          <p:cNvSpPr/>
          <p:nvPr/>
        </p:nvSpPr>
        <p:spPr>
          <a:xfrm>
            <a:off x="914757" y="2970728"/>
            <a:ext cx="125492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9"/>
              </a:lnSpc>
              <a:buNone/>
            </a:pPr>
            <a:r>
              <a:rPr lang="en-US" sz="230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309" dirty="0"/>
          </a:p>
        </p:txBody>
      </p:sp>
      <p:sp>
        <p:nvSpPr>
          <p:cNvPr id="12" name="Text 7"/>
          <p:cNvSpPr/>
          <p:nvPr/>
        </p:nvSpPr>
        <p:spPr>
          <a:xfrm>
            <a:off x="2052757" y="2873097"/>
            <a:ext cx="2443758" cy="3055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9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Collection</a:t>
            </a:r>
            <a:endParaRPr lang="en-US" sz="1924" dirty="0"/>
          </a:p>
        </p:txBody>
      </p:sp>
      <p:sp>
        <p:nvSpPr>
          <p:cNvPr id="13" name="Text 8"/>
          <p:cNvSpPr/>
          <p:nvPr/>
        </p:nvSpPr>
        <p:spPr>
          <a:xfrm>
            <a:off x="2052757" y="3295888"/>
            <a:ext cx="6406991" cy="625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3"/>
              </a:lnSpc>
              <a:buNone/>
            </a:pPr>
            <a:r>
              <a:rPr lang="en-US" sz="1539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Pharmaceutical and medical device companies are required to report all payments made to healthcare providers.</a:t>
            </a:r>
            <a:endParaRPr lang="en-US" sz="1539" dirty="0"/>
          </a:p>
        </p:txBody>
      </p:sp>
      <p:sp>
        <p:nvSpPr>
          <p:cNvPr id="14" name="Shape 9"/>
          <p:cNvSpPr/>
          <p:nvPr/>
        </p:nvSpPr>
        <p:spPr>
          <a:xfrm>
            <a:off x="1174552" y="4740831"/>
            <a:ext cx="684252" cy="22860"/>
          </a:xfrm>
          <a:prstGeom prst="roundRect">
            <a:avLst>
              <a:gd name="adj" fmla="val 128288"/>
            </a:avLst>
          </a:prstGeom>
          <a:solidFill>
            <a:srgbClr val="D6D3CC"/>
          </a:solidFill>
          <a:ln/>
        </p:spPr>
      </p:sp>
      <p:sp>
        <p:nvSpPr>
          <p:cNvPr id="15" name="Shape 10"/>
          <p:cNvSpPr/>
          <p:nvPr/>
        </p:nvSpPr>
        <p:spPr>
          <a:xfrm>
            <a:off x="757595" y="4532352"/>
            <a:ext cx="439817" cy="439817"/>
          </a:xfrm>
          <a:prstGeom prst="roundRect">
            <a:avLst>
              <a:gd name="adj" fmla="val 6668"/>
            </a:avLst>
          </a:prstGeom>
          <a:solidFill>
            <a:srgbClr val="F0EDE6"/>
          </a:solidFill>
          <a:ln/>
        </p:spPr>
      </p:sp>
      <p:sp>
        <p:nvSpPr>
          <p:cNvPr id="16" name="Text 11"/>
          <p:cNvSpPr/>
          <p:nvPr/>
        </p:nvSpPr>
        <p:spPr>
          <a:xfrm>
            <a:off x="905470" y="4605576"/>
            <a:ext cx="143947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9"/>
              </a:lnSpc>
              <a:buNone/>
            </a:pPr>
            <a:r>
              <a:rPr lang="en-US" sz="230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309" dirty="0"/>
          </a:p>
        </p:txBody>
      </p:sp>
      <p:sp>
        <p:nvSpPr>
          <p:cNvPr id="17" name="Text 12"/>
          <p:cNvSpPr/>
          <p:nvPr/>
        </p:nvSpPr>
        <p:spPr>
          <a:xfrm>
            <a:off x="2052757" y="4507944"/>
            <a:ext cx="2443758" cy="3055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9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Validation</a:t>
            </a:r>
            <a:endParaRPr lang="en-US" sz="1924" dirty="0"/>
          </a:p>
        </p:txBody>
      </p:sp>
      <p:sp>
        <p:nvSpPr>
          <p:cNvPr id="18" name="Text 13"/>
          <p:cNvSpPr/>
          <p:nvPr/>
        </p:nvSpPr>
        <p:spPr>
          <a:xfrm>
            <a:off x="2052757" y="4930735"/>
            <a:ext cx="6406991" cy="3127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63"/>
              </a:lnSpc>
              <a:buNone/>
            </a:pPr>
            <a:r>
              <a:rPr lang="en-US" sz="1539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CMS verifies the accuracy and completeness of the reported data.</a:t>
            </a:r>
            <a:endParaRPr lang="en-US" sz="1539" dirty="0"/>
          </a:p>
        </p:txBody>
      </p:sp>
      <p:sp>
        <p:nvSpPr>
          <p:cNvPr id="19" name="Shape 14"/>
          <p:cNvSpPr/>
          <p:nvPr/>
        </p:nvSpPr>
        <p:spPr>
          <a:xfrm>
            <a:off x="1174552" y="6062901"/>
            <a:ext cx="684252" cy="22860"/>
          </a:xfrm>
          <a:prstGeom prst="roundRect">
            <a:avLst>
              <a:gd name="adj" fmla="val 128288"/>
            </a:avLst>
          </a:prstGeom>
          <a:solidFill>
            <a:srgbClr val="D6D3CC"/>
          </a:solidFill>
          <a:ln/>
        </p:spPr>
      </p:sp>
      <p:sp>
        <p:nvSpPr>
          <p:cNvPr id="20" name="Shape 15"/>
          <p:cNvSpPr/>
          <p:nvPr/>
        </p:nvSpPr>
        <p:spPr>
          <a:xfrm>
            <a:off x="757595" y="5854422"/>
            <a:ext cx="439817" cy="439817"/>
          </a:xfrm>
          <a:prstGeom prst="roundRect">
            <a:avLst>
              <a:gd name="adj" fmla="val 6668"/>
            </a:avLst>
          </a:prstGeom>
          <a:solidFill>
            <a:srgbClr val="F0EDE6"/>
          </a:solidFill>
          <a:ln/>
        </p:spPr>
      </p:sp>
      <p:sp>
        <p:nvSpPr>
          <p:cNvPr id="21" name="Text 16"/>
          <p:cNvSpPr/>
          <p:nvPr/>
        </p:nvSpPr>
        <p:spPr>
          <a:xfrm>
            <a:off x="906066" y="5927646"/>
            <a:ext cx="142756" cy="2932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9"/>
              </a:lnSpc>
              <a:buNone/>
            </a:pPr>
            <a:r>
              <a:rPr lang="en-US" sz="230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309" dirty="0"/>
          </a:p>
        </p:txBody>
      </p:sp>
      <p:sp>
        <p:nvSpPr>
          <p:cNvPr id="22" name="Text 17"/>
          <p:cNvSpPr/>
          <p:nvPr/>
        </p:nvSpPr>
        <p:spPr>
          <a:xfrm>
            <a:off x="2052757" y="5830014"/>
            <a:ext cx="2443758" cy="3055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5"/>
              </a:lnSpc>
              <a:buNone/>
            </a:pPr>
            <a:r>
              <a:rPr lang="en-US" sz="19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Reporting</a:t>
            </a:r>
            <a:endParaRPr lang="en-US" sz="1924" dirty="0"/>
          </a:p>
        </p:txBody>
      </p:sp>
      <p:sp>
        <p:nvSpPr>
          <p:cNvPr id="23" name="Text 18"/>
          <p:cNvSpPr/>
          <p:nvPr/>
        </p:nvSpPr>
        <p:spPr>
          <a:xfrm>
            <a:off x="2052757" y="6252805"/>
            <a:ext cx="6406991" cy="625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3"/>
              </a:lnSpc>
              <a:buNone/>
            </a:pPr>
            <a:r>
              <a:rPr lang="en-US" sz="1539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validated data is made publicly available through the CMS Open Payments website.</a:t>
            </a:r>
            <a:endParaRPr lang="en-US" sz="15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79" y="2000131"/>
            <a:ext cx="2621042" cy="3764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2716768"/>
            <a:ext cx="9645968" cy="7087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581"/>
              </a:lnSpc>
              <a:buNone/>
            </a:pPr>
            <a:r>
              <a:rPr lang="en-US" sz="4465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Transparency in Healthcare Payments</a:t>
            </a:r>
            <a:endParaRPr lang="en-US" sz="4465" dirty="0"/>
          </a:p>
        </p:txBody>
      </p:sp>
      <p:sp>
        <p:nvSpPr>
          <p:cNvPr id="6" name="Text 3"/>
          <p:cNvSpPr/>
          <p:nvPr/>
        </p:nvSpPr>
        <p:spPr>
          <a:xfrm>
            <a:off x="793790" y="3992523"/>
            <a:ext cx="2835235" cy="3543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Disclosure</a:t>
            </a:r>
            <a:endParaRPr lang="en-US" sz="2233" dirty="0"/>
          </a:p>
        </p:txBody>
      </p:sp>
      <p:sp>
        <p:nvSpPr>
          <p:cNvPr id="7" name="Text 4"/>
          <p:cNvSpPr/>
          <p:nvPr/>
        </p:nvSpPr>
        <p:spPr>
          <a:xfrm>
            <a:off x="793790" y="4573667"/>
            <a:ext cx="3978116" cy="10887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All payments made to healthcare providers are disclosed in the CMS Open Payments database.</a:t>
            </a:r>
            <a:endParaRPr lang="en-US" sz="1786" dirty="0"/>
          </a:p>
        </p:txBody>
      </p:sp>
      <p:sp>
        <p:nvSpPr>
          <p:cNvPr id="8" name="Text 5"/>
          <p:cNvSpPr/>
          <p:nvPr/>
        </p:nvSpPr>
        <p:spPr>
          <a:xfrm>
            <a:off x="5332928" y="3992523"/>
            <a:ext cx="2835235" cy="3543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Detailed Information</a:t>
            </a:r>
            <a:endParaRPr lang="en-US" sz="2233" dirty="0"/>
          </a:p>
        </p:txBody>
      </p:sp>
      <p:sp>
        <p:nvSpPr>
          <p:cNvPr id="9" name="Text 6"/>
          <p:cNvSpPr/>
          <p:nvPr/>
        </p:nvSpPr>
        <p:spPr>
          <a:xfrm>
            <a:off x="5332928" y="4573667"/>
            <a:ext cx="3978116" cy="1451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database includes information on the type of payment, the amount of the payment, and the date of the payment.</a:t>
            </a:r>
            <a:endParaRPr lang="en-US" sz="1786" dirty="0"/>
          </a:p>
        </p:txBody>
      </p:sp>
      <p:sp>
        <p:nvSpPr>
          <p:cNvPr id="10" name="Text 7"/>
          <p:cNvSpPr/>
          <p:nvPr/>
        </p:nvSpPr>
        <p:spPr>
          <a:xfrm>
            <a:off x="9872067" y="3992523"/>
            <a:ext cx="2835235" cy="3543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1"/>
              </a:lnSpc>
              <a:buNone/>
            </a:pPr>
            <a:r>
              <a:rPr lang="en-US" sz="2233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Patient Access</a:t>
            </a:r>
            <a:endParaRPr lang="en-US" sz="2233" dirty="0"/>
          </a:p>
        </p:txBody>
      </p:sp>
      <p:sp>
        <p:nvSpPr>
          <p:cNvPr id="11" name="Text 8"/>
          <p:cNvSpPr/>
          <p:nvPr/>
        </p:nvSpPr>
        <p:spPr>
          <a:xfrm>
            <a:off x="9872067" y="4573667"/>
            <a:ext cx="3978116" cy="1451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Patients can use the CMS Open Payments website to search for information about their healthcare providers' financial relationships.</a:t>
            </a:r>
            <a:endParaRPr lang="en-US" sz="1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88" y="2479119"/>
            <a:ext cx="4919305" cy="327136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879" y="1350169"/>
            <a:ext cx="2621042" cy="3764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80190" y="2066806"/>
            <a:ext cx="7556421" cy="14175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581"/>
              </a:lnSpc>
              <a:buNone/>
            </a:pPr>
            <a:r>
              <a:rPr lang="en-US" sz="4465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Covered Recipients and Payments</a:t>
            </a:r>
            <a:endParaRPr lang="en-US" sz="4465" dirty="0"/>
          </a:p>
        </p:txBody>
      </p:sp>
      <p:sp>
        <p:nvSpPr>
          <p:cNvPr id="8" name="Shape 3"/>
          <p:cNvSpPr/>
          <p:nvPr/>
        </p:nvSpPr>
        <p:spPr>
          <a:xfrm>
            <a:off x="6280190" y="3824526"/>
            <a:ext cx="7556421" cy="3054906"/>
          </a:xfrm>
          <a:prstGeom prst="roundRect">
            <a:avLst>
              <a:gd name="adj" fmla="val 111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6287810" y="3832146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6515457" y="3975854"/>
            <a:ext cx="205573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Physicians</a:t>
            </a:r>
            <a:endParaRPr lang="en-US" sz="1786" dirty="0"/>
          </a:p>
        </p:txBody>
      </p:sp>
      <p:sp>
        <p:nvSpPr>
          <p:cNvPr id="11" name="Text 6"/>
          <p:cNvSpPr/>
          <p:nvPr/>
        </p:nvSpPr>
        <p:spPr>
          <a:xfrm>
            <a:off x="9032438" y="3975854"/>
            <a:ext cx="205192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Hospitals</a:t>
            </a:r>
            <a:endParaRPr lang="en-US" sz="1786" dirty="0"/>
          </a:p>
        </p:txBody>
      </p:sp>
      <p:sp>
        <p:nvSpPr>
          <p:cNvPr id="12" name="Text 7"/>
          <p:cNvSpPr/>
          <p:nvPr/>
        </p:nvSpPr>
        <p:spPr>
          <a:xfrm>
            <a:off x="11545610" y="3975854"/>
            <a:ext cx="2055733" cy="7258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Other Healthcare Providers</a:t>
            </a:r>
            <a:endParaRPr lang="en-US" sz="1786" dirty="0"/>
          </a:p>
        </p:txBody>
      </p:sp>
      <p:sp>
        <p:nvSpPr>
          <p:cNvPr id="13" name="Shape 8"/>
          <p:cNvSpPr/>
          <p:nvPr/>
        </p:nvSpPr>
        <p:spPr>
          <a:xfrm>
            <a:off x="6287810" y="4845368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9"/>
          <p:cNvSpPr/>
          <p:nvPr/>
        </p:nvSpPr>
        <p:spPr>
          <a:xfrm>
            <a:off x="6515457" y="4989076"/>
            <a:ext cx="205573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Consulting Fees</a:t>
            </a:r>
            <a:endParaRPr lang="en-US" sz="1786" dirty="0"/>
          </a:p>
        </p:txBody>
      </p:sp>
      <p:sp>
        <p:nvSpPr>
          <p:cNvPr id="15" name="Text 10"/>
          <p:cNvSpPr/>
          <p:nvPr/>
        </p:nvSpPr>
        <p:spPr>
          <a:xfrm>
            <a:off x="9032438" y="4989076"/>
            <a:ext cx="205192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Research Grants</a:t>
            </a:r>
            <a:endParaRPr lang="en-US" sz="1786" dirty="0"/>
          </a:p>
        </p:txBody>
      </p:sp>
      <p:sp>
        <p:nvSpPr>
          <p:cNvPr id="16" name="Text 11"/>
          <p:cNvSpPr/>
          <p:nvPr/>
        </p:nvSpPr>
        <p:spPr>
          <a:xfrm>
            <a:off x="11545610" y="4989076"/>
            <a:ext cx="2055733" cy="7258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Educational Programs</a:t>
            </a:r>
            <a:endParaRPr lang="en-US" sz="1786" dirty="0"/>
          </a:p>
        </p:txBody>
      </p:sp>
      <p:sp>
        <p:nvSpPr>
          <p:cNvPr id="17" name="Shape 12"/>
          <p:cNvSpPr/>
          <p:nvPr/>
        </p:nvSpPr>
        <p:spPr>
          <a:xfrm>
            <a:off x="6287810" y="5858589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3"/>
          <p:cNvSpPr/>
          <p:nvPr/>
        </p:nvSpPr>
        <p:spPr>
          <a:xfrm>
            <a:off x="6515457" y="6002298"/>
            <a:ext cx="2055733" cy="7258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Speaking Engagements</a:t>
            </a:r>
            <a:endParaRPr lang="en-US" sz="1786" dirty="0"/>
          </a:p>
        </p:txBody>
      </p:sp>
      <p:sp>
        <p:nvSpPr>
          <p:cNvPr id="19" name="Text 14"/>
          <p:cNvSpPr/>
          <p:nvPr/>
        </p:nvSpPr>
        <p:spPr>
          <a:xfrm>
            <a:off x="9032438" y="6002298"/>
            <a:ext cx="205192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Drug Samples</a:t>
            </a:r>
            <a:endParaRPr lang="en-US" sz="1786" dirty="0"/>
          </a:p>
        </p:txBody>
      </p:sp>
      <p:sp>
        <p:nvSpPr>
          <p:cNvPr id="20" name="Text 15"/>
          <p:cNvSpPr/>
          <p:nvPr/>
        </p:nvSpPr>
        <p:spPr>
          <a:xfrm>
            <a:off x="11545610" y="6002298"/>
            <a:ext cx="2055733" cy="3629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8"/>
              </a:lnSpc>
              <a:buNone/>
            </a:pPr>
            <a:r>
              <a:rPr lang="en-US" sz="1786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Travel Expenses</a:t>
            </a:r>
            <a:endParaRPr lang="en-US" sz="1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37" y="2455664"/>
            <a:ext cx="4977408" cy="331827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824" y="878681"/>
            <a:ext cx="2353032" cy="33789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99108" y="1521976"/>
            <a:ext cx="7180421" cy="6363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11"/>
              </a:lnSpc>
              <a:buNone/>
            </a:pPr>
            <a:r>
              <a:rPr lang="en-US" sz="4009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Submission and Validation</a:t>
            </a:r>
            <a:endParaRPr lang="en-US" sz="4009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108" y="2463760"/>
            <a:ext cx="1018103" cy="162901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522607" y="2667357"/>
            <a:ext cx="2545437" cy="3181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5"/>
              </a:lnSpc>
              <a:buNone/>
            </a:pPr>
            <a:r>
              <a:rPr lang="en-US" sz="200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Submission</a:t>
            </a:r>
            <a:endParaRPr lang="en-US" sz="2004" dirty="0"/>
          </a:p>
        </p:txBody>
      </p:sp>
      <p:sp>
        <p:nvSpPr>
          <p:cNvPr id="10" name="Text 4"/>
          <p:cNvSpPr/>
          <p:nvPr/>
        </p:nvSpPr>
        <p:spPr>
          <a:xfrm>
            <a:off x="7522607" y="3107650"/>
            <a:ext cx="6395085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160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Pharmaceutical and medical device companies submit data to CMS through an online portal.</a:t>
            </a:r>
            <a:endParaRPr lang="en-US" sz="1603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9108" y="4092773"/>
            <a:ext cx="1018103" cy="162901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522607" y="4296370"/>
            <a:ext cx="2545437" cy="3181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5"/>
              </a:lnSpc>
              <a:buNone/>
            </a:pPr>
            <a:r>
              <a:rPr lang="en-US" sz="200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Validation</a:t>
            </a:r>
            <a:endParaRPr lang="en-US" sz="2004" dirty="0"/>
          </a:p>
        </p:txBody>
      </p:sp>
      <p:sp>
        <p:nvSpPr>
          <p:cNvPr id="13" name="Text 6"/>
          <p:cNvSpPr/>
          <p:nvPr/>
        </p:nvSpPr>
        <p:spPr>
          <a:xfrm>
            <a:off x="7522607" y="4736663"/>
            <a:ext cx="6395085" cy="32575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160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CMS validates the submitted data for accuracy and completeness.</a:t>
            </a:r>
            <a:endParaRPr lang="en-US" sz="1603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9108" y="5721787"/>
            <a:ext cx="1018103" cy="162901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2607" y="5925383"/>
            <a:ext cx="2545437" cy="3181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05"/>
              </a:lnSpc>
              <a:buNone/>
            </a:pPr>
            <a:r>
              <a:rPr lang="en-US" sz="200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Correction</a:t>
            </a:r>
            <a:endParaRPr lang="en-US" sz="2004" dirty="0"/>
          </a:p>
        </p:txBody>
      </p:sp>
      <p:sp>
        <p:nvSpPr>
          <p:cNvPr id="16" name="Text 8"/>
          <p:cNvSpPr/>
          <p:nvPr/>
        </p:nvSpPr>
        <p:spPr>
          <a:xfrm>
            <a:off x="7522607" y="6365677"/>
            <a:ext cx="6395085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1603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Companies are required to correct any errors in the submitted data.</a:t>
            </a:r>
            <a:endParaRPr lang="en-US" sz="16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58" y="2579370"/>
            <a:ext cx="5013365" cy="307074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406" y="1115854"/>
            <a:ext cx="2185868" cy="31396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48388" y="1713548"/>
            <a:ext cx="7218759" cy="5911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55"/>
              </a:lnSpc>
              <a:buNone/>
            </a:pPr>
            <a:r>
              <a:rPr lang="en-US" sz="3724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Reporting and Accessibility</a:t>
            </a:r>
            <a:endParaRPr lang="en-US" sz="3724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8388" y="2588419"/>
            <a:ext cx="472916" cy="47291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148388" y="3250406"/>
            <a:ext cx="2364581" cy="2955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862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Public Website</a:t>
            </a:r>
            <a:endParaRPr lang="en-US" sz="1862" dirty="0"/>
          </a:p>
        </p:txBody>
      </p:sp>
      <p:sp>
        <p:nvSpPr>
          <p:cNvPr id="10" name="Text 4"/>
          <p:cNvSpPr/>
          <p:nvPr/>
        </p:nvSpPr>
        <p:spPr>
          <a:xfrm>
            <a:off x="6148388" y="3659386"/>
            <a:ext cx="3768090" cy="907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3"/>
              </a:lnSpc>
              <a:buNone/>
            </a:pPr>
            <a:r>
              <a:rPr lang="en-US" sz="149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CMS Open Payments website provides a user-friendly interface for accessing the data.</a:t>
            </a:r>
            <a:endParaRPr lang="en-US" sz="149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0203" y="2588419"/>
            <a:ext cx="472916" cy="47291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200203" y="3250406"/>
            <a:ext cx="2364581" cy="2955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862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Downloadable Data</a:t>
            </a:r>
            <a:endParaRPr lang="en-US" sz="1862" dirty="0"/>
          </a:p>
        </p:txBody>
      </p:sp>
      <p:sp>
        <p:nvSpPr>
          <p:cNvPr id="13" name="Text 6"/>
          <p:cNvSpPr/>
          <p:nvPr/>
        </p:nvSpPr>
        <p:spPr>
          <a:xfrm>
            <a:off x="10200203" y="3659386"/>
            <a:ext cx="3768209" cy="6053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3"/>
              </a:lnSpc>
              <a:buNone/>
            </a:pPr>
            <a:r>
              <a:rPr lang="en-US" sz="149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data is available for download in various formats, such as CSV and XML.</a:t>
            </a:r>
            <a:endParaRPr lang="en-US" sz="149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8388" y="5134808"/>
            <a:ext cx="472916" cy="47291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148388" y="5796796"/>
            <a:ext cx="3754041" cy="2955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862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Application Programming Interface</a:t>
            </a:r>
            <a:endParaRPr lang="en-US" sz="1862" dirty="0"/>
          </a:p>
        </p:txBody>
      </p:sp>
      <p:sp>
        <p:nvSpPr>
          <p:cNvPr id="16" name="Text 8"/>
          <p:cNvSpPr/>
          <p:nvPr/>
        </p:nvSpPr>
        <p:spPr>
          <a:xfrm>
            <a:off x="6148388" y="6205776"/>
            <a:ext cx="3768090" cy="907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3"/>
              </a:lnSpc>
              <a:buNone/>
            </a:pPr>
            <a:r>
              <a:rPr lang="en-US" sz="149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data can be accessed through an API, allowing developers to integrate the data into their applications.</a:t>
            </a:r>
            <a:endParaRPr lang="en-US" sz="149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0203" y="5134808"/>
            <a:ext cx="472916" cy="472916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0200203" y="5796796"/>
            <a:ext cx="2364581" cy="2955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862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Visualization</a:t>
            </a:r>
            <a:endParaRPr lang="en-US" sz="1862" dirty="0"/>
          </a:p>
        </p:txBody>
      </p:sp>
      <p:sp>
        <p:nvSpPr>
          <p:cNvPr id="19" name="Text 10"/>
          <p:cNvSpPr/>
          <p:nvPr/>
        </p:nvSpPr>
        <p:spPr>
          <a:xfrm>
            <a:off x="10200203" y="6205776"/>
            <a:ext cx="3768209" cy="907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3"/>
              </a:lnSpc>
              <a:buNone/>
            </a:pPr>
            <a:r>
              <a:rPr lang="en-US" sz="149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website offers tools for visualizing the data, making it easier to understand and interpret.</a:t>
            </a:r>
            <a:endParaRPr lang="en-US" sz="14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56" y="2457331"/>
            <a:ext cx="4972169" cy="3314819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037" y="1054656"/>
            <a:ext cx="2376726" cy="3413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06252" y="1704499"/>
            <a:ext cx="6804779" cy="6426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61"/>
              </a:lnSpc>
              <a:buNone/>
            </a:pPr>
            <a:r>
              <a:rPr lang="en-US" sz="4049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Compliance and Enforcement</a:t>
            </a:r>
            <a:endParaRPr lang="en-US" sz="4049" dirty="0"/>
          </a:p>
        </p:txBody>
      </p:sp>
      <p:sp>
        <p:nvSpPr>
          <p:cNvPr id="8" name="Shape 3"/>
          <p:cNvSpPr/>
          <p:nvPr/>
        </p:nvSpPr>
        <p:spPr>
          <a:xfrm>
            <a:off x="6206252" y="2887028"/>
            <a:ext cx="462796" cy="462796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9" name="Text 4"/>
          <p:cNvSpPr/>
          <p:nvPr/>
        </p:nvSpPr>
        <p:spPr>
          <a:xfrm>
            <a:off x="6371630" y="2964180"/>
            <a:ext cx="132040" cy="3084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29"/>
              </a:lnSpc>
              <a:buNone/>
            </a:pPr>
            <a:r>
              <a:rPr lang="en-US" sz="242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429" dirty="0"/>
          </a:p>
        </p:txBody>
      </p:sp>
      <p:sp>
        <p:nvSpPr>
          <p:cNvPr id="10" name="Text 5"/>
          <p:cNvSpPr/>
          <p:nvPr/>
        </p:nvSpPr>
        <p:spPr>
          <a:xfrm>
            <a:off x="6874669" y="2887028"/>
            <a:ext cx="3043595" cy="32123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31"/>
              </a:lnSpc>
              <a:buNone/>
            </a:pPr>
            <a:r>
              <a:rPr lang="en-US" sz="20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Compliance Requirements</a:t>
            </a:r>
            <a:endParaRPr lang="en-US" sz="2024" dirty="0"/>
          </a:p>
        </p:txBody>
      </p:sp>
      <p:sp>
        <p:nvSpPr>
          <p:cNvPr id="11" name="Text 6"/>
          <p:cNvSpPr/>
          <p:nvPr/>
        </p:nvSpPr>
        <p:spPr>
          <a:xfrm>
            <a:off x="6874669" y="3331607"/>
            <a:ext cx="3080980" cy="16454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1"/>
              </a:lnSpc>
              <a:buNone/>
            </a:pPr>
            <a:r>
              <a:rPr lang="en-US" sz="162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Pharmaceutical and medical device companies are required to comply with the reporting requirements of the Open Payments Program.</a:t>
            </a:r>
            <a:endParaRPr lang="en-US" sz="1620" dirty="0"/>
          </a:p>
        </p:txBody>
      </p:sp>
      <p:sp>
        <p:nvSpPr>
          <p:cNvPr id="12" name="Shape 7"/>
          <p:cNvSpPr/>
          <p:nvPr/>
        </p:nvSpPr>
        <p:spPr>
          <a:xfrm>
            <a:off x="10161270" y="2887028"/>
            <a:ext cx="462796" cy="462796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3" name="Text 8"/>
          <p:cNvSpPr/>
          <p:nvPr/>
        </p:nvSpPr>
        <p:spPr>
          <a:xfrm>
            <a:off x="10316885" y="2964180"/>
            <a:ext cx="151448" cy="3084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29"/>
              </a:lnSpc>
              <a:buNone/>
            </a:pPr>
            <a:r>
              <a:rPr lang="en-US" sz="242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429" dirty="0"/>
          </a:p>
        </p:txBody>
      </p:sp>
      <p:sp>
        <p:nvSpPr>
          <p:cNvPr id="14" name="Text 9"/>
          <p:cNvSpPr/>
          <p:nvPr/>
        </p:nvSpPr>
        <p:spPr>
          <a:xfrm>
            <a:off x="10829687" y="2887028"/>
            <a:ext cx="2571036" cy="32123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31"/>
              </a:lnSpc>
              <a:buNone/>
            </a:pPr>
            <a:r>
              <a:rPr lang="en-US" sz="20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Enforcement Actions</a:t>
            </a:r>
            <a:endParaRPr lang="en-US" sz="2024" dirty="0"/>
          </a:p>
        </p:txBody>
      </p:sp>
      <p:sp>
        <p:nvSpPr>
          <p:cNvPr id="15" name="Text 10"/>
          <p:cNvSpPr/>
          <p:nvPr/>
        </p:nvSpPr>
        <p:spPr>
          <a:xfrm>
            <a:off x="10829687" y="3331607"/>
            <a:ext cx="3080980" cy="131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1"/>
              </a:lnSpc>
              <a:buNone/>
            </a:pPr>
            <a:r>
              <a:rPr lang="en-US" sz="162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CMS can take enforcement actions against companies that fail to comply with the reporting requirements.</a:t>
            </a:r>
            <a:endParaRPr lang="en-US" sz="1620" dirty="0"/>
          </a:p>
        </p:txBody>
      </p:sp>
      <p:sp>
        <p:nvSpPr>
          <p:cNvPr id="16" name="Shape 11"/>
          <p:cNvSpPr/>
          <p:nvPr/>
        </p:nvSpPr>
        <p:spPr>
          <a:xfrm>
            <a:off x="6206252" y="5414010"/>
            <a:ext cx="462796" cy="462796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7" name="Text 12"/>
          <p:cNvSpPr/>
          <p:nvPr/>
        </p:nvSpPr>
        <p:spPr>
          <a:xfrm>
            <a:off x="6362462" y="5491163"/>
            <a:ext cx="150257" cy="3084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29"/>
              </a:lnSpc>
              <a:buNone/>
            </a:pPr>
            <a:r>
              <a:rPr lang="en-US" sz="242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429" dirty="0"/>
          </a:p>
        </p:txBody>
      </p:sp>
      <p:sp>
        <p:nvSpPr>
          <p:cNvPr id="18" name="Text 13"/>
          <p:cNvSpPr/>
          <p:nvPr/>
        </p:nvSpPr>
        <p:spPr>
          <a:xfrm>
            <a:off x="6874669" y="5414010"/>
            <a:ext cx="2571036" cy="32123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31"/>
              </a:lnSpc>
              <a:buNone/>
            </a:pPr>
            <a:r>
              <a:rPr lang="en-US" sz="20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Civil Penalties</a:t>
            </a:r>
            <a:endParaRPr lang="en-US" sz="2024" dirty="0"/>
          </a:p>
        </p:txBody>
      </p:sp>
      <p:sp>
        <p:nvSpPr>
          <p:cNvPr id="19" name="Text 14"/>
          <p:cNvSpPr/>
          <p:nvPr/>
        </p:nvSpPr>
        <p:spPr>
          <a:xfrm>
            <a:off x="6874669" y="5858589"/>
            <a:ext cx="3080980" cy="987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1"/>
              </a:lnSpc>
              <a:buNone/>
            </a:pPr>
            <a:r>
              <a:rPr lang="en-US" sz="162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Companies that violate the reporting requirements can face civil penalties.</a:t>
            </a:r>
            <a:endParaRPr lang="en-US" sz="1620" dirty="0"/>
          </a:p>
        </p:txBody>
      </p:sp>
      <p:sp>
        <p:nvSpPr>
          <p:cNvPr id="20" name="Shape 15"/>
          <p:cNvSpPr/>
          <p:nvPr/>
        </p:nvSpPr>
        <p:spPr>
          <a:xfrm>
            <a:off x="10161270" y="5414010"/>
            <a:ext cx="462796" cy="462796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21" name="Text 16"/>
          <p:cNvSpPr/>
          <p:nvPr/>
        </p:nvSpPr>
        <p:spPr>
          <a:xfrm>
            <a:off x="10316170" y="5491163"/>
            <a:ext cx="152995" cy="3084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29"/>
              </a:lnSpc>
              <a:buNone/>
            </a:pPr>
            <a:r>
              <a:rPr lang="en-US" sz="2429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</a:t>
            </a:r>
            <a:endParaRPr lang="en-US" sz="2429" dirty="0"/>
          </a:p>
        </p:txBody>
      </p:sp>
      <p:sp>
        <p:nvSpPr>
          <p:cNvPr id="22" name="Text 17"/>
          <p:cNvSpPr/>
          <p:nvPr/>
        </p:nvSpPr>
        <p:spPr>
          <a:xfrm>
            <a:off x="10829687" y="5414010"/>
            <a:ext cx="2571036" cy="32123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31"/>
              </a:lnSpc>
              <a:buNone/>
            </a:pPr>
            <a:r>
              <a:rPr lang="en-US" sz="2024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Data Accuracy</a:t>
            </a:r>
            <a:endParaRPr lang="en-US" sz="2024" dirty="0"/>
          </a:p>
        </p:txBody>
      </p:sp>
      <p:sp>
        <p:nvSpPr>
          <p:cNvPr id="23" name="Text 18"/>
          <p:cNvSpPr/>
          <p:nvPr/>
        </p:nvSpPr>
        <p:spPr>
          <a:xfrm>
            <a:off x="10829687" y="5858589"/>
            <a:ext cx="3080980" cy="131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1"/>
              </a:lnSpc>
              <a:buNone/>
            </a:pPr>
            <a:r>
              <a:rPr lang="en-US" sz="162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CMS is committed to ensuring the accuracy and completeness of the data in the Open Payments database.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201031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704" y="436602"/>
            <a:ext cx="1834753" cy="26348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65496" y="938213"/>
            <a:ext cx="4262438" cy="4961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907"/>
              </a:lnSpc>
              <a:buNone/>
            </a:pPr>
            <a:r>
              <a:rPr lang="en-US" sz="3126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Significance and Impact</a:t>
            </a:r>
            <a:endParaRPr lang="en-US" sz="3126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496" y="1672471"/>
            <a:ext cx="3341013" cy="20649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5496" y="3935730"/>
            <a:ext cx="1984653" cy="248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3"/>
              </a:lnSpc>
              <a:buNone/>
            </a:pPr>
            <a:r>
              <a:rPr lang="en-US" sz="156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Research and Analysis</a:t>
            </a:r>
            <a:endParaRPr lang="en-US" sz="1563" dirty="0"/>
          </a:p>
        </p:txBody>
      </p:sp>
      <p:sp>
        <p:nvSpPr>
          <p:cNvPr id="8" name="Text 4"/>
          <p:cNvSpPr/>
          <p:nvPr/>
        </p:nvSpPr>
        <p:spPr>
          <a:xfrm>
            <a:off x="2065496" y="4278987"/>
            <a:ext cx="3341013" cy="7622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Researchers can use the </a:t>
            </a:r>
            <a:r>
              <a:rPr lang="en-US" sz="1250" b="1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Open Payments data</a:t>
            </a: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to study the influence of financial relationships on healthcare decision-making.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4634" y="1672471"/>
            <a:ext cx="3341013" cy="206490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644634" y="3935730"/>
            <a:ext cx="2003465" cy="248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3"/>
              </a:lnSpc>
              <a:buNone/>
            </a:pPr>
            <a:r>
              <a:rPr lang="en-US" sz="156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Patient Empowerment</a:t>
            </a:r>
            <a:endParaRPr lang="en-US" sz="1563" dirty="0"/>
          </a:p>
        </p:txBody>
      </p:sp>
      <p:sp>
        <p:nvSpPr>
          <p:cNvPr id="11" name="Text 6"/>
          <p:cNvSpPr/>
          <p:nvPr/>
        </p:nvSpPr>
        <p:spPr>
          <a:xfrm>
            <a:off x="5644634" y="4278987"/>
            <a:ext cx="3341013" cy="5081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Patients can use the data to make informed decisions about their healthcare providers.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3772" y="1672471"/>
            <a:ext cx="3341013" cy="206490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23772" y="3935730"/>
            <a:ext cx="1984653" cy="248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53"/>
              </a:lnSpc>
              <a:buNone/>
            </a:pPr>
            <a:r>
              <a:rPr lang="en-US" sz="1563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Policy Formulation</a:t>
            </a:r>
            <a:endParaRPr lang="en-US" sz="1563" dirty="0"/>
          </a:p>
        </p:txBody>
      </p:sp>
      <p:sp>
        <p:nvSpPr>
          <p:cNvPr id="14" name="Text 8"/>
          <p:cNvSpPr/>
          <p:nvPr/>
        </p:nvSpPr>
        <p:spPr>
          <a:xfrm>
            <a:off x="9223772" y="4278987"/>
            <a:ext cx="3341013" cy="7622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Policymakers can use the data to develop policies that promote transparency and ethical behavior in the healthcare industry.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2065496" y="5219819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2065496" y="5712023"/>
            <a:ext cx="3175516" cy="3968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26"/>
              </a:lnSpc>
              <a:buNone/>
            </a:pPr>
            <a:r>
              <a:rPr lang="en-US" sz="25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To Know More:- </a:t>
            </a:r>
            <a:endParaRPr lang="en-US" sz="2500" dirty="0"/>
          </a:p>
        </p:txBody>
      </p:sp>
      <p:sp>
        <p:nvSpPr>
          <p:cNvPr id="17" name="Text 11"/>
          <p:cNvSpPr/>
          <p:nvPr/>
        </p:nvSpPr>
        <p:spPr>
          <a:xfrm>
            <a:off x="2065496" y="6346984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Website:- </a:t>
            </a:r>
            <a:r>
              <a:rPr lang="en-US" sz="1250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https://www.venops.com/cms-open-payments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2065496" y="6779657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Email:- </a:t>
            </a:r>
            <a:r>
              <a:rPr lang="en-US" sz="1250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memberservices@venops.com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2065496" y="7212330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Address:- </a:t>
            </a:r>
            <a:r>
              <a:rPr lang="en-US" sz="1250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1395 South Marietta Parkway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 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Bldg. 400, Suite 104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 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Marietta Ga 30067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​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2065496" y="7645003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call to speak with our office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2065496" y="8077676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M-F from 8:30-5:00 EST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2065496" y="8510349"/>
            <a:ext cx="10499288" cy="25407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u="sng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855 567 3552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Office PowerPoint</Application>
  <PresentationFormat>Custom</PresentationFormat>
  <Paragraphs>99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2024-08-17T10:41:59Z</dcterms:created>
  <dcterms:modified xsi:type="dcterms:W3CDTF">2024-08-17T10:43:04Z</dcterms:modified>
</cp:coreProperties>
</file>