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8" r:id="rId2"/>
    <p:sldId id="266" r:id="rId3"/>
    <p:sldId id="262" r:id="rId4"/>
    <p:sldId id="263" r:id="rId5"/>
    <p:sldId id="264" r:id="rId6"/>
    <p:sldId id="26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364" autoAdjust="0"/>
  </p:normalViewPr>
  <p:slideViewPr>
    <p:cSldViewPr snapToGrid="0">
      <p:cViewPr>
        <p:scale>
          <a:sx n="70" d="100"/>
          <a:sy n="70" d="100"/>
        </p:scale>
        <p:origin x="73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FF8B9-355F-433E-A893-146FAF0C9BEE}" type="datetimeFigureOut">
              <a:rPr lang="en-IN" smtClean="0"/>
              <a:t>22-08-2024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493C90-5CFE-4267-8949-309FEC625185}" type="slidenum">
              <a:rPr lang="en-IN" smtClean="0"/>
              <a:t>‹#›</a:t>
            </a:fld>
            <a:endParaRPr lang="en-IN"/>
          </a:p>
        </p:txBody>
      </p:sp>
    </p:spTree>
    <p:extLst>
      <p:ext uri="{BB962C8B-B14F-4D97-AF65-F5344CB8AC3E}">
        <p14:creationId xmlns:p14="http://schemas.microsoft.com/office/powerpoint/2010/main" val="63940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C493C90-5CFE-4267-8949-309FEC625185}" type="slidenum">
              <a:rPr lang="en-IN" smtClean="0"/>
              <a:t>2</a:t>
            </a:fld>
            <a:endParaRPr lang="en-IN"/>
          </a:p>
        </p:txBody>
      </p:sp>
    </p:spTree>
    <p:extLst>
      <p:ext uri="{BB962C8B-B14F-4D97-AF65-F5344CB8AC3E}">
        <p14:creationId xmlns:p14="http://schemas.microsoft.com/office/powerpoint/2010/main" val="716247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DB719F5-3481-47CD-9327-0A9646146051}" type="datetimeFigureOut">
              <a:rPr lang="en-IN" smtClean="0"/>
              <a:t>22-08-2024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3423471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B719F5-3481-47CD-9327-0A9646146051}" type="datetimeFigureOut">
              <a:rPr lang="en-IN" smtClean="0"/>
              <a:t>22-08-2024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329331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B719F5-3481-47CD-9327-0A9646146051}" type="datetimeFigureOut">
              <a:rPr lang="en-IN" smtClean="0"/>
              <a:t>22-08-2024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780556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DB719F5-3481-47CD-9327-0A9646146051}" type="datetimeFigureOut">
              <a:rPr lang="en-IN" smtClean="0"/>
              <a:t>22-08-2024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17705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DB719F5-3481-47CD-9327-0A9646146051}" type="datetimeFigureOut">
              <a:rPr lang="en-IN" smtClean="0"/>
              <a:t>22-08-2024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228966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DB719F5-3481-47CD-9327-0A9646146051}" type="datetimeFigureOut">
              <a:rPr lang="en-IN" smtClean="0"/>
              <a:t>22-08-2024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170702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B719F5-3481-47CD-9327-0A9646146051}" type="datetimeFigureOut">
              <a:rPr lang="en-IN" smtClean="0"/>
              <a:t>22-08-2024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92962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B719F5-3481-47CD-9327-0A9646146051}" type="datetimeFigureOut">
              <a:rPr lang="en-IN" smtClean="0"/>
              <a:t>22-08-2024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1529520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B719F5-3481-47CD-9327-0A9646146051}" type="datetimeFigureOut">
              <a:rPr lang="en-IN" smtClean="0"/>
              <a:t>22-08-2024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2658413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B719F5-3481-47CD-9327-0A9646146051}" type="datetimeFigureOut">
              <a:rPr lang="en-IN" smtClean="0"/>
              <a:t>22-08-2024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419235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DB719F5-3481-47CD-9327-0A9646146051}" type="datetimeFigureOut">
              <a:rPr lang="en-IN" smtClean="0"/>
              <a:t>22-08-2024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FD68C92-76C7-42A0-AF97-67FD6662AFE7}" type="slidenum">
              <a:rPr lang="en-IN" smtClean="0"/>
              <a:t>‹#›</a:t>
            </a:fld>
            <a:endParaRPr lang="en-IN"/>
          </a:p>
        </p:txBody>
      </p:sp>
    </p:spTree>
    <p:extLst>
      <p:ext uri="{BB962C8B-B14F-4D97-AF65-F5344CB8AC3E}">
        <p14:creationId xmlns:p14="http://schemas.microsoft.com/office/powerpoint/2010/main" val="351033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719F5-3481-47CD-9327-0A9646146051}" type="datetimeFigureOut">
              <a:rPr lang="en-IN" smtClean="0"/>
              <a:t>22-08-2024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68C92-76C7-42A0-AF97-67FD6662AFE7}" type="slidenum">
              <a:rPr lang="en-IN" smtClean="0"/>
              <a:t>‹#›</a:t>
            </a:fld>
            <a:endParaRPr lang="en-IN"/>
          </a:p>
        </p:txBody>
      </p:sp>
    </p:spTree>
    <p:extLst>
      <p:ext uri="{BB962C8B-B14F-4D97-AF65-F5344CB8AC3E}">
        <p14:creationId xmlns:p14="http://schemas.microsoft.com/office/powerpoint/2010/main" val="1945890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aysquare.com/leave-management-services/" TargetMode="External"/><Relationship Id="rId2" Type="http://schemas.openxmlformats.org/officeDocument/2006/relationships/hyperlink" Target="https://paysquar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5426"/>
            <a:ext cx="10515600" cy="788426"/>
          </a:xfrm>
        </p:spPr>
        <p:txBody>
          <a:bodyPr>
            <a:noAutofit/>
          </a:bodyPr>
          <a:lstStyle/>
          <a:p>
            <a:r>
              <a:rPr lang="en-US" sz="3200" b="1" dirty="0"/>
              <a:t>Optimizing Workforce Productivity: </a:t>
            </a:r>
            <a:r>
              <a:rPr lang="en-US" sz="3200" b="1" dirty="0" smtClean="0"/>
              <a:t>The </a:t>
            </a:r>
            <a:r>
              <a:rPr lang="en-US" sz="3200" b="1" dirty="0"/>
              <a:t>HR Role in Effective </a:t>
            </a:r>
            <a:r>
              <a:rPr lang="en-US" sz="3200" b="1" dirty="0" smtClean="0"/>
              <a:t>                                     </a:t>
            </a:r>
            <a:br>
              <a:rPr lang="en-US" sz="3200" b="1" dirty="0" smtClean="0"/>
            </a:br>
            <a:r>
              <a:rPr lang="en-US" sz="3200" b="1" dirty="0" smtClean="0"/>
              <a:t>                    Leave  Management </a:t>
            </a:r>
            <a:r>
              <a:rPr lang="en-US" sz="3200" b="1" dirty="0"/>
              <a:t>Services</a:t>
            </a:r>
            <a:endParaRPr lang="en-IN" sz="3200" dirty="0"/>
          </a:p>
        </p:txBody>
      </p:sp>
      <p:sp>
        <p:nvSpPr>
          <p:cNvPr id="3" name="Content Placeholder 2"/>
          <p:cNvSpPr>
            <a:spLocks noGrp="1"/>
          </p:cNvSpPr>
          <p:nvPr>
            <p:ph idx="1"/>
          </p:nvPr>
        </p:nvSpPr>
        <p:spPr>
          <a:xfrm>
            <a:off x="3199938" y="5302048"/>
            <a:ext cx="5367601" cy="743911"/>
          </a:xfrm>
        </p:spPr>
        <p:txBody>
          <a:bodyPr>
            <a:normAutofit/>
          </a:bodyPr>
          <a:lstStyle/>
          <a:p>
            <a:pPr marL="0" indent="0">
              <a:buNone/>
            </a:pPr>
            <a:r>
              <a:rPr lang="en-GB" sz="4000" b="1" dirty="0">
                <a:solidFill>
                  <a:schemeClr val="tx1">
                    <a:lumMod val="95000"/>
                    <a:lumOff val="5000"/>
                  </a:schemeClr>
                </a:solidFill>
                <a:hlinkClick r:id="rId2">
                  <a:extLst>
                    <a:ext uri="{A12FA001-AC4F-418D-AE19-62706E023703}">
                      <ahyp:hlinkClr xmlns="" xmlns:ahyp="http://schemas.microsoft.com/office/drawing/2018/hyperlinkcolor" xmlns:lc="http://schemas.openxmlformats.org/drawingml/2006/lockedCanvas" val="tx"/>
                    </a:ext>
                  </a:extLst>
                </a:hlinkClick>
              </a:rPr>
              <a:t>https://paysquare.com/</a:t>
            </a:r>
            <a:endParaRPr lang="en-GB" sz="4000" b="1" dirty="0">
              <a:solidFill>
                <a:schemeClr val="tx1">
                  <a:lumMod val="95000"/>
                  <a:lumOff val="5000"/>
                </a:schemeClr>
              </a:solidFill>
            </a:endParaRPr>
          </a:p>
          <a:p>
            <a:pPr marL="0" indent="0">
              <a:buNone/>
            </a:pPr>
            <a:endParaRPr lang="en-IN" sz="2400" dirty="0"/>
          </a:p>
        </p:txBody>
      </p:sp>
      <p:pic>
        <p:nvPicPr>
          <p:cNvPr id="7" name="Picture 6">
            <a:extLst>
              <a:ext uri="{FF2B5EF4-FFF2-40B4-BE49-F238E27FC236}">
                <a16:creationId xmlns:a16="http://schemas.microsoft.com/office/drawing/2014/main" id="{4674731D-041D-F94C-B95E-D88FDF192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203" y="2321092"/>
            <a:ext cx="4897069" cy="2213715"/>
          </a:xfrm>
          <a:prstGeom prst="rect">
            <a:avLst/>
          </a:prstGeom>
        </p:spPr>
      </p:pic>
    </p:spTree>
    <p:extLst>
      <p:ext uri="{BB962C8B-B14F-4D97-AF65-F5344CB8AC3E}">
        <p14:creationId xmlns:p14="http://schemas.microsoft.com/office/powerpoint/2010/main" val="974519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490" y="218364"/>
            <a:ext cx="11353800" cy="6078489"/>
          </a:xfrm>
        </p:spPr>
        <p:txBody>
          <a:bodyPr>
            <a:normAutofit/>
          </a:bodyPr>
          <a:lstStyle/>
          <a:p>
            <a:pPr marL="0" indent="0">
              <a:buNone/>
            </a:pPr>
            <a:r>
              <a:rPr lang="en-US" sz="2000" dirty="0" smtClean="0"/>
              <a:t>It </a:t>
            </a:r>
            <a:r>
              <a:rPr lang="en-US" sz="2000" dirty="0"/>
              <a:t>is accurate to underscore that, in the current diversified world economy, balance and efficiency of the workforce define the success of a particular company to a great extent. The Human Resources (HR) departments are not left out in this as they are involved in managing many aspects of the employees ‘engagement, performance, and wellbeing. This element which is commonly ignored is very important since leave management is among the critical responsibilities of the Human Resource department, especially as it relates to the productivity of the business. Thus, it becomes quite clear that proper management of leave not only assists the organization in controlling the employees’ absenteeism but also deals positively with employee’s contentment, loyalty and organizational production. </a:t>
            </a:r>
            <a:endParaRPr lang="en-US" sz="2000" b="0" dirty="0" smtClean="0">
              <a:effectLst/>
            </a:endParaRPr>
          </a:p>
          <a:p>
            <a:pPr marL="0" indent="0">
              <a:buNone/>
            </a:pPr>
            <a:endParaRPr lang="en-US" sz="2000" dirty="0"/>
          </a:p>
          <a:p>
            <a:r>
              <a:rPr lang="en-US" sz="2000" b="1" dirty="0" smtClean="0"/>
              <a:t>Why </a:t>
            </a:r>
            <a:r>
              <a:rPr lang="en-US" sz="2000" b="1" dirty="0"/>
              <a:t>Leave Management Matters </a:t>
            </a:r>
            <a:endParaRPr lang="en-US" sz="2000" dirty="0"/>
          </a:p>
          <a:p>
            <a:pPr marL="0" indent="0">
              <a:buNone/>
            </a:pPr>
            <a:r>
              <a:rPr lang="en-US" sz="2000" dirty="0"/>
              <a:t> While it is easy to think that managing employee leave is not complicated it is very difficult if this is not dealt with properly. Unregulated and abrupt leaves pose a challenge of disturbing organizational processes and flow, delays in project completion, additional burden to other workers affecting the general productivity of the company. Effective system of leave that is implemented helps in planning, recording and managing of leaves in a manner that can minimize interferences on business besides helping to run business smoothly. </a:t>
            </a:r>
          </a:p>
          <a:p>
            <a:pPr marL="0" indent="0">
              <a:buNone/>
            </a:pPr>
            <a:endParaRPr lang="en-IN" dirty="0"/>
          </a:p>
        </p:txBody>
      </p:sp>
    </p:spTree>
    <p:extLst>
      <p:ext uri="{BB962C8B-B14F-4D97-AF65-F5344CB8AC3E}">
        <p14:creationId xmlns:p14="http://schemas.microsoft.com/office/powerpoint/2010/main" val="951604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671" y="300251"/>
            <a:ext cx="11353800" cy="6078489"/>
          </a:xfrm>
        </p:spPr>
        <p:txBody>
          <a:bodyPr>
            <a:normAutofit/>
          </a:bodyPr>
          <a:lstStyle/>
          <a:p>
            <a:r>
              <a:rPr lang="en-US" sz="2000" b="1" dirty="0"/>
              <a:t> Where Payroll Companies Exist – The Position of Payroll Companies in Pune </a:t>
            </a:r>
            <a:endParaRPr lang="en-US" sz="2000" b="0" dirty="0" smtClean="0">
              <a:effectLst/>
            </a:endParaRPr>
          </a:p>
          <a:p>
            <a:pPr marL="0" indent="0">
              <a:buNone/>
            </a:pPr>
            <a:r>
              <a:rPr lang="en-US" sz="2000" dirty="0"/>
              <a:t>All general </a:t>
            </a:r>
            <a:r>
              <a:rPr lang="en-US" sz="2000" b="1" u="sng" dirty="0">
                <a:hlinkClick r:id="rId2"/>
              </a:rPr>
              <a:t>payroll companies in </a:t>
            </a:r>
            <a:r>
              <a:rPr lang="en-US" sz="2000" b="1" u="sng" dirty="0" err="1">
                <a:hlinkClick r:id="rId2"/>
              </a:rPr>
              <a:t>pune</a:t>
            </a:r>
            <a:r>
              <a:rPr lang="en-US" sz="2000" dirty="0"/>
              <a:t> and other key commercial areas offer the leave management component as part of its payroll service package. These companies provide the most sophisticated on leave tracking and access systems that facilitate tracking and approval of leave and ensures that all data related to leave is properly synchronized with that of payroll. This integration is necessary in payroll processing because it allows for tracking of all forms of employee’s absenteeism. </a:t>
            </a:r>
            <a:endParaRPr lang="en-US" sz="2000" dirty="0" smtClean="0"/>
          </a:p>
          <a:p>
            <a:pPr marL="0" indent="0">
              <a:buNone/>
            </a:pPr>
            <a:endParaRPr lang="en-US" sz="2000" b="0" dirty="0" smtClean="0">
              <a:effectLst/>
            </a:endParaRPr>
          </a:p>
          <a:p>
            <a:pPr marL="0" indent="0">
              <a:buNone/>
            </a:pPr>
            <a:r>
              <a:rPr lang="en-US" sz="2000" dirty="0"/>
              <a:t>The research explores thus, leave management: its significance, best practices, and its relation to improving organizational productivity, as a subject worth studying. </a:t>
            </a:r>
            <a:endParaRPr lang="en-US" sz="2000" b="0" dirty="0" smtClean="0">
              <a:effectLst/>
            </a:endParaRPr>
          </a:p>
          <a:p>
            <a:pPr marL="0" indent="0">
              <a:buNone/>
            </a:pPr>
            <a:r>
              <a:rPr lang="en-US" sz="2000" dirty="0"/>
              <a:t>A robust leave management system contributes to optimizing workforce productivity in several </a:t>
            </a:r>
            <a:r>
              <a:rPr lang="en-US" sz="2000" dirty="0" err="1"/>
              <a:t>ways:A</a:t>
            </a:r>
            <a:r>
              <a:rPr lang="en-US" sz="2000" dirty="0"/>
              <a:t> robust </a:t>
            </a:r>
            <a:r>
              <a:rPr lang="en-US" sz="2000" b="1" u="sng" dirty="0">
                <a:hlinkClick r:id="rId3"/>
              </a:rPr>
              <a:t>leave management system</a:t>
            </a:r>
            <a:r>
              <a:rPr lang="en-US" sz="2000" dirty="0"/>
              <a:t> contributes to optimizing workforce productivity in several ways</a:t>
            </a:r>
            <a:r>
              <a:rPr lang="en-US" sz="2000" dirty="0" smtClean="0"/>
              <a:t>:</a:t>
            </a:r>
          </a:p>
          <a:p>
            <a:pPr marL="0" indent="0">
              <a:buNone/>
            </a:pPr>
            <a:r>
              <a:rPr lang="en-US" sz="2000" dirty="0"/>
              <a:t> </a:t>
            </a:r>
            <a:endParaRPr lang="en-US" sz="2000" b="0" dirty="0" smtClean="0">
              <a:effectLst/>
            </a:endParaRPr>
          </a:p>
          <a:p>
            <a:pPr marL="0" indent="0">
              <a:buNone/>
            </a:pPr>
            <a:r>
              <a:rPr lang="en-US" sz="2000" dirty="0"/>
              <a:t>Fair and Transparent Leave Policies: Strategic leave policies that have been well communicated assist in managing the expectations of the employees hence decreasing the possibility of having conflict within the firm. If employees know how many leaves they are qualified to take and how to go about seeking the time off, it helps to avoid sly behavior. </a:t>
            </a:r>
            <a:endParaRPr lang="en-US" sz="2000" b="0" dirty="0" smtClean="0">
              <a:effectLst/>
            </a:endParaRPr>
          </a:p>
        </p:txBody>
      </p:sp>
    </p:spTree>
    <p:extLst>
      <p:ext uri="{BB962C8B-B14F-4D97-AF65-F5344CB8AC3E}">
        <p14:creationId xmlns:p14="http://schemas.microsoft.com/office/powerpoint/2010/main" val="2811723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193" y="559557"/>
            <a:ext cx="11353800" cy="6078489"/>
          </a:xfrm>
        </p:spPr>
        <p:txBody>
          <a:bodyPr>
            <a:normAutofit fontScale="62500" lnSpcReduction="20000"/>
          </a:bodyPr>
          <a:lstStyle/>
          <a:p>
            <a:pPr marL="0" indent="0">
              <a:buNone/>
            </a:pPr>
            <a:r>
              <a:rPr lang="en-US" sz="3600" dirty="0" smtClean="0"/>
              <a:t>Efficient </a:t>
            </a:r>
            <a:r>
              <a:rPr lang="en-US" sz="3600" dirty="0"/>
              <a:t>Resource Allocation: If the leave records are maintained properly, then the HR can come to know in advance the number of people who would be on leave and the way the additional workload could be managed. This minimizes overload of employees and ensures that work is always in progress when several people are out for instance on a leave. </a:t>
            </a:r>
          </a:p>
          <a:p>
            <a:pPr marL="0" indent="0">
              <a:buNone/>
            </a:pPr>
            <a:r>
              <a:rPr lang="en-US" sz="3600" dirty="0"/>
              <a:t>Employee Satisfaction and Well-being: Organized leave system is a strategic policy since it acknowledges the well-being of the workers as much as work-life balance is concerned. This way, when an employee feels their personal time is important, the chances are high that they will be more focused, committed and work harder when at work. </a:t>
            </a:r>
            <a:endParaRPr lang="en-US" sz="3600" dirty="0" smtClean="0"/>
          </a:p>
          <a:p>
            <a:endParaRPr lang="en-US" sz="3600" dirty="0"/>
          </a:p>
          <a:p>
            <a:endParaRPr lang="en-US" sz="3600" dirty="0"/>
          </a:p>
          <a:p>
            <a:r>
              <a:rPr lang="en-US" sz="3600" b="1" dirty="0" smtClean="0"/>
              <a:t>This </a:t>
            </a:r>
            <a:r>
              <a:rPr lang="en-US" sz="3600" b="1" dirty="0"/>
              <a:t>is especially seen in the adoption of Outsourcing especially Payroll Outsourcing Services </a:t>
            </a:r>
            <a:endParaRPr lang="en-US" sz="3600" b="0" dirty="0" smtClean="0">
              <a:effectLst/>
            </a:endParaRPr>
          </a:p>
          <a:p>
            <a:pPr marL="0" indent="0">
              <a:buNone/>
            </a:pPr>
            <a:r>
              <a:rPr lang="en-US" sz="3600" dirty="0" smtClean="0"/>
              <a:t>In </a:t>
            </a:r>
            <a:r>
              <a:rPr lang="en-US" sz="3600" dirty="0"/>
              <a:t>the cases when the integration with the </a:t>
            </a:r>
            <a:r>
              <a:rPr lang="en-US" sz="3600" b="1" u="sng" dirty="0">
                <a:hlinkClick r:id="rId2"/>
              </a:rPr>
              <a:t>payroll outsourcing services</a:t>
            </a:r>
            <a:r>
              <a:rPr lang="en-US" sz="3600" dirty="0"/>
              <a:t> is established, it may ensure the input of all the data connected with the leave into the payroll. This assists in reduction of errors more so to do with pays such as the wrong deduction of salary to cater for leaves, or the wrong calculation of leave balances. There are third party service providers within this integration that assist certain services which can free the occupancy of the HR departments to engage their time towards specific strategies rather than just being confined with simply administrative work. </a:t>
            </a:r>
            <a:r>
              <a:rPr lang="en-US" sz="2400" dirty="0" smtClean="0"/>
              <a:t/>
            </a:r>
            <a:br>
              <a:rPr lang="en-US" sz="2400" dirty="0" smtClean="0"/>
            </a:br>
            <a:r>
              <a:rPr lang="en-US" dirty="0" smtClean="0"/>
              <a:t/>
            </a:r>
            <a:br>
              <a:rPr lang="en-US" dirty="0" smtClean="0"/>
            </a:br>
            <a:endParaRPr lang="en-IN" dirty="0"/>
          </a:p>
        </p:txBody>
      </p:sp>
    </p:spTree>
    <p:extLst>
      <p:ext uri="{BB962C8B-B14F-4D97-AF65-F5344CB8AC3E}">
        <p14:creationId xmlns:p14="http://schemas.microsoft.com/office/powerpoint/2010/main" val="4292242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785" y="395785"/>
            <a:ext cx="11353800" cy="6078489"/>
          </a:xfrm>
        </p:spPr>
        <p:txBody>
          <a:bodyPr>
            <a:normAutofit fontScale="92500" lnSpcReduction="20000"/>
          </a:bodyPr>
          <a:lstStyle/>
          <a:p>
            <a:r>
              <a:rPr lang="en-US" b="1" dirty="0"/>
              <a:t> </a:t>
            </a:r>
            <a:r>
              <a:rPr lang="en-US" sz="2400" b="1" dirty="0"/>
              <a:t>Third Party Payroll Organizations:</a:t>
            </a:r>
            <a:endParaRPr lang="en-US" sz="2400" b="0" dirty="0" smtClean="0">
              <a:effectLst/>
            </a:endParaRPr>
          </a:p>
          <a:p>
            <a:pPr marL="0" indent="0">
              <a:buNone/>
            </a:pPr>
            <a:r>
              <a:rPr lang="en-US" sz="2400" b="1" u="sng" dirty="0" smtClean="0">
                <a:hlinkClick r:id="rId2"/>
              </a:rPr>
              <a:t>Third </a:t>
            </a:r>
            <a:r>
              <a:rPr lang="en-US" sz="2400" b="1" u="sng" dirty="0">
                <a:hlinkClick r:id="rId2"/>
              </a:rPr>
              <a:t>party payroll providers</a:t>
            </a:r>
            <a:r>
              <a:rPr lang="en-US" sz="2400" dirty="0"/>
              <a:t> in India</a:t>
            </a:r>
            <a:r>
              <a:rPr lang="en-US" sz="2400" b="1" dirty="0"/>
              <a:t> </a:t>
            </a:r>
            <a:r>
              <a:rPr lang="en-US" sz="2400" dirty="0"/>
              <a:t>especially in Pune and Bangalore are known to provide such bundled services where payments of payrolls and other employee’s leave records are provided. They also ensure that the business complies with the local laws and legislation, and especially the statutory leave. Thus, such functions can be delegated, and the risk of non-observance and the consequences of this are excluded</a:t>
            </a:r>
            <a:r>
              <a:rPr lang="en-US" sz="2400" dirty="0" smtClean="0"/>
              <a:t>.</a:t>
            </a:r>
          </a:p>
          <a:p>
            <a:pPr marL="0" indent="0">
              <a:buNone/>
            </a:pPr>
            <a:r>
              <a:rPr lang="en-US" sz="2400" dirty="0"/>
              <a:t> </a:t>
            </a:r>
            <a:endParaRPr lang="en-US" sz="2400" b="0" dirty="0" smtClean="0">
              <a:effectLst/>
            </a:endParaRPr>
          </a:p>
          <a:p>
            <a:r>
              <a:rPr lang="en-US" sz="2400" b="1" dirty="0" smtClean="0"/>
              <a:t>Conclusion</a:t>
            </a:r>
            <a:r>
              <a:rPr lang="en-US" sz="2400" b="1" dirty="0"/>
              <a:t> </a:t>
            </a:r>
            <a:endParaRPr lang="en-US" sz="2400" b="1" dirty="0" smtClean="0"/>
          </a:p>
          <a:p>
            <a:endParaRPr lang="en-US" sz="2400" dirty="0"/>
          </a:p>
          <a:p>
            <a:pPr marL="0" indent="0">
              <a:buNone/>
            </a:pPr>
            <a:r>
              <a:rPr lang="en-US" sz="2400" dirty="0" smtClean="0"/>
              <a:t>The </a:t>
            </a:r>
            <a:r>
              <a:rPr lang="en-US" sz="2400" dirty="0"/>
              <a:t>administration of staff leaves is one among the major activities of staff management in organizations with an overall purpose of enhancing organizational worker productivity. Due to new technologies in the management of leaves and this association with the payroll system, organizations are assured of coherent working patterns, employees’ satisfaction in compliance with the legal provisions. It is thus very important that the leave management be dealt by availability within the company or through contracting of payroll companies in Pune or third party payroll service providers. </a:t>
            </a:r>
          </a:p>
          <a:p>
            <a:pPr marL="0" indent="0">
              <a:buNone/>
            </a:pPr>
            <a:r>
              <a:rPr lang="en-US" dirty="0" smtClean="0"/>
              <a:t/>
            </a:r>
            <a:br>
              <a:rPr lang="en-US" dirty="0" smtClean="0"/>
            </a:br>
            <a:r>
              <a:rPr lang="en-US" dirty="0" smtClean="0"/>
              <a:t/>
            </a:r>
            <a:br>
              <a:rPr lang="en-US" dirty="0" smtClean="0"/>
            </a:br>
            <a:endParaRPr lang="en-IN" dirty="0"/>
          </a:p>
        </p:txBody>
      </p:sp>
    </p:spTree>
    <p:extLst>
      <p:ext uri="{BB962C8B-B14F-4D97-AF65-F5344CB8AC3E}">
        <p14:creationId xmlns:p14="http://schemas.microsoft.com/office/powerpoint/2010/main" val="1121164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353800" cy="6078489"/>
          </a:xfrm>
        </p:spPr>
        <p:txBody>
          <a:bodyPr>
            <a:normAutofit/>
          </a:bodyPr>
          <a:lstStyle/>
          <a:p>
            <a:pPr marL="0" indent="0">
              <a:buNone/>
            </a:pPr>
            <a:r>
              <a:rPr lang="en-US" sz="2200" b="1" dirty="0">
                <a:solidFill>
                  <a:schemeClr val="dk1"/>
                </a:solidFill>
                <a:ea typeface="Calibri"/>
                <a:cs typeface="Calibri"/>
                <a:sym typeface="Calibri"/>
              </a:rPr>
              <a:t>Contact Us</a:t>
            </a:r>
            <a:r>
              <a:rPr lang="en-US" sz="2200" b="1" dirty="0">
                <a:solidFill>
                  <a:schemeClr val="dk1"/>
                </a:solidFill>
                <a:ea typeface="Calibri"/>
                <a:cs typeface="Calibri"/>
              </a:rPr>
              <a:t/>
            </a:r>
            <a:br>
              <a:rPr lang="en-US" sz="2200" b="1" dirty="0">
                <a:solidFill>
                  <a:schemeClr val="dk1"/>
                </a:solidFill>
                <a:ea typeface="Calibri"/>
                <a:cs typeface="Calibri"/>
              </a:rPr>
            </a:br>
            <a:r>
              <a:rPr lang="en-US" sz="2200" b="1" dirty="0">
                <a:solidFill>
                  <a:schemeClr val="dk1"/>
                </a:solidFill>
                <a:ea typeface="Calibri"/>
                <a:cs typeface="Calibri"/>
              </a:rPr>
              <a:t/>
            </a:r>
            <a:br>
              <a:rPr lang="en-US" sz="2200" b="1" dirty="0">
                <a:solidFill>
                  <a:schemeClr val="dk1"/>
                </a:solidFill>
                <a:ea typeface="Calibri"/>
                <a:cs typeface="Calibri"/>
              </a:rPr>
            </a:br>
            <a:r>
              <a:rPr lang="en-US" sz="2200" b="1" dirty="0">
                <a:solidFill>
                  <a:schemeClr val="dk1"/>
                </a:solidFill>
                <a:ea typeface="Calibri"/>
                <a:cs typeface="Calibri"/>
              </a:rPr>
              <a:t/>
            </a:r>
            <a:br>
              <a:rPr lang="en-US" sz="2200" b="1" dirty="0">
                <a:solidFill>
                  <a:schemeClr val="dk1"/>
                </a:solidFill>
                <a:ea typeface="Calibri"/>
                <a:cs typeface="Calibri"/>
              </a:rPr>
            </a:br>
            <a:r>
              <a:rPr lang="en-US" sz="2200" dirty="0">
                <a:solidFill>
                  <a:schemeClr val="dk1"/>
                </a:solidFill>
                <a:ea typeface="Calibri"/>
                <a:cs typeface="Calibri"/>
                <a:sym typeface="Calibri"/>
              </a:rPr>
              <a:t>From payroll processing to accounting to temp staffing, we help you manage everything accurately and efficiently. </a:t>
            </a:r>
            <a:r>
              <a:rPr lang="en-US" sz="2200" dirty="0">
                <a:solidFill>
                  <a:schemeClr val="dk1"/>
                </a:solidFill>
                <a:ea typeface="Calibri"/>
                <a:cs typeface="Calibri"/>
                <a:sym typeface="Calibri"/>
                <a:hlinkClick r:id="rId2"/>
              </a:rPr>
              <a:t>https://paysquare.com/reach-out/</a:t>
            </a:r>
            <a:r>
              <a:rPr lang="en-US" sz="2200" dirty="0">
                <a:solidFill>
                  <a:schemeClr val="dk1"/>
                </a:solidFill>
                <a:ea typeface="Calibri"/>
                <a:cs typeface="Calibri"/>
                <a:sym typeface="Calibri"/>
              </a:rPr>
              <a:t> </a:t>
            </a:r>
          </a:p>
          <a:p>
            <a:pPr marL="0" indent="0">
              <a:buNone/>
            </a:pPr>
            <a:r>
              <a:rPr lang="en-US" sz="2200" dirty="0">
                <a:solidFill>
                  <a:schemeClr val="dk1"/>
                </a:solidFill>
                <a:ea typeface="Calibri"/>
                <a:cs typeface="Calibri"/>
                <a:sym typeface="Calibri"/>
              </a:rPr>
              <a:t/>
            </a:r>
            <a:br>
              <a:rPr lang="en-US" sz="2200" dirty="0">
                <a:solidFill>
                  <a:schemeClr val="dk1"/>
                </a:solidFill>
                <a:ea typeface="Calibri"/>
                <a:cs typeface="Calibri"/>
                <a:sym typeface="Calibri"/>
              </a:rPr>
            </a:br>
            <a:r>
              <a:rPr lang="en-US" sz="2200" b="1" dirty="0">
                <a:solidFill>
                  <a:schemeClr val="dk1"/>
                </a:solidFill>
                <a:ea typeface="Calibri"/>
                <a:cs typeface="Calibri"/>
                <a:sym typeface="Calibri"/>
              </a:rPr>
              <a:t>Visit Our Branch</a:t>
            </a:r>
          </a:p>
          <a:p>
            <a:pPr marL="0" indent="0">
              <a:lnSpc>
                <a:spcPct val="150000"/>
              </a:lnSpc>
              <a:buNone/>
            </a:pPr>
            <a:r>
              <a:rPr lang="en-US" sz="2200" dirty="0" err="1">
                <a:solidFill>
                  <a:schemeClr val="dk1"/>
                </a:solidFill>
                <a:ea typeface="Calibri"/>
                <a:cs typeface="Calibri"/>
                <a:sym typeface="Calibri"/>
              </a:rPr>
              <a:t>Paysquare</a:t>
            </a:r>
            <a:r>
              <a:rPr lang="en-US" sz="2200" dirty="0">
                <a:solidFill>
                  <a:schemeClr val="dk1"/>
                </a:solidFill>
                <a:ea typeface="Calibri"/>
                <a:cs typeface="Calibri"/>
                <a:sym typeface="Calibri"/>
              </a:rPr>
              <a:t> Consultancy Limited, Sr.No-1537, Bhakti Premium, 3rd &amp; 4th floor Old Mumbai-Pune road, </a:t>
            </a:r>
            <a:r>
              <a:rPr lang="en-US" sz="2200" dirty="0" err="1">
                <a:solidFill>
                  <a:schemeClr val="dk1"/>
                </a:solidFill>
                <a:ea typeface="Calibri"/>
                <a:cs typeface="Calibri"/>
                <a:sym typeface="Calibri"/>
              </a:rPr>
              <a:t>Dapodi</a:t>
            </a:r>
            <a:r>
              <a:rPr lang="en-US" sz="2200" dirty="0">
                <a:solidFill>
                  <a:schemeClr val="dk1"/>
                </a:solidFill>
                <a:ea typeface="Calibri"/>
                <a:cs typeface="Calibri"/>
                <a:sym typeface="Calibri"/>
              </a:rPr>
              <a:t>, Pune-411012</a:t>
            </a:r>
            <a:br>
              <a:rPr lang="en-US" sz="2200" dirty="0">
                <a:solidFill>
                  <a:schemeClr val="dk1"/>
                </a:solidFill>
                <a:ea typeface="Calibri"/>
                <a:cs typeface="Calibri"/>
                <a:sym typeface="Calibri"/>
              </a:rPr>
            </a:br>
            <a:r>
              <a:rPr lang="en-US" sz="2200" dirty="0">
                <a:solidFill>
                  <a:schemeClr val="dk1"/>
                </a:solidFill>
                <a:ea typeface="Calibri"/>
                <a:cs typeface="Calibri"/>
                <a:sym typeface="Calibri"/>
              </a:rPr>
              <a:t>Landmark-</a:t>
            </a:r>
            <a:r>
              <a:rPr lang="en-US" sz="2200" dirty="0" err="1">
                <a:solidFill>
                  <a:schemeClr val="dk1"/>
                </a:solidFill>
                <a:ea typeface="Calibri"/>
                <a:cs typeface="Calibri"/>
                <a:sym typeface="Calibri"/>
              </a:rPr>
              <a:t>Megamart</a:t>
            </a:r>
            <a:endParaRPr lang="en-US" sz="2200" dirty="0">
              <a:solidFill>
                <a:schemeClr val="dk1"/>
              </a:solidFill>
              <a:ea typeface="Calibri"/>
              <a:cs typeface="Calibri"/>
              <a:sym typeface="Calibri"/>
            </a:endParaRPr>
          </a:p>
          <a:p>
            <a:pPr marL="0" indent="0">
              <a:lnSpc>
                <a:spcPct val="150000"/>
              </a:lnSpc>
              <a:buNone/>
            </a:pPr>
            <a:r>
              <a:rPr lang="en-US" sz="2200" dirty="0">
                <a:solidFill>
                  <a:schemeClr val="dk1"/>
                </a:solidFill>
                <a:ea typeface="Calibri"/>
                <a:cs typeface="Calibri"/>
                <a:sym typeface="Calibri"/>
              </a:rPr>
              <a:t>Phone: +918080523161</a:t>
            </a:r>
            <a:endParaRPr lang="en-US" sz="2200" dirty="0">
              <a:solidFill>
                <a:schemeClr val="dk1"/>
              </a:solidFill>
              <a:ea typeface="Calibri"/>
              <a:cs typeface="Calibri"/>
            </a:endParaRPr>
          </a:p>
          <a:p>
            <a:pPr marL="0" indent="0">
              <a:lnSpc>
                <a:spcPct val="150000"/>
              </a:lnSpc>
              <a:buNone/>
            </a:pPr>
            <a:r>
              <a:rPr lang="en-US" sz="2200" dirty="0">
                <a:solidFill>
                  <a:schemeClr val="dk1"/>
                </a:solidFill>
                <a:ea typeface="Calibri"/>
                <a:cs typeface="Calibri"/>
                <a:sym typeface="Calibri"/>
              </a:rPr>
              <a:t>Email: </a:t>
            </a:r>
            <a:r>
              <a:rPr lang="en-US" sz="2200" dirty="0">
                <a:solidFill>
                  <a:schemeClr val="dk1"/>
                </a:solidFill>
                <a:ea typeface="Calibri"/>
                <a:cs typeface="Calibri"/>
                <a:sym typeface="Calibri"/>
                <a:hlinkClick r:id="rId3">
                  <a:extLst>
                    <a:ext uri="{A12FA001-AC4F-418D-AE19-62706E023703}">
                      <ahyp:hlinkClr xmlns="" xmlns:ahyp="http://schemas.microsoft.com/office/drawing/2018/hyperlinkcolor" xmlns:lc="http://schemas.openxmlformats.org/drawingml/2006/lockedCanvas" val="tx"/>
                    </a:ext>
                  </a:extLst>
                </a:hlinkClick>
              </a:rPr>
              <a:t>sales@paysquare.com</a:t>
            </a:r>
            <a:endParaRPr lang="en-US" sz="2200" dirty="0">
              <a:solidFill>
                <a:schemeClr val="dk1"/>
              </a:solidFill>
              <a:ea typeface="Calibri"/>
              <a:cs typeface="Calibri"/>
              <a:sym typeface="Calibri"/>
            </a:endParaRPr>
          </a:p>
          <a:p>
            <a:pPr marL="0" indent="0">
              <a:lnSpc>
                <a:spcPct val="150000"/>
              </a:lnSpc>
              <a:buNone/>
            </a:pPr>
            <a:r>
              <a:rPr lang="en-US" sz="2200" dirty="0">
                <a:solidFill>
                  <a:schemeClr val="dk1"/>
                </a:solidFill>
                <a:ea typeface="Calibri"/>
                <a:cs typeface="Calibri"/>
                <a:sym typeface="Calibri"/>
              </a:rPr>
              <a:t>Career: hr@paysquare.com</a:t>
            </a:r>
            <a:endParaRPr lang="en-US" sz="2200" dirty="0">
              <a:solidFill>
                <a:schemeClr val="dk1"/>
              </a:solidFill>
              <a:ea typeface="Calibri"/>
              <a:cs typeface="Calibri"/>
            </a:endParaRPr>
          </a:p>
          <a:p>
            <a:pPr marL="0" indent="0">
              <a:buNone/>
            </a:pPr>
            <a:endParaRPr lang="en-IN" dirty="0"/>
          </a:p>
        </p:txBody>
      </p:sp>
    </p:spTree>
    <p:extLst>
      <p:ext uri="{BB962C8B-B14F-4D97-AF65-F5344CB8AC3E}">
        <p14:creationId xmlns:p14="http://schemas.microsoft.com/office/powerpoint/2010/main" val="3952805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217</Words>
  <Application>Microsoft Office PowerPoint</Application>
  <PresentationFormat>Widescreen</PresentationFormat>
  <Paragraphs>33</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Optimizing Workforce Productivity: The HR Role in Effective                                                           Leave  Management Services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Workforce Productivity: The HR Role in Effective Leave Management Services</dc:title>
  <dc:creator>Admin</dc:creator>
  <cp:lastModifiedBy>Admin</cp:lastModifiedBy>
  <cp:revision>13</cp:revision>
  <dcterms:created xsi:type="dcterms:W3CDTF">2024-08-21T11:21:24Z</dcterms:created>
  <dcterms:modified xsi:type="dcterms:W3CDTF">2024-08-22T05:56:07Z</dcterms:modified>
</cp:coreProperties>
</file>