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96" d="100"/>
          <a:sy n="96" d="100"/>
        </p:scale>
        <p:origin x="17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5DBE8476-67F8-45B4-A181-C75BEC889408}" type="datetimeFigureOut">
              <a:rPr lang="en-IN" smtClean="0"/>
              <a:t>27-08-2024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0543628-0B1D-4C9B-B31B-25E7DB0335D2}" type="slidenum">
              <a:rPr lang="en-IN" smtClean="0"/>
              <a:t>‹#›</a:t>
            </a:fld>
            <a:endParaRPr lang="en-IN"/>
          </a:p>
        </p:txBody>
      </p:sp>
    </p:spTree>
    <p:extLst>
      <p:ext uri="{BB962C8B-B14F-4D97-AF65-F5344CB8AC3E}">
        <p14:creationId xmlns:p14="http://schemas.microsoft.com/office/powerpoint/2010/main" val="2760454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5DBE8476-67F8-45B4-A181-C75BEC889408}" type="datetimeFigureOut">
              <a:rPr lang="en-IN" smtClean="0"/>
              <a:t>27-08-2024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0543628-0B1D-4C9B-B31B-25E7DB0335D2}" type="slidenum">
              <a:rPr lang="en-IN" smtClean="0"/>
              <a:t>‹#›</a:t>
            </a:fld>
            <a:endParaRPr lang="en-IN"/>
          </a:p>
        </p:txBody>
      </p:sp>
    </p:spTree>
    <p:extLst>
      <p:ext uri="{BB962C8B-B14F-4D97-AF65-F5344CB8AC3E}">
        <p14:creationId xmlns:p14="http://schemas.microsoft.com/office/powerpoint/2010/main" val="4025954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5DBE8476-67F8-45B4-A181-C75BEC889408}" type="datetimeFigureOut">
              <a:rPr lang="en-IN" smtClean="0"/>
              <a:t>27-08-2024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0543628-0B1D-4C9B-B31B-25E7DB0335D2}" type="slidenum">
              <a:rPr lang="en-IN" smtClean="0"/>
              <a:t>‹#›</a:t>
            </a:fld>
            <a:endParaRPr lang="en-IN"/>
          </a:p>
        </p:txBody>
      </p:sp>
    </p:spTree>
    <p:extLst>
      <p:ext uri="{BB962C8B-B14F-4D97-AF65-F5344CB8AC3E}">
        <p14:creationId xmlns:p14="http://schemas.microsoft.com/office/powerpoint/2010/main" val="4138777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5DBE8476-67F8-45B4-A181-C75BEC889408}" type="datetimeFigureOut">
              <a:rPr lang="en-IN" smtClean="0"/>
              <a:t>27-08-2024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0543628-0B1D-4C9B-B31B-25E7DB0335D2}" type="slidenum">
              <a:rPr lang="en-IN" smtClean="0"/>
              <a:t>‹#›</a:t>
            </a:fld>
            <a:endParaRPr lang="en-IN"/>
          </a:p>
        </p:txBody>
      </p:sp>
    </p:spTree>
    <p:extLst>
      <p:ext uri="{BB962C8B-B14F-4D97-AF65-F5344CB8AC3E}">
        <p14:creationId xmlns:p14="http://schemas.microsoft.com/office/powerpoint/2010/main" val="806547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BE8476-67F8-45B4-A181-C75BEC889408}" type="datetimeFigureOut">
              <a:rPr lang="en-IN" smtClean="0"/>
              <a:t>27-08-2024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0543628-0B1D-4C9B-B31B-25E7DB0335D2}" type="slidenum">
              <a:rPr lang="en-IN" smtClean="0"/>
              <a:t>‹#›</a:t>
            </a:fld>
            <a:endParaRPr lang="en-IN"/>
          </a:p>
        </p:txBody>
      </p:sp>
    </p:spTree>
    <p:extLst>
      <p:ext uri="{BB962C8B-B14F-4D97-AF65-F5344CB8AC3E}">
        <p14:creationId xmlns:p14="http://schemas.microsoft.com/office/powerpoint/2010/main" val="4189854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5DBE8476-67F8-45B4-A181-C75BEC889408}" type="datetimeFigureOut">
              <a:rPr lang="en-IN" smtClean="0"/>
              <a:t>27-08-2024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0543628-0B1D-4C9B-B31B-25E7DB0335D2}" type="slidenum">
              <a:rPr lang="en-IN" smtClean="0"/>
              <a:t>‹#›</a:t>
            </a:fld>
            <a:endParaRPr lang="en-IN"/>
          </a:p>
        </p:txBody>
      </p:sp>
    </p:spTree>
    <p:extLst>
      <p:ext uri="{BB962C8B-B14F-4D97-AF65-F5344CB8AC3E}">
        <p14:creationId xmlns:p14="http://schemas.microsoft.com/office/powerpoint/2010/main" val="319921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5DBE8476-67F8-45B4-A181-C75BEC889408}" type="datetimeFigureOut">
              <a:rPr lang="en-IN" smtClean="0"/>
              <a:t>27-08-2024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0543628-0B1D-4C9B-B31B-25E7DB0335D2}" type="slidenum">
              <a:rPr lang="en-IN" smtClean="0"/>
              <a:t>‹#›</a:t>
            </a:fld>
            <a:endParaRPr lang="en-IN"/>
          </a:p>
        </p:txBody>
      </p:sp>
    </p:spTree>
    <p:extLst>
      <p:ext uri="{BB962C8B-B14F-4D97-AF65-F5344CB8AC3E}">
        <p14:creationId xmlns:p14="http://schemas.microsoft.com/office/powerpoint/2010/main" val="1481825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5DBE8476-67F8-45B4-A181-C75BEC889408}" type="datetimeFigureOut">
              <a:rPr lang="en-IN" smtClean="0"/>
              <a:t>27-08-2024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0543628-0B1D-4C9B-B31B-25E7DB0335D2}" type="slidenum">
              <a:rPr lang="en-IN" smtClean="0"/>
              <a:t>‹#›</a:t>
            </a:fld>
            <a:endParaRPr lang="en-IN"/>
          </a:p>
        </p:txBody>
      </p:sp>
    </p:spTree>
    <p:extLst>
      <p:ext uri="{BB962C8B-B14F-4D97-AF65-F5344CB8AC3E}">
        <p14:creationId xmlns:p14="http://schemas.microsoft.com/office/powerpoint/2010/main" val="2611694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BE8476-67F8-45B4-A181-C75BEC889408}" type="datetimeFigureOut">
              <a:rPr lang="en-IN" smtClean="0"/>
              <a:t>27-08-2024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0543628-0B1D-4C9B-B31B-25E7DB0335D2}" type="slidenum">
              <a:rPr lang="en-IN" smtClean="0"/>
              <a:t>‹#›</a:t>
            </a:fld>
            <a:endParaRPr lang="en-IN"/>
          </a:p>
        </p:txBody>
      </p:sp>
    </p:spTree>
    <p:extLst>
      <p:ext uri="{BB962C8B-B14F-4D97-AF65-F5344CB8AC3E}">
        <p14:creationId xmlns:p14="http://schemas.microsoft.com/office/powerpoint/2010/main" val="3190794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BE8476-67F8-45B4-A181-C75BEC889408}" type="datetimeFigureOut">
              <a:rPr lang="en-IN" smtClean="0"/>
              <a:t>27-08-2024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0543628-0B1D-4C9B-B31B-25E7DB0335D2}" type="slidenum">
              <a:rPr lang="en-IN" smtClean="0"/>
              <a:t>‹#›</a:t>
            </a:fld>
            <a:endParaRPr lang="en-IN"/>
          </a:p>
        </p:txBody>
      </p:sp>
    </p:spTree>
    <p:extLst>
      <p:ext uri="{BB962C8B-B14F-4D97-AF65-F5344CB8AC3E}">
        <p14:creationId xmlns:p14="http://schemas.microsoft.com/office/powerpoint/2010/main" val="724062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BE8476-67F8-45B4-A181-C75BEC889408}" type="datetimeFigureOut">
              <a:rPr lang="en-IN" smtClean="0"/>
              <a:t>27-08-2024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0543628-0B1D-4C9B-B31B-25E7DB0335D2}" type="slidenum">
              <a:rPr lang="en-IN" smtClean="0"/>
              <a:t>‹#›</a:t>
            </a:fld>
            <a:endParaRPr lang="en-IN"/>
          </a:p>
        </p:txBody>
      </p:sp>
    </p:spTree>
    <p:extLst>
      <p:ext uri="{BB962C8B-B14F-4D97-AF65-F5344CB8AC3E}">
        <p14:creationId xmlns:p14="http://schemas.microsoft.com/office/powerpoint/2010/main" val="3151161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BE8476-67F8-45B4-A181-C75BEC889408}" type="datetimeFigureOut">
              <a:rPr lang="en-IN" smtClean="0"/>
              <a:t>27-08-2024</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543628-0B1D-4C9B-B31B-25E7DB0335D2}" type="slidenum">
              <a:rPr lang="en-IN" smtClean="0"/>
              <a:t>‹#›</a:t>
            </a:fld>
            <a:endParaRPr lang="en-IN"/>
          </a:p>
        </p:txBody>
      </p:sp>
    </p:spTree>
    <p:extLst>
      <p:ext uri="{BB962C8B-B14F-4D97-AF65-F5344CB8AC3E}">
        <p14:creationId xmlns:p14="http://schemas.microsoft.com/office/powerpoint/2010/main" val="27913422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firstpolicy.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firstpolicy.com/services/marine-insur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firstpolicy.com/services/marine-insuranc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firstpolicy.com/services/marine-insuranc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tel:+912066073200" TargetMode="External"/><Relationship Id="rId2" Type="http://schemas.openxmlformats.org/officeDocument/2006/relationships/hyperlink" Target="https://firstpolicy.com/" TargetMode="External"/><Relationship Id="rId1" Type="http://schemas.openxmlformats.org/officeDocument/2006/relationships/slideLayout" Target="../slideLayouts/slideLayout2.xml"/><Relationship Id="rId4" Type="http://schemas.openxmlformats.org/officeDocument/2006/relationships/hyperlink" Target="mailto:office@firstpolicy.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9497" y="-182882"/>
            <a:ext cx="9144000" cy="1619795"/>
          </a:xfrm>
        </p:spPr>
        <p:txBody>
          <a:bodyPr>
            <a:normAutofit/>
          </a:bodyPr>
          <a:lstStyle/>
          <a:p>
            <a:r>
              <a:rPr lang="en-US" sz="3200" b="1" dirty="0"/>
              <a:t>Why Every </a:t>
            </a:r>
            <a:r>
              <a:rPr lang="en-US" sz="3200" b="1" dirty="0" err="1"/>
              <a:t>ShipOwner</a:t>
            </a:r>
            <a:r>
              <a:rPr lang="en-US" sz="3200" b="1" dirty="0"/>
              <a:t> Needs Protection and Indemnity Insurance</a:t>
            </a:r>
            <a:endParaRPr lang="en-IN" sz="3200" b="1" dirty="0"/>
          </a:p>
        </p:txBody>
      </p:sp>
      <p:sp>
        <p:nvSpPr>
          <p:cNvPr id="3" name="Subtitle 2"/>
          <p:cNvSpPr>
            <a:spLocks noGrp="1"/>
          </p:cNvSpPr>
          <p:nvPr>
            <p:ph type="subTitle" idx="1"/>
          </p:nvPr>
        </p:nvSpPr>
        <p:spPr>
          <a:xfrm>
            <a:off x="1524000" y="4545874"/>
            <a:ext cx="9144000" cy="711926"/>
          </a:xfrm>
        </p:spPr>
        <p:txBody>
          <a:bodyPr/>
          <a:lstStyle/>
          <a:p>
            <a:r>
              <a:rPr lang="en-IN" sz="4000" b="1" dirty="0">
                <a:hlinkClick r:id="rId2"/>
              </a:rPr>
              <a:t>https://firstpolicy.com/</a:t>
            </a:r>
            <a:endParaRPr lang="en-IN" sz="4000" b="1" dirty="0"/>
          </a:p>
          <a:p>
            <a:endParaRPr lang="en-IN" sz="3200" dirty="0"/>
          </a:p>
        </p:txBody>
      </p:sp>
      <p:pic>
        <p:nvPicPr>
          <p:cNvPr id="4" name="Picture 3" descr="A blue and white rectangle with black text&#10;&#10;Description automatically generated">
            <a:extLst>
              <a:ext uri="{FF2B5EF4-FFF2-40B4-BE49-F238E27FC236}">
                <a16:creationId xmlns:a16="http://schemas.microsoft.com/office/drawing/2014/main" id="{71AB8523-76D2-8572-0BB4-F74E831D4C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74992" y="1832265"/>
            <a:ext cx="4077787" cy="2204158"/>
          </a:xfrm>
          <a:prstGeom prst="rect">
            <a:avLst/>
          </a:prstGeom>
        </p:spPr>
      </p:pic>
    </p:spTree>
    <p:extLst>
      <p:ext uri="{BB962C8B-B14F-4D97-AF65-F5344CB8AC3E}">
        <p14:creationId xmlns:p14="http://schemas.microsoft.com/office/powerpoint/2010/main" val="2826792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3880" y="663031"/>
            <a:ext cx="10515600" cy="4351338"/>
          </a:xfrm>
        </p:spPr>
        <p:txBody>
          <a:bodyPr>
            <a:normAutofit fontScale="25000" lnSpcReduction="20000"/>
          </a:bodyPr>
          <a:lstStyle/>
          <a:p>
            <a:r>
              <a:rPr lang="en-US" sz="9600" dirty="0"/>
              <a:t>In the complex sphere of marine business, </a:t>
            </a:r>
            <a:r>
              <a:rPr lang="en-US" sz="9600" dirty="0" err="1"/>
              <a:t>shipowners</a:t>
            </a:r>
            <a:r>
              <a:rPr lang="en-US" sz="9600" dirty="0"/>
              <a:t> have a plethora of threats that severely affect its financial standing and business sustainability. Protection and Indemnity or P&amp;I insurance is one of the vital shields against the said risks for shipping firms. This specific type of insurance gives coverage on different liabilities that a </a:t>
            </a:r>
            <a:r>
              <a:rPr lang="en-US" sz="9600" dirty="0" err="1"/>
              <a:t>shipowner</a:t>
            </a:r>
            <a:r>
              <a:rPr lang="en-US" sz="9600" dirty="0"/>
              <a:t> may experience. In this blog I will look at why P&amp;I is a necessary acquisition for every ship owner and how it interacts with other marine &amp; cargo coverage products. </a:t>
            </a:r>
          </a:p>
          <a:p>
            <a:endParaRPr lang="en-US" sz="9600" b="0" dirty="0">
              <a:effectLst/>
            </a:endParaRPr>
          </a:p>
          <a:p>
            <a:endParaRPr lang="en-US" sz="9600" b="0" dirty="0">
              <a:effectLst/>
            </a:endParaRPr>
          </a:p>
          <a:p>
            <a:r>
              <a:rPr lang="en-US" sz="9600" b="1" dirty="0"/>
              <a:t>General Maritime Liability for all the Liabilities </a:t>
            </a:r>
            <a:endParaRPr lang="en-US" sz="9600" b="0" dirty="0">
              <a:effectLst/>
            </a:endParaRPr>
          </a:p>
          <a:p>
            <a:pPr marL="0" indent="0">
              <a:buNone/>
            </a:pPr>
            <a:r>
              <a:rPr lang="en-US" sz="9600" dirty="0"/>
              <a:t>Ships P&amp;I insurance provides a shield against numerous risks, which encompasses loss of the crew members, passenger’s death or any other third party. It also shields against such risks as loss or damage to cargoes, pollution, collision and wreckage, and their removal. Because of the dangerous and delicate nature of activities afloat, these insurances are vital for controlling the extent of financial loss in cases of misfortune</a:t>
            </a:r>
            <a:r>
              <a:rPr lang="en-US" sz="7400" dirty="0"/>
              <a:t>. </a:t>
            </a:r>
            <a:endParaRPr lang="en-US" sz="7400" b="0" dirty="0">
              <a:effectLst/>
            </a:endParaRPr>
          </a:p>
          <a:p>
            <a:pPr marL="0" indent="0">
              <a:buNone/>
            </a:pPr>
            <a:br>
              <a:rPr lang="en-US" dirty="0"/>
            </a:br>
            <a:endParaRPr lang="en-IN" dirty="0"/>
          </a:p>
        </p:txBody>
      </p:sp>
    </p:spTree>
    <p:extLst>
      <p:ext uri="{BB962C8B-B14F-4D97-AF65-F5344CB8AC3E}">
        <p14:creationId xmlns:p14="http://schemas.microsoft.com/office/powerpoint/2010/main" val="1646260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3880" y="663031"/>
            <a:ext cx="10515600" cy="4351338"/>
          </a:xfrm>
        </p:spPr>
        <p:txBody>
          <a:bodyPr>
            <a:normAutofit fontScale="25000" lnSpcReduction="20000"/>
          </a:bodyPr>
          <a:lstStyle/>
          <a:p>
            <a:r>
              <a:rPr lang="en-US" sz="9600" b="1" dirty="0"/>
              <a:t>Related to this is Marine and Cargo Insurance. </a:t>
            </a:r>
            <a:endParaRPr lang="en-US" sz="9600" b="0" dirty="0">
              <a:effectLst/>
            </a:endParaRPr>
          </a:p>
          <a:p>
            <a:pPr marL="0" indent="0">
              <a:buNone/>
            </a:pPr>
            <a:r>
              <a:rPr lang="en-US" sz="9600" b="1" u="sng" dirty="0">
                <a:hlinkClick r:id="rId2"/>
              </a:rPr>
              <a:t>Marine and cargo insurance</a:t>
            </a:r>
            <a:r>
              <a:rPr lang="en-US" sz="9600" u="sng" dirty="0">
                <a:hlinkClick r:id="rId2"/>
              </a:rPr>
              <a:t> </a:t>
            </a:r>
            <a:r>
              <a:rPr lang="en-US" sz="9600" dirty="0"/>
              <a:t>concerned the actual physical damage to the ship and its cargo, while P&amp;I insurance looked at the liabilities that come with operating the ship. For instance, when a vessel causes an accident with any other vessel or inflicts some harm to the infrastructure of a port, then the expenditures arising from such accidents are Catered by P&amp;I Insurance. This makes it a good companion to hull and marine transit insurance to guarantee that the ship owners are covered against all forms of risks. </a:t>
            </a:r>
          </a:p>
          <a:p>
            <a:pPr marL="0" indent="0">
              <a:buNone/>
            </a:pPr>
            <a:endParaRPr lang="en-US" sz="9600" b="0" dirty="0">
              <a:effectLst/>
            </a:endParaRPr>
          </a:p>
          <a:p>
            <a:endParaRPr lang="en-US" sz="9600" b="0" dirty="0">
              <a:effectLst/>
            </a:endParaRPr>
          </a:p>
          <a:p>
            <a:r>
              <a:rPr lang="en-US" sz="9600" b="1" dirty="0"/>
              <a:t>Marine Insurance Companies and Their Functions </a:t>
            </a:r>
            <a:endParaRPr lang="en-US" sz="9600" b="0" dirty="0">
              <a:effectLst/>
            </a:endParaRPr>
          </a:p>
          <a:p>
            <a:pPr marL="0" indent="0">
              <a:buNone/>
            </a:pPr>
            <a:r>
              <a:rPr lang="en-US" sz="9600" dirty="0"/>
              <a:t>The main companies in marine insurance produce P&amp;I insurance to the </a:t>
            </a:r>
            <a:r>
              <a:rPr lang="en-US" sz="9600" dirty="0" err="1"/>
              <a:t>shipowner</a:t>
            </a:r>
            <a:r>
              <a:rPr lang="en-US" sz="9600" dirty="0"/>
              <a:t> and include a pool of lawyers and technical consultants. These professionals help in administration of the claims and legal compliances of the international statutes. This support is indeed very helpful in the matters of maritime legal systems enabling ship owners to effectively handle existing occurrences.</a:t>
            </a:r>
            <a:r>
              <a:rPr lang="en-US" sz="8000" dirty="0"/>
              <a:t> </a:t>
            </a:r>
          </a:p>
          <a:p>
            <a:pPr marL="0" indent="0">
              <a:buNone/>
            </a:pPr>
            <a:endParaRPr lang="en-US" sz="7400" b="0" dirty="0">
              <a:effectLst/>
            </a:endParaRPr>
          </a:p>
          <a:p>
            <a:br>
              <a:rPr lang="en-US" dirty="0"/>
            </a:br>
            <a:br>
              <a:rPr lang="en-US" dirty="0"/>
            </a:br>
            <a:endParaRPr lang="en-IN" dirty="0"/>
          </a:p>
        </p:txBody>
      </p:sp>
    </p:spTree>
    <p:extLst>
      <p:ext uri="{BB962C8B-B14F-4D97-AF65-F5344CB8AC3E}">
        <p14:creationId xmlns:p14="http://schemas.microsoft.com/office/powerpoint/2010/main" val="3913038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3880" y="663031"/>
            <a:ext cx="10515600" cy="4351338"/>
          </a:xfrm>
        </p:spPr>
        <p:txBody>
          <a:bodyPr>
            <a:normAutofit fontScale="25000" lnSpcReduction="20000"/>
          </a:bodyPr>
          <a:lstStyle/>
          <a:p>
            <a:r>
              <a:rPr lang="en-US" sz="9600" b="1" dirty="0"/>
              <a:t>Mitigating Financial Risks </a:t>
            </a:r>
            <a:endParaRPr lang="en-US" sz="9600" b="0" dirty="0">
              <a:effectLst/>
            </a:endParaRPr>
          </a:p>
          <a:p>
            <a:pPr marL="0" indent="0">
              <a:buNone/>
            </a:pPr>
            <a:r>
              <a:rPr lang="en-US" sz="9600" dirty="0"/>
              <a:t>Again, assessing the financial impact of maritime liabilities, one can name the following: the financial outcomes can be severe enough to cause the shipping business to fail. These risks are managed by VIP insurance since they provide financial compensation for legal costs and other expenses connected with liability claims. This financial buffer enables </a:t>
            </a:r>
            <a:r>
              <a:rPr lang="en-US" sz="9600" dirty="0" err="1"/>
              <a:t>shipowners</a:t>
            </a:r>
            <a:r>
              <a:rPr lang="en-US" sz="9600" dirty="0"/>
              <a:t> to concentrate their thinking on their business functioning without the continual anxiety of further unpredictable expenditures.   </a:t>
            </a:r>
          </a:p>
          <a:p>
            <a:endParaRPr lang="en-US" sz="9600" b="0" dirty="0">
              <a:effectLst/>
            </a:endParaRPr>
          </a:p>
          <a:p>
            <a:endParaRPr lang="en-US" sz="9600" b="0" dirty="0">
              <a:effectLst/>
            </a:endParaRPr>
          </a:p>
          <a:p>
            <a:r>
              <a:rPr lang="en-US" sz="9600" b="1" dirty="0"/>
              <a:t>Enhancing Operational Confidence</a:t>
            </a:r>
            <a:endParaRPr lang="en-US" sz="9600" b="0" dirty="0">
              <a:effectLst/>
            </a:endParaRPr>
          </a:p>
          <a:p>
            <a:pPr marL="0" indent="0">
              <a:buNone/>
            </a:pPr>
            <a:r>
              <a:rPr lang="en-US" sz="9600" dirty="0"/>
              <a:t>P&amp;I insurance removes many risk uncertainties affecting </a:t>
            </a:r>
            <a:r>
              <a:rPr lang="en-US" sz="9600" dirty="0" err="1"/>
              <a:t>shipowners</a:t>
            </a:r>
            <a:r>
              <a:rPr lang="en-US" sz="9600" dirty="0"/>
              <a:t>, charterers and all the other stakeholders in the Maritime business. That is why awareness of these protections contributes to the efficiency of </a:t>
            </a:r>
            <a:r>
              <a:rPr lang="en-US" sz="9600" dirty="0" err="1"/>
              <a:t>shipowners’</a:t>
            </a:r>
            <a:r>
              <a:rPr lang="en-US" sz="9600" dirty="0"/>
              <a:t> operations and allows them to make correct decisions regarding their fleet and activities. This confidence is especially so, given that much is at stake in the industry and the errors that clients can afford cannot be much.</a:t>
            </a:r>
            <a:r>
              <a:rPr lang="en-US" sz="8000" dirty="0"/>
              <a:t> </a:t>
            </a:r>
            <a:endParaRPr lang="en-US" sz="8000" b="0" dirty="0">
              <a:effectLst/>
            </a:endParaRPr>
          </a:p>
          <a:p>
            <a:pPr marL="0" indent="0">
              <a:buNone/>
            </a:pPr>
            <a:br>
              <a:rPr lang="en-US" sz="8000" dirty="0"/>
            </a:br>
            <a:r>
              <a:rPr lang="en-US" sz="7400" dirty="0"/>
              <a:t> </a:t>
            </a:r>
          </a:p>
          <a:p>
            <a:pPr marL="0" indent="0">
              <a:buNone/>
            </a:pPr>
            <a:endParaRPr lang="en-US" sz="7400" b="0" dirty="0">
              <a:effectLst/>
            </a:endParaRPr>
          </a:p>
          <a:p>
            <a:pPr marL="0" indent="0">
              <a:buNone/>
            </a:pPr>
            <a:br>
              <a:rPr lang="en-US" dirty="0"/>
            </a:br>
            <a:br>
              <a:rPr lang="en-US" dirty="0"/>
            </a:br>
            <a:endParaRPr lang="en-IN" dirty="0"/>
          </a:p>
        </p:txBody>
      </p:sp>
    </p:spTree>
    <p:extLst>
      <p:ext uri="{BB962C8B-B14F-4D97-AF65-F5344CB8AC3E}">
        <p14:creationId xmlns:p14="http://schemas.microsoft.com/office/powerpoint/2010/main" val="1242893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3880" y="663031"/>
            <a:ext cx="10515600" cy="4351338"/>
          </a:xfrm>
        </p:spPr>
        <p:txBody>
          <a:bodyPr>
            <a:normAutofit fontScale="25000" lnSpcReduction="20000"/>
          </a:bodyPr>
          <a:lstStyle/>
          <a:p>
            <a:r>
              <a:rPr lang="en-US" sz="9600" b="1" dirty="0"/>
              <a:t>Addressing Environmental Responsibilities </a:t>
            </a:r>
          </a:p>
          <a:p>
            <a:pPr marL="0" indent="0">
              <a:buNone/>
            </a:pPr>
            <a:endParaRPr lang="en-US" sz="9600" b="0" dirty="0">
              <a:effectLst/>
            </a:endParaRPr>
          </a:p>
          <a:p>
            <a:pPr marL="0" indent="0">
              <a:buNone/>
            </a:pPr>
            <a:r>
              <a:rPr lang="en-US" sz="9600" dirty="0"/>
              <a:t>Maritime business is aware of environmental issues and the consequences they can bring, for example legal consequences that follow an oil spillage. </a:t>
            </a:r>
            <a:r>
              <a:rPr lang="en-US" sz="9600" b="1" u="sng" dirty="0">
                <a:hlinkClick r:id="rId2"/>
              </a:rPr>
              <a:t>Protection and Indemnity insurance</a:t>
            </a:r>
            <a:r>
              <a:rPr lang="en-US" sz="9600" u="sng" dirty="0">
                <a:hlinkClick r:id="rId2"/>
              </a:rPr>
              <a:t> </a:t>
            </a:r>
            <a:r>
              <a:rPr lang="en-US" sz="9600" dirty="0"/>
              <a:t>pays for legal liabilities and the expenses for pollutions such as cleaning and fines. This aspect of P&amp;I insurance points towards the necessity of the insurance so that the </a:t>
            </a:r>
            <a:r>
              <a:rPr lang="en-US" sz="9600" dirty="0" err="1"/>
              <a:t>shipowners</a:t>
            </a:r>
            <a:r>
              <a:rPr lang="en-US" sz="9600" dirty="0"/>
              <a:t> are able to meet their duties in the preservation of the environment as well as embracing the international legislations today. </a:t>
            </a:r>
          </a:p>
          <a:p>
            <a:pPr marL="0" indent="0">
              <a:buNone/>
            </a:pPr>
            <a:endParaRPr lang="en-US" sz="9600" b="0" dirty="0">
              <a:effectLst/>
            </a:endParaRPr>
          </a:p>
          <a:p>
            <a:pPr marL="0" indent="0">
              <a:buNone/>
            </a:pPr>
            <a:endParaRPr lang="en-US" sz="7400" b="0" dirty="0">
              <a:effectLst/>
            </a:endParaRPr>
          </a:p>
          <a:p>
            <a:pPr marL="0" indent="0">
              <a:buNone/>
            </a:pPr>
            <a:br>
              <a:rPr lang="en-US" dirty="0"/>
            </a:br>
            <a:br>
              <a:rPr lang="en-US" dirty="0"/>
            </a:br>
            <a:endParaRPr lang="en-IN" dirty="0"/>
          </a:p>
        </p:txBody>
      </p:sp>
    </p:spTree>
    <p:extLst>
      <p:ext uri="{BB962C8B-B14F-4D97-AF65-F5344CB8AC3E}">
        <p14:creationId xmlns:p14="http://schemas.microsoft.com/office/powerpoint/2010/main" val="466913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3880" y="663031"/>
            <a:ext cx="10515600" cy="4351338"/>
          </a:xfrm>
        </p:spPr>
        <p:txBody>
          <a:bodyPr>
            <a:normAutofit fontScale="25000" lnSpcReduction="20000"/>
          </a:bodyPr>
          <a:lstStyle/>
          <a:p>
            <a:r>
              <a:rPr lang="en-US" sz="9600" b="1" dirty="0"/>
              <a:t>Conclusion </a:t>
            </a:r>
          </a:p>
          <a:p>
            <a:endParaRPr lang="en-US" sz="9600" b="0" dirty="0">
              <a:effectLst/>
            </a:endParaRPr>
          </a:p>
          <a:p>
            <a:pPr marL="0" indent="0">
              <a:buNone/>
            </a:pPr>
            <a:r>
              <a:rPr lang="en-US" sz="9600" dirty="0"/>
              <a:t>Summing up, it may be stated that Protection and Indemnity insurance is one of the non-negligible parts of the shipowners’ risk management arsenal. It offers important protection for pretty much every sorts of risks, as well as extra forms of marine and cargo insurance. Recognizing such important aspects, shipowners have opportunities to cooperate with trustworthy </a:t>
            </a:r>
            <a:r>
              <a:rPr lang="en-US" sz="9600" b="1" u="sng" dirty="0">
                <a:hlinkClick r:id="rId2"/>
              </a:rPr>
              <a:t>marine insurance companies</a:t>
            </a:r>
            <a:r>
              <a:rPr lang="en-US" sz="9600" dirty="0"/>
              <a:t> which offer professional services and strong insurance shields for realization of business proceeding and financial sustainability. Thus, when arranging P&amp;I insurance, the client acquires the fundamental shield necessary to address all the risks that may impact the shipowner’s business, including cargo damage, personal injuries, or environmental liabilities. </a:t>
            </a:r>
            <a:endParaRPr lang="en-US" sz="9600" b="0" dirty="0">
              <a:effectLst/>
            </a:endParaRPr>
          </a:p>
          <a:p>
            <a:pPr marL="0" indent="0">
              <a:buNone/>
            </a:pPr>
            <a:endParaRPr lang="en-US" sz="9600" b="0" dirty="0">
              <a:effectLst/>
            </a:endParaRPr>
          </a:p>
          <a:p>
            <a:endParaRPr lang="en-US" sz="9600" b="0" dirty="0">
              <a:effectLst/>
            </a:endParaRPr>
          </a:p>
          <a:p>
            <a:pPr marL="0" indent="0">
              <a:buNone/>
            </a:pPr>
            <a:br>
              <a:rPr lang="en-US" sz="8000" b="0" dirty="0">
                <a:effectLst/>
              </a:rPr>
            </a:br>
            <a:br>
              <a:rPr lang="en-US" sz="8000" dirty="0"/>
            </a:br>
            <a:r>
              <a:rPr lang="en-US" sz="7400" dirty="0"/>
              <a:t> </a:t>
            </a:r>
          </a:p>
          <a:p>
            <a:pPr marL="0" indent="0">
              <a:buNone/>
            </a:pPr>
            <a:endParaRPr lang="en-US" sz="7400" b="0" dirty="0">
              <a:effectLst/>
            </a:endParaRPr>
          </a:p>
          <a:p>
            <a:pPr marL="0" indent="0">
              <a:buNone/>
            </a:pPr>
            <a:br>
              <a:rPr lang="en-US" dirty="0"/>
            </a:br>
            <a:br>
              <a:rPr lang="en-US" dirty="0"/>
            </a:br>
            <a:endParaRPr lang="en-IN" dirty="0"/>
          </a:p>
        </p:txBody>
      </p:sp>
    </p:spTree>
    <p:extLst>
      <p:ext uri="{BB962C8B-B14F-4D97-AF65-F5344CB8AC3E}">
        <p14:creationId xmlns:p14="http://schemas.microsoft.com/office/powerpoint/2010/main" val="4074389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3880" y="663031"/>
            <a:ext cx="10515600" cy="4351338"/>
          </a:xfrm>
        </p:spPr>
        <p:txBody>
          <a:bodyPr>
            <a:normAutofit fontScale="25000" lnSpcReduction="20000"/>
          </a:bodyPr>
          <a:lstStyle/>
          <a:p>
            <a:r>
              <a:rPr lang="en-US" sz="9600" dirty="0">
                <a:solidFill>
                  <a:srgbClr val="242424"/>
                </a:solidFill>
                <a:latin typeface="DM Sans" pitchFamily="2" charset="0"/>
              </a:rPr>
              <a:t>Contact us</a:t>
            </a:r>
          </a:p>
          <a:p>
            <a:pPr marL="0" indent="0">
              <a:buNone/>
            </a:pPr>
            <a:r>
              <a:rPr lang="en-US" sz="9600" b="0" i="0" dirty="0">
                <a:effectLst/>
                <a:latin typeface="Inter"/>
              </a:rPr>
              <a:t>First Policy is more than insurance broking; we’re trusted advisors working with you to develop world-class risk management programs.</a:t>
            </a:r>
            <a:r>
              <a:rPr lang="en-US" sz="9600" b="0" i="0" dirty="0">
                <a:solidFill>
                  <a:srgbClr val="242424"/>
                </a:solidFill>
                <a:effectLst/>
                <a:latin typeface="DM Sans" pitchFamily="2" charset="0"/>
              </a:rPr>
              <a:t> </a:t>
            </a:r>
            <a:endParaRPr lang="en-US" sz="9600" dirty="0">
              <a:solidFill>
                <a:srgbClr val="242424"/>
              </a:solidFill>
              <a:latin typeface="DM Sans" pitchFamily="2" charset="0"/>
            </a:endParaRPr>
          </a:p>
          <a:p>
            <a:pPr marL="0" indent="0">
              <a:buNone/>
            </a:pPr>
            <a:r>
              <a:rPr lang="en-US" sz="9600" b="0" i="0" dirty="0">
                <a:solidFill>
                  <a:srgbClr val="242424"/>
                </a:solidFill>
                <a:effectLst/>
                <a:latin typeface="DM Sans" pitchFamily="2" charset="0"/>
                <a:hlinkClick r:id="rId2"/>
              </a:rPr>
              <a:t>https://firstpolicy.com/</a:t>
            </a:r>
            <a:endParaRPr lang="en-US" sz="9600" dirty="0">
              <a:solidFill>
                <a:srgbClr val="242424"/>
              </a:solidFill>
              <a:latin typeface="DM Sans" pitchFamily="2" charset="0"/>
            </a:endParaRPr>
          </a:p>
          <a:p>
            <a:pPr marL="0" indent="0">
              <a:buNone/>
            </a:pPr>
            <a:endParaRPr lang="en-US" sz="9600" b="0" i="0" dirty="0">
              <a:solidFill>
                <a:srgbClr val="242424"/>
              </a:solidFill>
              <a:effectLst/>
              <a:latin typeface="DM Sans" pitchFamily="2" charset="0"/>
            </a:endParaRPr>
          </a:p>
          <a:p>
            <a:pPr marL="0" indent="0">
              <a:buNone/>
            </a:pPr>
            <a:r>
              <a:rPr lang="en-US" sz="9600" b="0" i="0" dirty="0">
                <a:solidFill>
                  <a:srgbClr val="171717"/>
                </a:solidFill>
                <a:effectLst/>
                <a:latin typeface="DM Sans" pitchFamily="2" charset="0"/>
              </a:rPr>
              <a:t>7, </a:t>
            </a:r>
            <a:r>
              <a:rPr lang="en-US" sz="9600" b="0" i="0" dirty="0" err="1">
                <a:solidFill>
                  <a:srgbClr val="171717"/>
                </a:solidFill>
                <a:effectLst/>
                <a:latin typeface="DM Sans" pitchFamily="2" charset="0"/>
              </a:rPr>
              <a:t>Soormani</a:t>
            </a:r>
            <a:r>
              <a:rPr lang="en-US" sz="9600" b="0" i="0" dirty="0">
                <a:solidFill>
                  <a:srgbClr val="171717"/>
                </a:solidFill>
                <a:effectLst/>
                <a:latin typeface="DM Sans" pitchFamily="2" charset="0"/>
              </a:rPr>
              <a:t> 163, Opp. </a:t>
            </a:r>
            <a:r>
              <a:rPr lang="en-US" sz="9600" b="0" i="0" dirty="0" err="1">
                <a:solidFill>
                  <a:srgbClr val="171717"/>
                </a:solidFill>
                <a:effectLst/>
                <a:latin typeface="DM Sans" pitchFamily="2" charset="0"/>
              </a:rPr>
              <a:t>Dav</a:t>
            </a:r>
            <a:r>
              <a:rPr lang="en-US" sz="9600" b="0" i="0" dirty="0">
                <a:solidFill>
                  <a:srgbClr val="171717"/>
                </a:solidFill>
                <a:effectLst/>
                <a:latin typeface="DM Sans" pitchFamily="2" charset="0"/>
              </a:rPr>
              <a:t> School,</a:t>
            </a:r>
            <a:br>
              <a:rPr lang="en-US" sz="9600" b="0" i="0" dirty="0">
                <a:solidFill>
                  <a:srgbClr val="171717"/>
                </a:solidFill>
                <a:effectLst/>
                <a:latin typeface="DM Sans" pitchFamily="2" charset="0"/>
              </a:rPr>
            </a:br>
            <a:r>
              <a:rPr lang="en-US" sz="9600" b="0" i="0" dirty="0">
                <a:solidFill>
                  <a:srgbClr val="171717"/>
                </a:solidFill>
                <a:effectLst/>
                <a:latin typeface="DM Sans" pitchFamily="2" charset="0"/>
              </a:rPr>
              <a:t>D.P. Road, </a:t>
            </a:r>
            <a:r>
              <a:rPr lang="en-US" sz="9600" b="0" i="0" dirty="0" err="1">
                <a:solidFill>
                  <a:srgbClr val="171717"/>
                </a:solidFill>
                <a:effectLst/>
                <a:latin typeface="DM Sans" pitchFamily="2" charset="0"/>
              </a:rPr>
              <a:t>Aundh</a:t>
            </a:r>
            <a:r>
              <a:rPr lang="en-US" sz="9600" b="0" i="0" dirty="0">
                <a:solidFill>
                  <a:srgbClr val="171717"/>
                </a:solidFill>
                <a:effectLst/>
                <a:latin typeface="DM Sans" pitchFamily="2" charset="0"/>
              </a:rPr>
              <a:t>,</a:t>
            </a:r>
            <a:br>
              <a:rPr lang="en-US" sz="9600" b="0" i="0" dirty="0">
                <a:solidFill>
                  <a:srgbClr val="171717"/>
                </a:solidFill>
                <a:effectLst/>
                <a:latin typeface="DM Sans" pitchFamily="2" charset="0"/>
              </a:rPr>
            </a:br>
            <a:r>
              <a:rPr lang="en-US" sz="9600" b="0" i="0" dirty="0">
                <a:solidFill>
                  <a:srgbClr val="171717"/>
                </a:solidFill>
                <a:effectLst/>
                <a:latin typeface="DM Sans" pitchFamily="2" charset="0"/>
              </a:rPr>
              <a:t>Pune – 411007</a:t>
            </a:r>
          </a:p>
          <a:p>
            <a:pPr marL="0" indent="0">
              <a:buNone/>
            </a:pPr>
            <a:endParaRPr lang="en-US" sz="9600" b="0" i="0" dirty="0">
              <a:solidFill>
                <a:srgbClr val="0A0A0A"/>
              </a:solidFill>
              <a:effectLst/>
              <a:latin typeface="Roboto" panose="02000000000000000000" pitchFamily="2" charset="0"/>
            </a:endParaRPr>
          </a:p>
          <a:p>
            <a:pPr marL="0" indent="0">
              <a:buNone/>
            </a:pPr>
            <a:r>
              <a:rPr lang="en-US" sz="9600" b="1" dirty="0">
                <a:latin typeface="DM Sans" pitchFamily="2" charset="0"/>
              </a:rPr>
              <a:t>Phone</a:t>
            </a:r>
            <a:r>
              <a:rPr lang="en-US" sz="9600" b="1" dirty="0">
                <a:solidFill>
                  <a:srgbClr val="467886"/>
                </a:solidFill>
                <a:latin typeface="DM Sans" pitchFamily="2" charset="0"/>
              </a:rPr>
              <a:t> </a:t>
            </a:r>
            <a:r>
              <a:rPr lang="en-US" sz="9600" b="1" dirty="0">
                <a:latin typeface="DM Sans" pitchFamily="2" charset="0"/>
              </a:rPr>
              <a:t>: </a:t>
            </a:r>
            <a:r>
              <a:rPr lang="en-IN" sz="9600" b="0" i="0" u="none" strike="noStrike" dirty="0">
                <a:effectLst/>
                <a:latin typeface="DM Sans" pitchFamily="2" charset="0"/>
                <a:hlinkClick r:id="rId3">
                  <a:extLst>
                    <a:ext uri="{A12FA001-AC4F-418D-AE19-62706E023703}">
                      <ahyp:hlinkClr xmlns:ahyp="http://schemas.microsoft.com/office/drawing/2018/hyperlinkcolor" val="tx"/>
                    </a:ext>
                  </a:extLst>
                </a:hlinkClick>
              </a:rPr>
              <a:t>+91-20-66073200</a:t>
            </a:r>
            <a:endParaRPr lang="en-IN" sz="9600" b="0" i="0" u="none" strike="noStrike" dirty="0">
              <a:effectLst/>
              <a:latin typeface="DM Sans" pitchFamily="2" charset="0"/>
            </a:endParaRPr>
          </a:p>
          <a:p>
            <a:pPr marL="0" indent="0">
              <a:buNone/>
            </a:pPr>
            <a:r>
              <a:rPr lang="en-US" sz="9600" b="1" dirty="0">
                <a:latin typeface="DM Sans" pitchFamily="2" charset="0"/>
              </a:rPr>
              <a:t>Email:  </a:t>
            </a:r>
            <a:r>
              <a:rPr lang="en-IN" sz="9600" b="0" i="0" u="none" strike="noStrike" dirty="0">
                <a:effectLst/>
                <a:latin typeface="DM Sans" pitchFamily="2" charset="0"/>
                <a:hlinkClick r:id="rId4">
                  <a:extLst>
                    <a:ext uri="{A12FA001-AC4F-418D-AE19-62706E023703}">
                      <ahyp:hlinkClr xmlns:ahyp="http://schemas.microsoft.com/office/drawing/2018/hyperlinkcolor" val="tx"/>
                    </a:ext>
                  </a:extLst>
                </a:hlinkClick>
              </a:rPr>
              <a:t>office@firstpolicy.com</a:t>
            </a:r>
            <a:endParaRPr lang="en-US" sz="9600" b="1" dirty="0">
              <a:latin typeface="DM Sans" pitchFamily="2" charset="0"/>
            </a:endParaRPr>
          </a:p>
          <a:p>
            <a:pPr marL="0" indent="0">
              <a:buNone/>
            </a:pPr>
            <a:br>
              <a:rPr lang="en-US" sz="8000" dirty="0"/>
            </a:br>
            <a:r>
              <a:rPr lang="en-US" sz="7400" dirty="0"/>
              <a:t> </a:t>
            </a:r>
          </a:p>
          <a:p>
            <a:pPr marL="0" indent="0">
              <a:buNone/>
            </a:pPr>
            <a:endParaRPr lang="en-US" sz="7400" b="0" dirty="0">
              <a:effectLst/>
            </a:endParaRPr>
          </a:p>
          <a:p>
            <a:pPr marL="0" indent="0">
              <a:buNone/>
            </a:pPr>
            <a:br>
              <a:rPr lang="en-US" dirty="0"/>
            </a:br>
            <a:br>
              <a:rPr lang="en-US" dirty="0"/>
            </a:br>
            <a:endParaRPr lang="en-IN" dirty="0"/>
          </a:p>
        </p:txBody>
      </p:sp>
    </p:spTree>
    <p:extLst>
      <p:ext uri="{BB962C8B-B14F-4D97-AF65-F5344CB8AC3E}">
        <p14:creationId xmlns:p14="http://schemas.microsoft.com/office/powerpoint/2010/main" val="22056477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811</Words>
  <Application>Microsoft Office PowerPoint</Application>
  <PresentationFormat>Widescreen</PresentationFormat>
  <Paragraphs>50</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Calibri Light</vt:lpstr>
      <vt:lpstr>DM Sans</vt:lpstr>
      <vt:lpstr>Inter</vt:lpstr>
      <vt:lpstr>Roboto</vt:lpstr>
      <vt:lpstr>Office Theme</vt:lpstr>
      <vt:lpstr>Why Every ShipOwner Needs Protection and Indemnity Insurance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Every ShipOwner Needs Protection and Indemnity Insurance</dc:title>
  <dc:creator>Admin</dc:creator>
  <cp:lastModifiedBy>Tejal Dalvi</cp:lastModifiedBy>
  <cp:revision>4</cp:revision>
  <dcterms:created xsi:type="dcterms:W3CDTF">2024-08-27T09:49:59Z</dcterms:created>
  <dcterms:modified xsi:type="dcterms:W3CDTF">2024-08-27T10:06:06Z</dcterms:modified>
</cp:coreProperties>
</file>