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68" d="100"/>
          <a:sy n="68" d="100"/>
        </p:scale>
        <p:origin x="-276" y="6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D314CEC4-99CC-416A-9AFF-86204BB3CA80}" type="datetimeFigureOut">
              <a:rPr lang="en-IN" smtClean="0"/>
              <a:t>13-08-2024</a:t>
            </a:fld>
            <a:endParaRPr lang="en-IN"/>
          </a:p>
        </p:txBody>
      </p:sp>
      <p:sp>
        <p:nvSpPr>
          <p:cNvPr id="4" name="Slide Image Placeholder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8842F970-DDB1-4B2C-99BB-FB42772F32BD}" type="slidenum">
              <a:rPr lang="en-IN" smtClean="0"/>
              <a:t>‹#›</a:t>
            </a:fld>
            <a:endParaRPr lang="en-IN"/>
          </a:p>
        </p:txBody>
      </p:sp>
    </p:spTree>
    <p:extLst>
      <p:ext uri="{BB962C8B-B14F-4D97-AF65-F5344CB8AC3E}">
        <p14:creationId xmlns:p14="http://schemas.microsoft.com/office/powerpoint/2010/main" val="3427505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piccolacucinagroup.com/en/piccola-cucina-tavern-new-yor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piccolacucinagroup.com/"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7.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957"/>
          </a:xfrm>
          <a:prstGeom prst="rect">
            <a:avLst/>
          </a:prstGeom>
          <a:solidFill>
            <a:srgbClr val="DED8CD"/>
          </a:solidFill>
          <a:ln/>
        </p:spPr>
      </p:sp>
      <p:pic>
        <p:nvPicPr>
          <p:cNvPr id="4" name="Image 0" descr="preencoded.png"/>
          <p:cNvPicPr>
            <a:picLocks noChangeAspect="1"/>
          </p:cNvPicPr>
          <p:nvPr/>
        </p:nvPicPr>
        <p:blipFill>
          <a:blip r:embed="rId3"/>
          <a:stretch>
            <a:fillRect/>
          </a:stretch>
        </p:blipFill>
        <p:spPr>
          <a:xfrm>
            <a:off x="0" y="0"/>
            <a:ext cx="5486400" cy="8229957"/>
          </a:xfrm>
          <a:prstGeom prst="rect">
            <a:avLst/>
          </a:prstGeom>
        </p:spPr>
      </p:pic>
      <p:pic>
        <p:nvPicPr>
          <p:cNvPr id="5" name="Image 1" descr="preencoded.png"/>
          <p:cNvPicPr>
            <a:picLocks noChangeAspect="1"/>
          </p:cNvPicPr>
          <p:nvPr/>
        </p:nvPicPr>
        <p:blipFill>
          <a:blip r:embed="rId4"/>
          <a:stretch>
            <a:fillRect/>
          </a:stretch>
        </p:blipFill>
        <p:spPr>
          <a:xfrm>
            <a:off x="278130" y="2471618"/>
            <a:ext cx="4930021" cy="3286720"/>
          </a:xfrm>
          <a:prstGeom prst="rect">
            <a:avLst/>
          </a:prstGeom>
        </p:spPr>
      </p:pic>
      <p:pic>
        <p:nvPicPr>
          <p:cNvPr id="6" name="Image 2" descr="preencoded.png"/>
          <p:cNvPicPr>
            <a:picLocks noChangeAspect="1"/>
          </p:cNvPicPr>
          <p:nvPr/>
        </p:nvPicPr>
        <p:blipFill>
          <a:blip r:embed="rId5"/>
          <a:stretch>
            <a:fillRect/>
          </a:stretch>
        </p:blipFill>
        <p:spPr>
          <a:xfrm>
            <a:off x="9396889" y="611981"/>
            <a:ext cx="1323023" cy="1323023"/>
          </a:xfrm>
          <a:prstGeom prst="rect">
            <a:avLst/>
          </a:prstGeom>
        </p:spPr>
      </p:pic>
      <p:sp>
        <p:nvSpPr>
          <p:cNvPr id="7" name="Text 2"/>
          <p:cNvSpPr/>
          <p:nvPr/>
        </p:nvSpPr>
        <p:spPr>
          <a:xfrm>
            <a:off x="6265307" y="2268855"/>
            <a:ext cx="7586186" cy="2879288"/>
          </a:xfrm>
          <a:prstGeom prst="rect">
            <a:avLst/>
          </a:prstGeom>
          <a:noFill/>
          <a:ln/>
        </p:spPr>
        <p:txBody>
          <a:bodyPr wrap="square" rtlCol="0" anchor="t"/>
          <a:lstStyle/>
          <a:p>
            <a:pPr marL="0" indent="0">
              <a:lnSpc>
                <a:spcPts val="7558"/>
              </a:lnSpc>
              <a:buNone/>
            </a:pPr>
            <a:r>
              <a:rPr lang="en-US" sz="6046" b="1" dirty="0">
                <a:solidFill>
                  <a:srgbClr val="282824"/>
                </a:solidFill>
                <a:latin typeface="Lato" pitchFamily="34" charset="0"/>
                <a:ea typeface="Lato" pitchFamily="34" charset="-122"/>
                <a:cs typeface="Lato" pitchFamily="34" charset="-120"/>
              </a:rPr>
              <a:t>Piccola Cucina: The Best Italian Restaurant in NYC</a:t>
            </a:r>
            <a:endParaRPr lang="en-US" sz="6046" dirty="0"/>
          </a:p>
        </p:txBody>
      </p:sp>
      <p:sp>
        <p:nvSpPr>
          <p:cNvPr id="8" name="Text 3"/>
          <p:cNvSpPr/>
          <p:nvPr/>
        </p:nvSpPr>
        <p:spPr>
          <a:xfrm>
            <a:off x="6265307" y="5481995"/>
            <a:ext cx="7586186" cy="2135981"/>
          </a:xfrm>
          <a:prstGeom prst="rect">
            <a:avLst/>
          </a:prstGeom>
          <a:noFill/>
          <a:ln/>
        </p:spPr>
        <p:txBody>
          <a:bodyPr wrap="square" rtlCol="0" anchor="t"/>
          <a:lstStyle/>
          <a:p>
            <a:pPr marL="0" indent="0">
              <a:lnSpc>
                <a:spcPts val="2804"/>
              </a:lnSpc>
              <a:buNone/>
            </a:pPr>
            <a:r>
              <a:rPr lang="en-US" sz="1753" dirty="0">
                <a:solidFill>
                  <a:srgbClr val="4A4A45"/>
                </a:solidFill>
                <a:latin typeface="Lato" pitchFamily="34" charset="0"/>
                <a:ea typeface="Lato" pitchFamily="34" charset="-122"/>
                <a:cs typeface="Lato" pitchFamily="34" charset="-120"/>
              </a:rPr>
              <a:t>Piccola Cucina is a hidden gem in the heart of New York City, offering an unparalleled dining experience with its seasonal seafood, handpicked local ingredients, and an extensive selection of wines and cocktails. The cozy and comfortable ambiance, coupled with the aroma of authentic </a:t>
            </a:r>
            <a:r>
              <a:rPr lang="en-US" sz="1753" b="1" u="sng" dirty="0">
                <a:solidFill>
                  <a:srgbClr val="282824"/>
                </a:solidFill>
                <a:latin typeface="Lato" pitchFamily="34" charset="0"/>
                <a:ea typeface="Lato" pitchFamily="34" charset="-122"/>
                <a:cs typeface="Lato" pitchFamily="34" charset="-120"/>
                <a:hlinkClick r:id="rId6">
                  <a:extLst>
                    <a:ext uri="{A12FA001-AC4F-418D-AE19-62706E023703}">
                      <ahyp:hlinkClr xmlns:ahyp="http://schemas.microsoft.com/office/drawing/2018/hyperlinkcolor" xmlns="" val="tx"/>
                    </a:ext>
                  </a:extLst>
                </a:hlinkClick>
              </a:rPr>
              <a:t>Italian cuisine</a:t>
            </a:r>
            <a:r>
              <a:rPr lang="en-US" sz="1753" dirty="0">
                <a:solidFill>
                  <a:srgbClr val="4A4A45"/>
                </a:solidFill>
                <a:latin typeface="Lato" pitchFamily="34" charset="0"/>
                <a:ea typeface="Lato" pitchFamily="34" charset="-122"/>
                <a:cs typeface="Lato" pitchFamily="34" charset="-120"/>
              </a:rPr>
              <a:t> and the friendly, attentive service, make it a favorite among loyal and satisfied customers.</a:t>
            </a:r>
            <a:endParaRPr lang="en-US" sz="1753"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27886" y="2699861"/>
            <a:ext cx="5030629" cy="2829758"/>
          </a:xfrm>
          <a:prstGeom prst="rect">
            <a:avLst/>
          </a:prstGeom>
        </p:spPr>
      </p:pic>
      <p:pic>
        <p:nvPicPr>
          <p:cNvPr id="6" name="Image 2" descr="preencoded.png"/>
          <p:cNvPicPr>
            <a:picLocks noChangeAspect="1"/>
          </p:cNvPicPr>
          <p:nvPr/>
        </p:nvPicPr>
        <p:blipFill>
          <a:blip r:embed="rId5"/>
          <a:stretch>
            <a:fillRect/>
          </a:stretch>
        </p:blipFill>
        <p:spPr>
          <a:xfrm>
            <a:off x="9516666" y="1393150"/>
            <a:ext cx="1083350" cy="1083350"/>
          </a:xfrm>
          <a:prstGeom prst="rect">
            <a:avLst/>
          </a:prstGeom>
        </p:spPr>
      </p:pic>
      <p:sp>
        <p:nvSpPr>
          <p:cNvPr id="7" name="Text 2"/>
          <p:cNvSpPr/>
          <p:nvPr/>
        </p:nvSpPr>
        <p:spPr>
          <a:xfrm>
            <a:off x="6124218" y="2749868"/>
            <a:ext cx="7611308" cy="569476"/>
          </a:xfrm>
          <a:prstGeom prst="rect">
            <a:avLst/>
          </a:prstGeom>
          <a:noFill/>
          <a:ln/>
        </p:spPr>
        <p:txBody>
          <a:bodyPr wrap="none" rtlCol="0" anchor="t"/>
          <a:lstStyle/>
          <a:p>
            <a:pPr marL="0" indent="0">
              <a:lnSpc>
                <a:spcPts val="4485"/>
              </a:lnSpc>
              <a:buNone/>
            </a:pPr>
            <a:r>
              <a:rPr lang="en-US" sz="3588" b="1" dirty="0">
                <a:solidFill>
                  <a:srgbClr val="282824"/>
                </a:solidFill>
                <a:latin typeface="Lato" pitchFamily="34" charset="0"/>
                <a:ea typeface="Lato" pitchFamily="34" charset="-122"/>
                <a:cs typeface="Lato" pitchFamily="34" charset="-120"/>
              </a:rPr>
              <a:t>Best Restaurants in NYC : Know more</a:t>
            </a:r>
            <a:endParaRPr lang="en-US" sz="3588" dirty="0"/>
          </a:p>
        </p:txBody>
      </p:sp>
      <p:sp>
        <p:nvSpPr>
          <p:cNvPr id="8" name="Shape 3"/>
          <p:cNvSpPr/>
          <p:nvPr/>
        </p:nvSpPr>
        <p:spPr>
          <a:xfrm>
            <a:off x="6124218" y="3592711"/>
            <a:ext cx="7868364" cy="3243739"/>
          </a:xfrm>
          <a:prstGeom prst="roundRect">
            <a:avLst>
              <a:gd name="adj" fmla="val 843"/>
            </a:avLst>
          </a:prstGeom>
          <a:noFill/>
          <a:ln w="7620">
            <a:solidFill>
              <a:srgbClr val="000000">
                <a:alpha val="8000"/>
              </a:srgbClr>
            </a:solidFill>
            <a:prstDash val="solid"/>
          </a:ln>
        </p:spPr>
      </p:sp>
      <p:sp>
        <p:nvSpPr>
          <p:cNvPr id="9" name="Shape 4"/>
          <p:cNvSpPr/>
          <p:nvPr/>
        </p:nvSpPr>
        <p:spPr>
          <a:xfrm>
            <a:off x="6131838" y="3600331"/>
            <a:ext cx="7853124" cy="2252067"/>
          </a:xfrm>
          <a:prstGeom prst="rect">
            <a:avLst/>
          </a:prstGeom>
          <a:solidFill>
            <a:srgbClr val="FFFFFF">
              <a:alpha val="4000"/>
            </a:srgbClr>
          </a:solidFill>
          <a:ln/>
        </p:spPr>
      </p:sp>
      <p:sp>
        <p:nvSpPr>
          <p:cNvPr id="10" name="Text 5"/>
          <p:cNvSpPr/>
          <p:nvPr/>
        </p:nvSpPr>
        <p:spPr>
          <a:xfrm>
            <a:off x="6314242" y="3717250"/>
            <a:ext cx="2443163" cy="874752"/>
          </a:xfrm>
          <a:prstGeom prst="rect">
            <a:avLst/>
          </a:prstGeom>
          <a:noFill/>
          <a:ln/>
        </p:spPr>
        <p:txBody>
          <a:bodyPr wrap="square" rtlCol="0" anchor="t"/>
          <a:lstStyle/>
          <a:p>
            <a:pPr marL="0" indent="0">
              <a:lnSpc>
                <a:spcPts val="2296"/>
              </a:lnSpc>
              <a:buNone/>
            </a:pPr>
            <a:r>
              <a:rPr lang="en-US" sz="1435" u="sng" dirty="0">
                <a:solidFill>
                  <a:srgbClr val="282824"/>
                </a:solidFill>
                <a:latin typeface="Lato" pitchFamily="34" charset="0"/>
                <a:ea typeface="Lato" pitchFamily="34" charset="-122"/>
                <a:cs typeface="Lato" pitchFamily="34" charset="-120"/>
                <a:hlinkClick r:id="rId6">
                  <a:extLst>
                    <a:ext uri="{A12FA001-AC4F-418D-AE19-62706E023703}">
                      <ahyp:hlinkClr xmlns:ahyp="http://schemas.microsoft.com/office/drawing/2018/hyperlinkcolor" xmlns="" val="tx"/>
                    </a:ext>
                  </a:extLst>
                </a:hlinkClick>
              </a:rPr>
              <a:t>Best Restaurants in NYC | Piccola Cucina - New York, Ibiza</a:t>
            </a:r>
            <a:endParaRPr lang="en-US" sz="1435" dirty="0"/>
          </a:p>
        </p:txBody>
      </p:sp>
      <p:sp>
        <p:nvSpPr>
          <p:cNvPr id="11" name="Text 6"/>
          <p:cNvSpPr/>
          <p:nvPr/>
        </p:nvSpPr>
        <p:spPr>
          <a:xfrm>
            <a:off x="9129355" y="3717250"/>
            <a:ext cx="2148840" cy="341709"/>
          </a:xfrm>
          <a:prstGeom prst="rect">
            <a:avLst/>
          </a:prstGeom>
          <a:noFill/>
          <a:ln/>
        </p:spPr>
        <p:txBody>
          <a:bodyPr wrap="none" rtlCol="0" anchor="t"/>
          <a:lstStyle/>
          <a:p>
            <a:pPr marL="0" indent="0" algn="l">
              <a:lnSpc>
                <a:spcPts val="2691"/>
              </a:lnSpc>
              <a:buNone/>
            </a:pPr>
            <a:r>
              <a:rPr lang="en-US" sz="2153" b="1" dirty="0">
                <a:solidFill>
                  <a:srgbClr val="282824"/>
                </a:solidFill>
                <a:latin typeface="Lato" pitchFamily="34" charset="0"/>
                <a:ea typeface="Lato" pitchFamily="34" charset="-122"/>
                <a:cs typeface="Lato" pitchFamily="34" charset="-120"/>
              </a:rPr>
              <a:t>Opening Hours</a:t>
            </a:r>
            <a:endParaRPr lang="en-US" sz="2153" dirty="0"/>
          </a:p>
        </p:txBody>
      </p:sp>
      <p:sp>
        <p:nvSpPr>
          <p:cNvPr id="12" name="Text 7"/>
          <p:cNvSpPr/>
          <p:nvPr/>
        </p:nvSpPr>
        <p:spPr>
          <a:xfrm>
            <a:off x="9129355" y="4168259"/>
            <a:ext cx="2148840" cy="583168"/>
          </a:xfrm>
          <a:prstGeom prst="rect">
            <a:avLst/>
          </a:prstGeom>
          <a:noFill/>
          <a:ln/>
        </p:spPr>
        <p:txBody>
          <a:bodyPr wrap="square" rtlCol="0" anchor="t"/>
          <a:lstStyle/>
          <a:p>
            <a:pPr marL="0" indent="0" algn="l">
              <a:lnSpc>
                <a:spcPts val="2296"/>
              </a:lnSpc>
              <a:buNone/>
            </a:pPr>
            <a:r>
              <a:rPr lang="en-US" sz="1435" dirty="0">
                <a:solidFill>
                  <a:srgbClr val="4A4A45"/>
                </a:solidFill>
                <a:latin typeface="Lato" pitchFamily="34" charset="0"/>
                <a:ea typeface="Lato" pitchFamily="34" charset="-122"/>
                <a:cs typeface="Lato" pitchFamily="34" charset="-120"/>
              </a:rPr>
              <a:t>Sunday-Friday:
from 5:00 PM to 11:00 PM</a:t>
            </a:r>
            <a:endParaRPr lang="en-US" sz="1435" dirty="0"/>
          </a:p>
        </p:txBody>
      </p:sp>
      <p:sp>
        <p:nvSpPr>
          <p:cNvPr id="13" name="Text 8"/>
          <p:cNvSpPr/>
          <p:nvPr/>
        </p:nvSpPr>
        <p:spPr>
          <a:xfrm>
            <a:off x="9129355" y="4860727"/>
            <a:ext cx="2148840" cy="874752"/>
          </a:xfrm>
          <a:prstGeom prst="rect">
            <a:avLst/>
          </a:prstGeom>
          <a:noFill/>
          <a:ln/>
        </p:spPr>
        <p:txBody>
          <a:bodyPr wrap="square" rtlCol="0" anchor="t"/>
          <a:lstStyle/>
          <a:p>
            <a:pPr marL="0" indent="0" algn="l">
              <a:lnSpc>
                <a:spcPts val="2296"/>
              </a:lnSpc>
              <a:buNone/>
            </a:pPr>
            <a:r>
              <a:rPr lang="en-US" sz="1435" dirty="0">
                <a:solidFill>
                  <a:srgbClr val="4A4A45"/>
                </a:solidFill>
                <a:latin typeface="Lato" pitchFamily="34" charset="0"/>
                <a:ea typeface="Lato" pitchFamily="34" charset="-122"/>
                <a:cs typeface="Lato" pitchFamily="34" charset="-120"/>
              </a:rPr>
              <a:t>Saturday and Sunday:
from 11:30 AM to 11:00 PM</a:t>
            </a:r>
            <a:endParaRPr lang="en-US" sz="1435" dirty="0"/>
          </a:p>
        </p:txBody>
      </p:sp>
      <p:sp>
        <p:nvSpPr>
          <p:cNvPr id="14" name="Text 9"/>
          <p:cNvSpPr/>
          <p:nvPr/>
        </p:nvSpPr>
        <p:spPr>
          <a:xfrm>
            <a:off x="11650147" y="3717250"/>
            <a:ext cx="2152650" cy="341709"/>
          </a:xfrm>
          <a:prstGeom prst="rect">
            <a:avLst/>
          </a:prstGeom>
          <a:noFill/>
          <a:ln/>
        </p:spPr>
        <p:txBody>
          <a:bodyPr wrap="none" rtlCol="0" anchor="t"/>
          <a:lstStyle/>
          <a:p>
            <a:pPr marL="0" indent="0" algn="l">
              <a:lnSpc>
                <a:spcPts val="2691"/>
              </a:lnSpc>
              <a:buNone/>
            </a:pPr>
            <a:r>
              <a:rPr lang="en-US" sz="2153" b="1" dirty="0">
                <a:solidFill>
                  <a:srgbClr val="282824"/>
                </a:solidFill>
                <a:latin typeface="Lato" pitchFamily="34" charset="0"/>
                <a:ea typeface="Lato" pitchFamily="34" charset="-122"/>
                <a:cs typeface="Lato" pitchFamily="34" charset="-120"/>
              </a:rPr>
              <a:t>Address</a:t>
            </a:r>
            <a:endParaRPr lang="en-US" sz="2153" dirty="0"/>
          </a:p>
        </p:txBody>
      </p:sp>
      <p:sp>
        <p:nvSpPr>
          <p:cNvPr id="15" name="Text 10"/>
          <p:cNvSpPr/>
          <p:nvPr/>
        </p:nvSpPr>
        <p:spPr>
          <a:xfrm>
            <a:off x="11650147" y="4168259"/>
            <a:ext cx="2152650" cy="874752"/>
          </a:xfrm>
          <a:prstGeom prst="rect">
            <a:avLst/>
          </a:prstGeom>
          <a:noFill/>
          <a:ln/>
        </p:spPr>
        <p:txBody>
          <a:bodyPr wrap="square" rtlCol="0" anchor="t"/>
          <a:lstStyle/>
          <a:p>
            <a:pPr marL="0" indent="0" algn="l">
              <a:lnSpc>
                <a:spcPts val="2296"/>
              </a:lnSpc>
              <a:buNone/>
            </a:pPr>
            <a:r>
              <a:rPr lang="en-US" sz="1435" dirty="0">
                <a:solidFill>
                  <a:srgbClr val="4A4A45"/>
                </a:solidFill>
                <a:latin typeface="Lato" pitchFamily="34" charset="0"/>
                <a:ea typeface="Lato" pitchFamily="34" charset="-122"/>
                <a:cs typeface="Lato" pitchFamily="34" charset="-120"/>
              </a:rPr>
              <a:t>196 Spring Street, New York City,
New York 10012, USA</a:t>
            </a:r>
            <a:endParaRPr lang="en-US" sz="1435" dirty="0"/>
          </a:p>
        </p:txBody>
      </p:sp>
      <p:sp>
        <p:nvSpPr>
          <p:cNvPr id="16" name="Shape 11"/>
          <p:cNvSpPr/>
          <p:nvPr/>
        </p:nvSpPr>
        <p:spPr>
          <a:xfrm>
            <a:off x="6131838" y="5852398"/>
            <a:ext cx="7853124" cy="976432"/>
          </a:xfrm>
          <a:prstGeom prst="rect">
            <a:avLst/>
          </a:prstGeom>
          <a:solidFill>
            <a:srgbClr val="000000">
              <a:alpha val="4000"/>
            </a:srgbClr>
          </a:solidFill>
          <a:ln/>
        </p:spPr>
      </p:sp>
      <p:sp>
        <p:nvSpPr>
          <p:cNvPr id="17" name="Text 12"/>
          <p:cNvSpPr/>
          <p:nvPr/>
        </p:nvSpPr>
        <p:spPr>
          <a:xfrm>
            <a:off x="6314242" y="5969318"/>
            <a:ext cx="2443163" cy="341709"/>
          </a:xfrm>
          <a:prstGeom prst="rect">
            <a:avLst/>
          </a:prstGeom>
          <a:noFill/>
          <a:ln/>
        </p:spPr>
        <p:txBody>
          <a:bodyPr wrap="none" rtlCol="0" anchor="t"/>
          <a:lstStyle/>
          <a:p>
            <a:pPr marL="0" indent="0">
              <a:lnSpc>
                <a:spcPts val="2691"/>
              </a:lnSpc>
              <a:buNone/>
            </a:pPr>
            <a:r>
              <a:rPr lang="en-US" sz="2153" b="1" dirty="0">
                <a:solidFill>
                  <a:srgbClr val="282824"/>
                </a:solidFill>
                <a:latin typeface="Lato" pitchFamily="34" charset="0"/>
                <a:ea typeface="Lato" pitchFamily="34" charset="-122"/>
                <a:cs typeface="Lato" pitchFamily="34" charset="-120"/>
              </a:rPr>
              <a:t>Telephone</a:t>
            </a:r>
            <a:endParaRPr lang="en-US" sz="2153" dirty="0"/>
          </a:p>
        </p:txBody>
      </p:sp>
      <p:sp>
        <p:nvSpPr>
          <p:cNvPr id="18" name="Text 13"/>
          <p:cNvSpPr/>
          <p:nvPr/>
        </p:nvSpPr>
        <p:spPr>
          <a:xfrm>
            <a:off x="6314242" y="6420326"/>
            <a:ext cx="2443163" cy="291584"/>
          </a:xfrm>
          <a:prstGeom prst="rect">
            <a:avLst/>
          </a:prstGeom>
          <a:noFill/>
          <a:ln/>
        </p:spPr>
        <p:txBody>
          <a:bodyPr wrap="none" rtlCol="0" anchor="t"/>
          <a:lstStyle/>
          <a:p>
            <a:pPr marL="0" indent="0">
              <a:lnSpc>
                <a:spcPts val="2296"/>
              </a:lnSpc>
              <a:buNone/>
            </a:pPr>
            <a:r>
              <a:rPr lang="en-US" sz="1435" dirty="0">
                <a:solidFill>
                  <a:srgbClr val="4A4A45"/>
                </a:solidFill>
                <a:latin typeface="Lato" pitchFamily="34" charset="0"/>
                <a:ea typeface="Lato" pitchFamily="34" charset="-122"/>
                <a:cs typeface="Lato" pitchFamily="34" charset="-120"/>
              </a:rPr>
              <a:t>Phone: (</a:t>
            </a:r>
            <a:r>
              <a:rPr lang="en-US" sz="1435" i="1" dirty="0">
                <a:solidFill>
                  <a:srgbClr val="4A4A45"/>
                </a:solidFill>
                <a:latin typeface="Lato" pitchFamily="34" charset="0"/>
                <a:ea typeface="Lato" pitchFamily="34" charset="-122"/>
                <a:cs typeface="Lato" pitchFamily="34" charset="-120"/>
              </a:rPr>
              <a:t>001</a:t>
            </a:r>
            <a:r>
              <a:rPr lang="en-US" sz="1435" dirty="0">
                <a:solidFill>
                  <a:srgbClr val="4A4A45"/>
                </a:solidFill>
                <a:latin typeface="Lato" pitchFamily="34" charset="0"/>
                <a:ea typeface="Lato" pitchFamily="34" charset="-122"/>
                <a:cs typeface="Lato" pitchFamily="34" charset="-120"/>
              </a:rPr>
              <a:t>) 646-478-7488</a:t>
            </a:r>
            <a:endParaRPr lang="en-US" sz="1435" dirty="0"/>
          </a:p>
        </p:txBody>
      </p:sp>
      <p:sp>
        <p:nvSpPr>
          <p:cNvPr id="19" name="Text 14"/>
          <p:cNvSpPr/>
          <p:nvPr/>
        </p:nvSpPr>
        <p:spPr>
          <a:xfrm>
            <a:off x="9129355" y="5969318"/>
            <a:ext cx="2148840" cy="341709"/>
          </a:xfrm>
          <a:prstGeom prst="rect">
            <a:avLst/>
          </a:prstGeom>
          <a:noFill/>
          <a:ln/>
        </p:spPr>
        <p:txBody>
          <a:bodyPr wrap="none" rtlCol="0" anchor="t"/>
          <a:lstStyle/>
          <a:p>
            <a:pPr marL="0" indent="0">
              <a:lnSpc>
                <a:spcPts val="2691"/>
              </a:lnSpc>
              <a:buNone/>
            </a:pPr>
            <a:endParaRPr lang="en-US" sz="2153" dirty="0"/>
          </a:p>
        </p:txBody>
      </p:sp>
      <p:sp>
        <p:nvSpPr>
          <p:cNvPr id="20" name="Text 15"/>
          <p:cNvSpPr/>
          <p:nvPr/>
        </p:nvSpPr>
        <p:spPr>
          <a:xfrm>
            <a:off x="11650147" y="5969318"/>
            <a:ext cx="2152650" cy="341709"/>
          </a:xfrm>
          <a:prstGeom prst="rect">
            <a:avLst/>
          </a:prstGeom>
          <a:noFill/>
          <a:ln/>
        </p:spPr>
        <p:txBody>
          <a:bodyPr wrap="none" rtlCol="0" anchor="t"/>
          <a:lstStyle/>
          <a:p>
            <a:pPr marL="0" indent="0">
              <a:lnSpc>
                <a:spcPts val="2691"/>
              </a:lnSpc>
              <a:buNone/>
            </a:pPr>
            <a:endParaRPr lang="en-US" sz="2153"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6610707" y="837486"/>
            <a:ext cx="1408867" cy="1408867"/>
          </a:xfrm>
          <a:prstGeom prst="rect">
            <a:avLst/>
          </a:prstGeom>
        </p:spPr>
      </p:pic>
      <p:sp>
        <p:nvSpPr>
          <p:cNvPr id="5" name="Text 2"/>
          <p:cNvSpPr/>
          <p:nvPr/>
        </p:nvSpPr>
        <p:spPr>
          <a:xfrm>
            <a:off x="841772" y="2601754"/>
            <a:ext cx="12946737" cy="1481376"/>
          </a:xfrm>
          <a:prstGeom prst="rect">
            <a:avLst/>
          </a:prstGeom>
          <a:noFill/>
          <a:ln/>
        </p:spPr>
        <p:txBody>
          <a:bodyPr wrap="square" rtlCol="0" anchor="t"/>
          <a:lstStyle/>
          <a:p>
            <a:pPr marL="0" indent="0">
              <a:lnSpc>
                <a:spcPts val="5832"/>
              </a:lnSpc>
              <a:buNone/>
            </a:pPr>
            <a:r>
              <a:rPr lang="en-US" sz="4666" b="1" dirty="0">
                <a:solidFill>
                  <a:srgbClr val="282824"/>
                </a:solidFill>
                <a:latin typeface="Lato" pitchFamily="34" charset="0"/>
                <a:ea typeface="Lato" pitchFamily="34" charset="-122"/>
                <a:cs typeface="Lato" pitchFamily="34" charset="-120"/>
              </a:rPr>
              <a:t>Seasonal Seafood and Handpicked Local Ingredients</a:t>
            </a:r>
            <a:endParaRPr lang="en-US" sz="4666" dirty="0"/>
          </a:p>
        </p:txBody>
      </p:sp>
      <p:sp>
        <p:nvSpPr>
          <p:cNvPr id="6" name="Text 3"/>
          <p:cNvSpPr/>
          <p:nvPr/>
        </p:nvSpPr>
        <p:spPr>
          <a:xfrm>
            <a:off x="841772" y="4675465"/>
            <a:ext cx="2962632" cy="370284"/>
          </a:xfrm>
          <a:prstGeom prst="rect">
            <a:avLst/>
          </a:prstGeom>
          <a:noFill/>
          <a:ln/>
        </p:spPr>
        <p:txBody>
          <a:bodyPr wrap="none" rtlCol="0" anchor="t"/>
          <a:lstStyle/>
          <a:p>
            <a:pPr marL="0" indent="0">
              <a:lnSpc>
                <a:spcPts val="2916"/>
              </a:lnSpc>
              <a:buNone/>
            </a:pPr>
            <a:r>
              <a:rPr lang="en-US" sz="2333" b="1" dirty="0">
                <a:solidFill>
                  <a:srgbClr val="282824"/>
                </a:solidFill>
                <a:latin typeface="Lato" pitchFamily="34" charset="0"/>
                <a:ea typeface="Lato" pitchFamily="34" charset="-122"/>
                <a:cs typeface="Lato" pitchFamily="34" charset="-120"/>
              </a:rPr>
              <a:t>Seasonal Seafood</a:t>
            </a:r>
            <a:endParaRPr lang="en-US" sz="2333" dirty="0"/>
          </a:p>
        </p:txBody>
      </p:sp>
      <p:sp>
        <p:nvSpPr>
          <p:cNvPr id="7" name="Text 4"/>
          <p:cNvSpPr/>
          <p:nvPr/>
        </p:nvSpPr>
        <p:spPr>
          <a:xfrm>
            <a:off x="841772" y="5282684"/>
            <a:ext cx="3929658" cy="1896070"/>
          </a:xfrm>
          <a:prstGeom prst="rect">
            <a:avLst/>
          </a:prstGeom>
          <a:noFill/>
          <a:ln/>
        </p:spPr>
        <p:txBody>
          <a:bodyPr wrap="square" rtlCol="0" anchor="t"/>
          <a:lstStyle/>
          <a:p>
            <a:pPr marL="0" indent="0">
              <a:lnSpc>
                <a:spcPts val="2986"/>
              </a:lnSpc>
              <a:buNone/>
            </a:pPr>
            <a:r>
              <a:rPr lang="en-US" sz="1866" dirty="0">
                <a:solidFill>
                  <a:srgbClr val="4A4A45"/>
                </a:solidFill>
                <a:latin typeface="Lato" pitchFamily="34" charset="0"/>
                <a:ea typeface="Lato" pitchFamily="34" charset="-122"/>
                <a:cs typeface="Lato" pitchFamily="34" charset="-120"/>
              </a:rPr>
              <a:t>Piccola Cucina's menu features a rotating selection of the freshest seafood, sourced from local purveyors and delivered daily to ensure maximum flavor and quality.</a:t>
            </a:r>
            <a:endParaRPr lang="en-US" sz="1866" dirty="0"/>
          </a:p>
        </p:txBody>
      </p:sp>
      <p:sp>
        <p:nvSpPr>
          <p:cNvPr id="8" name="Text 5"/>
          <p:cNvSpPr/>
          <p:nvPr/>
        </p:nvSpPr>
        <p:spPr>
          <a:xfrm>
            <a:off x="5357217" y="4675465"/>
            <a:ext cx="3908107" cy="370284"/>
          </a:xfrm>
          <a:prstGeom prst="rect">
            <a:avLst/>
          </a:prstGeom>
          <a:noFill/>
          <a:ln/>
        </p:spPr>
        <p:txBody>
          <a:bodyPr wrap="none" rtlCol="0" anchor="t"/>
          <a:lstStyle/>
          <a:p>
            <a:pPr marL="0" indent="0">
              <a:lnSpc>
                <a:spcPts val="2916"/>
              </a:lnSpc>
              <a:buNone/>
            </a:pPr>
            <a:r>
              <a:rPr lang="en-US" sz="2333" b="1" dirty="0">
                <a:solidFill>
                  <a:srgbClr val="282824"/>
                </a:solidFill>
                <a:latin typeface="Lato" pitchFamily="34" charset="0"/>
                <a:ea typeface="Lato" pitchFamily="34" charset="-122"/>
                <a:cs typeface="Lato" pitchFamily="34" charset="-120"/>
              </a:rPr>
              <a:t>Handpicked Local Ingredients</a:t>
            </a:r>
            <a:endParaRPr lang="en-US" sz="2333" dirty="0"/>
          </a:p>
        </p:txBody>
      </p:sp>
      <p:sp>
        <p:nvSpPr>
          <p:cNvPr id="9" name="Text 6"/>
          <p:cNvSpPr/>
          <p:nvPr/>
        </p:nvSpPr>
        <p:spPr>
          <a:xfrm>
            <a:off x="5357217" y="5282684"/>
            <a:ext cx="3929658" cy="1896070"/>
          </a:xfrm>
          <a:prstGeom prst="rect">
            <a:avLst/>
          </a:prstGeom>
          <a:noFill/>
          <a:ln/>
        </p:spPr>
        <p:txBody>
          <a:bodyPr wrap="square" rtlCol="0" anchor="t"/>
          <a:lstStyle/>
          <a:p>
            <a:pPr marL="0" indent="0">
              <a:lnSpc>
                <a:spcPts val="2986"/>
              </a:lnSpc>
              <a:buNone/>
            </a:pPr>
            <a:r>
              <a:rPr lang="en-US" sz="1866" dirty="0">
                <a:solidFill>
                  <a:srgbClr val="4A4A45"/>
                </a:solidFill>
                <a:latin typeface="Lato" pitchFamily="34" charset="0"/>
                <a:ea typeface="Lato" pitchFamily="34" charset="-122"/>
                <a:cs typeface="Lato" pitchFamily="34" charset="-120"/>
              </a:rPr>
              <a:t>The restaurant's chefs take pride in carefully selecting the finest locally-sourced produce, dairy, and other ingredients to create their signature dishes.</a:t>
            </a:r>
            <a:endParaRPr lang="en-US" sz="1866" dirty="0"/>
          </a:p>
        </p:txBody>
      </p:sp>
      <p:sp>
        <p:nvSpPr>
          <p:cNvPr id="10" name="Text 7"/>
          <p:cNvSpPr/>
          <p:nvPr/>
        </p:nvSpPr>
        <p:spPr>
          <a:xfrm>
            <a:off x="9872663" y="4675465"/>
            <a:ext cx="3469362" cy="370284"/>
          </a:xfrm>
          <a:prstGeom prst="rect">
            <a:avLst/>
          </a:prstGeom>
          <a:noFill/>
          <a:ln/>
        </p:spPr>
        <p:txBody>
          <a:bodyPr wrap="none" rtlCol="0" anchor="t"/>
          <a:lstStyle/>
          <a:p>
            <a:pPr marL="0" indent="0">
              <a:lnSpc>
                <a:spcPts val="2916"/>
              </a:lnSpc>
              <a:buNone/>
            </a:pPr>
            <a:r>
              <a:rPr lang="en-US" sz="2333" b="1" dirty="0">
                <a:solidFill>
                  <a:srgbClr val="282824"/>
                </a:solidFill>
                <a:latin typeface="Lato" pitchFamily="34" charset="0"/>
                <a:ea typeface="Lato" pitchFamily="34" charset="-122"/>
                <a:cs typeface="Lato" pitchFamily="34" charset="-120"/>
              </a:rPr>
              <a:t>Commitment to Freshness</a:t>
            </a:r>
            <a:endParaRPr lang="en-US" sz="2333" dirty="0"/>
          </a:p>
        </p:txBody>
      </p:sp>
      <p:sp>
        <p:nvSpPr>
          <p:cNvPr id="11" name="Text 8"/>
          <p:cNvSpPr/>
          <p:nvPr/>
        </p:nvSpPr>
        <p:spPr>
          <a:xfrm>
            <a:off x="9872663" y="5282684"/>
            <a:ext cx="3929658" cy="1516856"/>
          </a:xfrm>
          <a:prstGeom prst="rect">
            <a:avLst/>
          </a:prstGeom>
          <a:noFill/>
          <a:ln/>
        </p:spPr>
        <p:txBody>
          <a:bodyPr wrap="square" rtlCol="0" anchor="t"/>
          <a:lstStyle/>
          <a:p>
            <a:pPr marL="0" indent="0">
              <a:lnSpc>
                <a:spcPts val="2986"/>
              </a:lnSpc>
              <a:buNone/>
            </a:pPr>
            <a:r>
              <a:rPr lang="en-US" sz="1866" dirty="0">
                <a:solidFill>
                  <a:srgbClr val="4A4A45"/>
                </a:solidFill>
                <a:latin typeface="Lato" pitchFamily="34" charset="0"/>
                <a:ea typeface="Lato" pitchFamily="34" charset="-122"/>
                <a:cs typeface="Lato" pitchFamily="34" charset="-120"/>
              </a:rPr>
              <a:t>By focusing on seasonality and local sourcing, Piccola Cucina ensures that every meal is made with the most flavorful and nutritious ingredients.</a:t>
            </a:r>
            <a:endParaRPr lang="en-US" sz="186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30791"/>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0" y="0"/>
            <a:ext cx="14630400" cy="2436376"/>
          </a:xfrm>
          <a:prstGeom prst="rect">
            <a:avLst/>
          </a:prstGeom>
        </p:spPr>
      </p:pic>
      <p:pic>
        <p:nvPicPr>
          <p:cNvPr id="5" name="Image 1" descr="preencoded.png"/>
          <p:cNvPicPr>
            <a:picLocks noChangeAspect="1"/>
          </p:cNvPicPr>
          <p:nvPr/>
        </p:nvPicPr>
        <p:blipFill>
          <a:blip r:embed="rId4"/>
          <a:stretch>
            <a:fillRect/>
          </a:stretch>
        </p:blipFill>
        <p:spPr>
          <a:xfrm>
            <a:off x="6340554" y="243602"/>
            <a:ext cx="1949172" cy="1949172"/>
          </a:xfrm>
          <a:prstGeom prst="rect">
            <a:avLst/>
          </a:prstGeom>
        </p:spPr>
      </p:pic>
      <p:pic>
        <p:nvPicPr>
          <p:cNvPr id="6" name="Image 2" descr="preencoded.png"/>
          <p:cNvPicPr>
            <a:picLocks noChangeAspect="1"/>
          </p:cNvPicPr>
          <p:nvPr/>
        </p:nvPicPr>
        <p:blipFill>
          <a:blip r:embed="rId5"/>
          <a:stretch>
            <a:fillRect/>
          </a:stretch>
        </p:blipFill>
        <p:spPr>
          <a:xfrm>
            <a:off x="6735842" y="2972276"/>
            <a:ext cx="1158597" cy="1158597"/>
          </a:xfrm>
          <a:prstGeom prst="rect">
            <a:avLst/>
          </a:prstGeom>
        </p:spPr>
      </p:pic>
      <p:sp>
        <p:nvSpPr>
          <p:cNvPr id="7" name="Text 2"/>
          <p:cNvSpPr/>
          <p:nvPr/>
        </p:nvSpPr>
        <p:spPr>
          <a:xfrm>
            <a:off x="1991678" y="4423172"/>
            <a:ext cx="8346400" cy="609124"/>
          </a:xfrm>
          <a:prstGeom prst="rect">
            <a:avLst/>
          </a:prstGeom>
          <a:noFill/>
          <a:ln/>
        </p:spPr>
        <p:txBody>
          <a:bodyPr wrap="none" rtlCol="0" anchor="t"/>
          <a:lstStyle/>
          <a:p>
            <a:pPr marL="0" indent="0">
              <a:lnSpc>
                <a:spcPts val="4796"/>
              </a:lnSpc>
              <a:buNone/>
            </a:pPr>
            <a:r>
              <a:rPr lang="en-US" sz="3837" b="1" dirty="0">
                <a:solidFill>
                  <a:srgbClr val="282824"/>
                </a:solidFill>
                <a:latin typeface="Lato" pitchFamily="34" charset="0"/>
                <a:ea typeface="Lato" pitchFamily="34" charset="-122"/>
                <a:cs typeface="Lato" pitchFamily="34" charset="-120"/>
              </a:rPr>
              <a:t>Wide Selection of Wines and Cocktails</a:t>
            </a:r>
            <a:endParaRPr lang="en-US" sz="3837" dirty="0"/>
          </a:p>
        </p:txBody>
      </p:sp>
      <p:sp>
        <p:nvSpPr>
          <p:cNvPr id="8" name="Shape 3"/>
          <p:cNvSpPr/>
          <p:nvPr/>
        </p:nvSpPr>
        <p:spPr>
          <a:xfrm>
            <a:off x="1991678" y="5324594"/>
            <a:ext cx="3419118" cy="2370296"/>
          </a:xfrm>
          <a:prstGeom prst="roundRect">
            <a:avLst>
              <a:gd name="adj" fmla="val 1233"/>
            </a:avLst>
          </a:prstGeom>
          <a:solidFill>
            <a:srgbClr val="E5DFD2"/>
          </a:solidFill>
          <a:ln/>
        </p:spPr>
      </p:sp>
      <p:sp>
        <p:nvSpPr>
          <p:cNvPr id="9" name="Text 4"/>
          <p:cNvSpPr/>
          <p:nvPr/>
        </p:nvSpPr>
        <p:spPr>
          <a:xfrm>
            <a:off x="2186583" y="5519499"/>
            <a:ext cx="2940844" cy="304443"/>
          </a:xfrm>
          <a:prstGeom prst="rect">
            <a:avLst/>
          </a:prstGeom>
          <a:noFill/>
          <a:ln/>
        </p:spPr>
        <p:txBody>
          <a:bodyPr wrap="none" rtlCol="0" anchor="t"/>
          <a:lstStyle/>
          <a:p>
            <a:pPr marL="0" indent="0">
              <a:lnSpc>
                <a:spcPts val="2398"/>
              </a:lnSpc>
              <a:buNone/>
            </a:pPr>
            <a:r>
              <a:rPr lang="en-US" sz="1918" b="1" dirty="0">
                <a:solidFill>
                  <a:srgbClr val="4A4A45"/>
                </a:solidFill>
                <a:latin typeface="Lato" pitchFamily="34" charset="0"/>
                <a:ea typeface="Lato" pitchFamily="34" charset="-122"/>
                <a:cs typeface="Lato" pitchFamily="34" charset="-120"/>
              </a:rPr>
              <a:t>Expertly Curated Wine List</a:t>
            </a:r>
            <a:endParaRPr lang="en-US" sz="1918" dirty="0"/>
          </a:p>
        </p:txBody>
      </p:sp>
      <p:sp>
        <p:nvSpPr>
          <p:cNvPr id="10" name="Text 5"/>
          <p:cNvSpPr/>
          <p:nvPr/>
        </p:nvSpPr>
        <p:spPr>
          <a:xfrm>
            <a:off x="2186583" y="5940862"/>
            <a:ext cx="3029307" cy="1247299"/>
          </a:xfrm>
          <a:prstGeom prst="rect">
            <a:avLst/>
          </a:prstGeom>
          <a:noFill/>
          <a:ln/>
        </p:spPr>
        <p:txBody>
          <a:bodyPr wrap="square" rtlCol="0" anchor="t"/>
          <a:lstStyle/>
          <a:p>
            <a:pPr marL="0" indent="0">
              <a:lnSpc>
                <a:spcPts val="2456"/>
              </a:lnSpc>
              <a:buNone/>
            </a:pPr>
            <a:r>
              <a:rPr lang="en-US" sz="1535" dirty="0">
                <a:solidFill>
                  <a:srgbClr val="4A4A45"/>
                </a:solidFill>
                <a:latin typeface="Lato" pitchFamily="34" charset="0"/>
                <a:ea typeface="Lato" pitchFamily="34" charset="-122"/>
                <a:cs typeface="Lato" pitchFamily="34" charset="-120"/>
              </a:rPr>
              <a:t>Piccola Cucina's wine list features a carefully curated selection of both classic and innovative Italian vintages, catering to every palate.</a:t>
            </a:r>
            <a:endParaRPr lang="en-US" sz="1535" dirty="0"/>
          </a:p>
        </p:txBody>
      </p:sp>
      <p:sp>
        <p:nvSpPr>
          <p:cNvPr id="11" name="Shape 6"/>
          <p:cNvSpPr/>
          <p:nvPr/>
        </p:nvSpPr>
        <p:spPr>
          <a:xfrm>
            <a:off x="5605701" y="5324594"/>
            <a:ext cx="3419118" cy="2370296"/>
          </a:xfrm>
          <a:prstGeom prst="roundRect">
            <a:avLst>
              <a:gd name="adj" fmla="val 1233"/>
            </a:avLst>
          </a:prstGeom>
          <a:solidFill>
            <a:srgbClr val="E5DFD2"/>
          </a:solidFill>
          <a:ln/>
        </p:spPr>
      </p:sp>
      <p:sp>
        <p:nvSpPr>
          <p:cNvPr id="12" name="Text 7"/>
          <p:cNvSpPr/>
          <p:nvPr/>
        </p:nvSpPr>
        <p:spPr>
          <a:xfrm>
            <a:off x="5800606" y="5519499"/>
            <a:ext cx="2436376" cy="304443"/>
          </a:xfrm>
          <a:prstGeom prst="rect">
            <a:avLst/>
          </a:prstGeom>
          <a:noFill/>
          <a:ln/>
        </p:spPr>
        <p:txBody>
          <a:bodyPr wrap="none" rtlCol="0" anchor="t"/>
          <a:lstStyle/>
          <a:p>
            <a:pPr marL="0" indent="0">
              <a:lnSpc>
                <a:spcPts val="2398"/>
              </a:lnSpc>
              <a:buNone/>
            </a:pPr>
            <a:r>
              <a:rPr lang="en-US" sz="1918" b="1" dirty="0">
                <a:solidFill>
                  <a:srgbClr val="4A4A45"/>
                </a:solidFill>
                <a:latin typeface="Lato" pitchFamily="34" charset="0"/>
                <a:ea typeface="Lato" pitchFamily="34" charset="-122"/>
                <a:cs typeface="Lato" pitchFamily="34" charset="-120"/>
              </a:rPr>
              <a:t>Signature Cocktails</a:t>
            </a:r>
            <a:endParaRPr lang="en-US" sz="1918" dirty="0"/>
          </a:p>
        </p:txBody>
      </p:sp>
      <p:sp>
        <p:nvSpPr>
          <p:cNvPr id="13" name="Text 8"/>
          <p:cNvSpPr/>
          <p:nvPr/>
        </p:nvSpPr>
        <p:spPr>
          <a:xfrm>
            <a:off x="5800606" y="5940862"/>
            <a:ext cx="3029307" cy="1247299"/>
          </a:xfrm>
          <a:prstGeom prst="rect">
            <a:avLst/>
          </a:prstGeom>
          <a:noFill/>
          <a:ln/>
        </p:spPr>
        <p:txBody>
          <a:bodyPr wrap="square" rtlCol="0" anchor="t"/>
          <a:lstStyle/>
          <a:p>
            <a:pPr marL="0" indent="0">
              <a:lnSpc>
                <a:spcPts val="2456"/>
              </a:lnSpc>
              <a:buNone/>
            </a:pPr>
            <a:r>
              <a:rPr lang="en-US" sz="1535" dirty="0">
                <a:solidFill>
                  <a:srgbClr val="4A4A45"/>
                </a:solidFill>
                <a:latin typeface="Lato" pitchFamily="34" charset="0"/>
                <a:ea typeface="Lato" pitchFamily="34" charset="-122"/>
                <a:cs typeface="Lato" pitchFamily="34" charset="-120"/>
              </a:rPr>
              <a:t>The restaurant's talented bartenders craft unique, handmade cocktails using high-quality spirits and fresh, seasonal ingredients.</a:t>
            </a:r>
            <a:endParaRPr lang="en-US" sz="1535" dirty="0"/>
          </a:p>
        </p:txBody>
      </p:sp>
      <p:sp>
        <p:nvSpPr>
          <p:cNvPr id="14" name="Shape 9"/>
          <p:cNvSpPr/>
          <p:nvPr/>
        </p:nvSpPr>
        <p:spPr>
          <a:xfrm>
            <a:off x="9219724" y="5324594"/>
            <a:ext cx="3419118" cy="2370296"/>
          </a:xfrm>
          <a:prstGeom prst="roundRect">
            <a:avLst>
              <a:gd name="adj" fmla="val 1233"/>
            </a:avLst>
          </a:prstGeom>
          <a:solidFill>
            <a:srgbClr val="E5DFD2"/>
          </a:solidFill>
          <a:ln/>
        </p:spPr>
      </p:sp>
      <p:sp>
        <p:nvSpPr>
          <p:cNvPr id="15" name="Text 10"/>
          <p:cNvSpPr/>
          <p:nvPr/>
        </p:nvSpPr>
        <p:spPr>
          <a:xfrm>
            <a:off x="9414629" y="5519499"/>
            <a:ext cx="2436376" cy="304443"/>
          </a:xfrm>
          <a:prstGeom prst="rect">
            <a:avLst/>
          </a:prstGeom>
          <a:noFill/>
          <a:ln/>
        </p:spPr>
        <p:txBody>
          <a:bodyPr wrap="none" rtlCol="0" anchor="t"/>
          <a:lstStyle/>
          <a:p>
            <a:pPr marL="0" indent="0">
              <a:lnSpc>
                <a:spcPts val="2398"/>
              </a:lnSpc>
              <a:buNone/>
            </a:pPr>
            <a:r>
              <a:rPr lang="en-US" sz="1918" b="1" dirty="0">
                <a:solidFill>
                  <a:srgbClr val="4A4A45"/>
                </a:solidFill>
                <a:latin typeface="Lato" pitchFamily="34" charset="0"/>
                <a:ea typeface="Lato" pitchFamily="34" charset="-122"/>
                <a:cs typeface="Lato" pitchFamily="34" charset="-120"/>
              </a:rPr>
              <a:t>Perfect Pairing</a:t>
            </a:r>
            <a:endParaRPr lang="en-US" sz="1918" dirty="0"/>
          </a:p>
        </p:txBody>
      </p:sp>
      <p:sp>
        <p:nvSpPr>
          <p:cNvPr id="16" name="Text 11"/>
          <p:cNvSpPr/>
          <p:nvPr/>
        </p:nvSpPr>
        <p:spPr>
          <a:xfrm>
            <a:off x="9414629" y="5940862"/>
            <a:ext cx="3029307" cy="1559123"/>
          </a:xfrm>
          <a:prstGeom prst="rect">
            <a:avLst/>
          </a:prstGeom>
          <a:noFill/>
          <a:ln/>
        </p:spPr>
        <p:txBody>
          <a:bodyPr wrap="square" rtlCol="0" anchor="t"/>
          <a:lstStyle/>
          <a:p>
            <a:pPr marL="0" indent="0">
              <a:lnSpc>
                <a:spcPts val="2456"/>
              </a:lnSpc>
              <a:buNone/>
            </a:pPr>
            <a:r>
              <a:rPr lang="en-US" sz="1535" dirty="0">
                <a:solidFill>
                  <a:srgbClr val="4A4A45"/>
                </a:solidFill>
                <a:latin typeface="Lato" pitchFamily="34" charset="0"/>
                <a:ea typeface="Lato" pitchFamily="34" charset="-122"/>
                <a:cs typeface="Lato" pitchFamily="34" charset="-120"/>
              </a:rPr>
              <a:t>The wide variety of wine and cocktail options allows diners to perfectly complement their meal and enhance their dining experience.</a:t>
            </a:r>
            <a:endParaRPr lang="en-US" sz="153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19075" y="959644"/>
            <a:ext cx="5048250" cy="6310313"/>
          </a:xfrm>
          <a:prstGeom prst="rect">
            <a:avLst/>
          </a:prstGeom>
        </p:spPr>
      </p:pic>
      <p:pic>
        <p:nvPicPr>
          <p:cNvPr id="6" name="Image 2" descr="preencoded.png"/>
          <p:cNvPicPr>
            <a:picLocks noChangeAspect="1"/>
          </p:cNvPicPr>
          <p:nvPr/>
        </p:nvPicPr>
        <p:blipFill>
          <a:blip r:embed="rId5"/>
          <a:stretch>
            <a:fillRect/>
          </a:stretch>
        </p:blipFill>
        <p:spPr>
          <a:xfrm>
            <a:off x="9537383" y="1176337"/>
            <a:ext cx="1042035" cy="1042035"/>
          </a:xfrm>
          <a:prstGeom prst="rect">
            <a:avLst/>
          </a:prstGeom>
        </p:spPr>
      </p:pic>
      <p:sp>
        <p:nvSpPr>
          <p:cNvPr id="7" name="Text 2"/>
          <p:cNvSpPr/>
          <p:nvPr/>
        </p:nvSpPr>
        <p:spPr>
          <a:xfrm>
            <a:off x="6099929" y="2481262"/>
            <a:ext cx="6429494" cy="547807"/>
          </a:xfrm>
          <a:prstGeom prst="rect">
            <a:avLst/>
          </a:prstGeom>
          <a:noFill/>
          <a:ln/>
        </p:spPr>
        <p:txBody>
          <a:bodyPr wrap="none" rtlCol="0" anchor="t"/>
          <a:lstStyle/>
          <a:p>
            <a:pPr marL="0" indent="0">
              <a:lnSpc>
                <a:spcPts val="4314"/>
              </a:lnSpc>
              <a:buNone/>
            </a:pPr>
            <a:r>
              <a:rPr lang="en-US" sz="3451" b="1" dirty="0">
                <a:solidFill>
                  <a:srgbClr val="282824"/>
                </a:solidFill>
                <a:latin typeface="Lato" pitchFamily="34" charset="0"/>
                <a:ea typeface="Lato" pitchFamily="34" charset="-122"/>
                <a:cs typeface="Lato" pitchFamily="34" charset="-120"/>
              </a:rPr>
              <a:t>Cozy and Comfortable Ambiance</a:t>
            </a:r>
            <a:endParaRPr lang="en-US" sz="3451" dirty="0"/>
          </a:p>
        </p:txBody>
      </p:sp>
      <p:sp>
        <p:nvSpPr>
          <p:cNvPr id="8" name="Shape 3"/>
          <p:cNvSpPr/>
          <p:nvPr/>
        </p:nvSpPr>
        <p:spPr>
          <a:xfrm>
            <a:off x="6099929" y="3489127"/>
            <a:ext cx="394335" cy="394335"/>
          </a:xfrm>
          <a:prstGeom prst="roundRect">
            <a:avLst>
              <a:gd name="adj" fmla="val 6668"/>
            </a:avLst>
          </a:prstGeom>
          <a:solidFill>
            <a:srgbClr val="E5DFD2"/>
          </a:solidFill>
          <a:ln/>
        </p:spPr>
      </p:sp>
      <p:sp>
        <p:nvSpPr>
          <p:cNvPr id="9" name="Text 4"/>
          <p:cNvSpPr/>
          <p:nvPr/>
        </p:nvSpPr>
        <p:spPr>
          <a:xfrm>
            <a:off x="6220778" y="3554730"/>
            <a:ext cx="152519" cy="263009"/>
          </a:xfrm>
          <a:prstGeom prst="rect">
            <a:avLst/>
          </a:prstGeom>
          <a:noFill/>
          <a:ln/>
        </p:spPr>
        <p:txBody>
          <a:bodyPr wrap="none" rtlCol="0" anchor="t"/>
          <a:lstStyle/>
          <a:p>
            <a:pPr marL="0" indent="0" algn="ctr">
              <a:lnSpc>
                <a:spcPts val="2071"/>
              </a:lnSpc>
              <a:buNone/>
            </a:pPr>
            <a:r>
              <a:rPr lang="en-US" sz="2071" b="1" dirty="0">
                <a:solidFill>
                  <a:srgbClr val="4A4A45"/>
                </a:solidFill>
                <a:latin typeface="Lato" pitchFamily="34" charset="0"/>
                <a:ea typeface="Lato" pitchFamily="34" charset="-122"/>
                <a:cs typeface="Lato" pitchFamily="34" charset="-120"/>
              </a:rPr>
              <a:t>1</a:t>
            </a:r>
            <a:endParaRPr lang="en-US" sz="2071" dirty="0"/>
          </a:p>
        </p:txBody>
      </p:sp>
      <p:sp>
        <p:nvSpPr>
          <p:cNvPr id="10" name="Text 5"/>
          <p:cNvSpPr/>
          <p:nvPr/>
        </p:nvSpPr>
        <p:spPr>
          <a:xfrm>
            <a:off x="6669524" y="3489127"/>
            <a:ext cx="2191226" cy="273844"/>
          </a:xfrm>
          <a:prstGeom prst="rect">
            <a:avLst/>
          </a:prstGeom>
          <a:noFill/>
          <a:ln/>
        </p:spPr>
        <p:txBody>
          <a:bodyPr wrap="none" rtlCol="0" anchor="t"/>
          <a:lstStyle/>
          <a:p>
            <a:pPr marL="0" indent="0">
              <a:lnSpc>
                <a:spcPts val="2157"/>
              </a:lnSpc>
              <a:buNone/>
            </a:pPr>
            <a:r>
              <a:rPr lang="en-US" sz="1725" b="1" dirty="0">
                <a:solidFill>
                  <a:srgbClr val="4A4A45"/>
                </a:solidFill>
                <a:latin typeface="Lato" pitchFamily="34" charset="0"/>
                <a:ea typeface="Lato" pitchFamily="34" charset="-122"/>
                <a:cs typeface="Lato" pitchFamily="34" charset="-120"/>
              </a:rPr>
              <a:t>Warm and Inviting</a:t>
            </a:r>
            <a:endParaRPr lang="en-US" sz="1725" dirty="0"/>
          </a:p>
        </p:txBody>
      </p:sp>
      <p:sp>
        <p:nvSpPr>
          <p:cNvPr id="11" name="Text 6"/>
          <p:cNvSpPr/>
          <p:nvPr/>
        </p:nvSpPr>
        <p:spPr>
          <a:xfrm>
            <a:off x="6669524" y="3868103"/>
            <a:ext cx="7347347" cy="560784"/>
          </a:xfrm>
          <a:prstGeom prst="rect">
            <a:avLst/>
          </a:prstGeom>
          <a:noFill/>
          <a:ln/>
        </p:spPr>
        <p:txBody>
          <a:bodyPr wrap="square" rtlCol="0" anchor="t"/>
          <a:lstStyle/>
          <a:p>
            <a:pPr marL="0" indent="0">
              <a:lnSpc>
                <a:spcPts val="2209"/>
              </a:lnSpc>
              <a:buNone/>
            </a:pPr>
            <a:r>
              <a:rPr lang="en-US" sz="1380" dirty="0">
                <a:solidFill>
                  <a:srgbClr val="4A4A45"/>
                </a:solidFill>
                <a:latin typeface="Lato" pitchFamily="34" charset="0"/>
                <a:ea typeface="Lato" pitchFamily="34" charset="-122"/>
                <a:cs typeface="Lato" pitchFamily="34" charset="-120"/>
              </a:rPr>
              <a:t>The restaurant's intimate, candlelit atmosphere creates a cozy and welcoming environment for guests to unwind and savor their meals.</a:t>
            </a:r>
            <a:endParaRPr lang="en-US" sz="1380" dirty="0"/>
          </a:p>
        </p:txBody>
      </p:sp>
      <p:sp>
        <p:nvSpPr>
          <p:cNvPr id="12" name="Shape 7"/>
          <p:cNvSpPr/>
          <p:nvPr/>
        </p:nvSpPr>
        <p:spPr>
          <a:xfrm>
            <a:off x="6099929" y="4801314"/>
            <a:ext cx="394335" cy="394335"/>
          </a:xfrm>
          <a:prstGeom prst="roundRect">
            <a:avLst>
              <a:gd name="adj" fmla="val 6668"/>
            </a:avLst>
          </a:prstGeom>
          <a:solidFill>
            <a:srgbClr val="E5DFD2"/>
          </a:solidFill>
          <a:ln/>
        </p:spPr>
      </p:sp>
      <p:sp>
        <p:nvSpPr>
          <p:cNvPr id="13" name="Text 8"/>
          <p:cNvSpPr/>
          <p:nvPr/>
        </p:nvSpPr>
        <p:spPr>
          <a:xfrm>
            <a:off x="6220778" y="4866918"/>
            <a:ext cx="152519" cy="263009"/>
          </a:xfrm>
          <a:prstGeom prst="rect">
            <a:avLst/>
          </a:prstGeom>
          <a:noFill/>
          <a:ln/>
        </p:spPr>
        <p:txBody>
          <a:bodyPr wrap="none" rtlCol="0" anchor="t"/>
          <a:lstStyle/>
          <a:p>
            <a:pPr marL="0" indent="0" algn="ctr">
              <a:lnSpc>
                <a:spcPts val="2071"/>
              </a:lnSpc>
              <a:buNone/>
            </a:pPr>
            <a:r>
              <a:rPr lang="en-US" sz="2071" b="1" dirty="0">
                <a:solidFill>
                  <a:srgbClr val="4A4A45"/>
                </a:solidFill>
                <a:latin typeface="Lato" pitchFamily="34" charset="0"/>
                <a:ea typeface="Lato" pitchFamily="34" charset="-122"/>
                <a:cs typeface="Lato" pitchFamily="34" charset="-120"/>
              </a:rPr>
              <a:t>2</a:t>
            </a:r>
            <a:endParaRPr lang="en-US" sz="2071" dirty="0"/>
          </a:p>
        </p:txBody>
      </p:sp>
      <p:sp>
        <p:nvSpPr>
          <p:cNvPr id="14" name="Text 9"/>
          <p:cNvSpPr/>
          <p:nvPr/>
        </p:nvSpPr>
        <p:spPr>
          <a:xfrm>
            <a:off x="6669524" y="4801314"/>
            <a:ext cx="2191226" cy="273844"/>
          </a:xfrm>
          <a:prstGeom prst="rect">
            <a:avLst/>
          </a:prstGeom>
          <a:noFill/>
          <a:ln/>
        </p:spPr>
        <p:txBody>
          <a:bodyPr wrap="none" rtlCol="0" anchor="t"/>
          <a:lstStyle/>
          <a:p>
            <a:pPr marL="0" indent="0">
              <a:lnSpc>
                <a:spcPts val="2157"/>
              </a:lnSpc>
              <a:buNone/>
            </a:pPr>
            <a:r>
              <a:rPr lang="en-US" sz="1725" b="1" dirty="0">
                <a:solidFill>
                  <a:srgbClr val="4A4A45"/>
                </a:solidFill>
                <a:latin typeface="Lato" pitchFamily="34" charset="0"/>
                <a:ea typeface="Lato" pitchFamily="34" charset="-122"/>
                <a:cs typeface="Lato" pitchFamily="34" charset="-120"/>
              </a:rPr>
              <a:t>Rustic Charm</a:t>
            </a:r>
            <a:endParaRPr lang="en-US" sz="1725" dirty="0"/>
          </a:p>
        </p:txBody>
      </p:sp>
      <p:sp>
        <p:nvSpPr>
          <p:cNvPr id="15" name="Text 10"/>
          <p:cNvSpPr/>
          <p:nvPr/>
        </p:nvSpPr>
        <p:spPr>
          <a:xfrm>
            <a:off x="6669524" y="5180290"/>
            <a:ext cx="7347347" cy="560784"/>
          </a:xfrm>
          <a:prstGeom prst="rect">
            <a:avLst/>
          </a:prstGeom>
          <a:noFill/>
          <a:ln/>
        </p:spPr>
        <p:txBody>
          <a:bodyPr wrap="square" rtlCol="0" anchor="t"/>
          <a:lstStyle/>
          <a:p>
            <a:pPr marL="0" indent="0">
              <a:lnSpc>
                <a:spcPts val="2209"/>
              </a:lnSpc>
              <a:buNone/>
            </a:pPr>
            <a:r>
              <a:rPr lang="en-US" sz="1380" dirty="0">
                <a:solidFill>
                  <a:srgbClr val="4A4A45"/>
                </a:solidFill>
                <a:latin typeface="Lato" pitchFamily="34" charset="0"/>
                <a:ea typeface="Lato" pitchFamily="34" charset="-122"/>
                <a:cs typeface="Lato" pitchFamily="34" charset="-120"/>
              </a:rPr>
              <a:t>Piccola Cucina's decor features rustic, Italian-inspired elements that evoke a sense of old-world charm and authenticity.</a:t>
            </a:r>
            <a:endParaRPr lang="en-US" sz="1380" dirty="0"/>
          </a:p>
        </p:txBody>
      </p:sp>
      <p:sp>
        <p:nvSpPr>
          <p:cNvPr id="16" name="Shape 11"/>
          <p:cNvSpPr/>
          <p:nvPr/>
        </p:nvSpPr>
        <p:spPr>
          <a:xfrm>
            <a:off x="6099929" y="6113502"/>
            <a:ext cx="394335" cy="394335"/>
          </a:xfrm>
          <a:prstGeom prst="roundRect">
            <a:avLst>
              <a:gd name="adj" fmla="val 6668"/>
            </a:avLst>
          </a:prstGeom>
          <a:solidFill>
            <a:srgbClr val="E5DFD2"/>
          </a:solidFill>
          <a:ln/>
        </p:spPr>
      </p:sp>
      <p:sp>
        <p:nvSpPr>
          <p:cNvPr id="17" name="Text 12"/>
          <p:cNvSpPr/>
          <p:nvPr/>
        </p:nvSpPr>
        <p:spPr>
          <a:xfrm>
            <a:off x="6220778" y="6179106"/>
            <a:ext cx="152519" cy="263009"/>
          </a:xfrm>
          <a:prstGeom prst="rect">
            <a:avLst/>
          </a:prstGeom>
          <a:noFill/>
          <a:ln/>
        </p:spPr>
        <p:txBody>
          <a:bodyPr wrap="none" rtlCol="0" anchor="t"/>
          <a:lstStyle/>
          <a:p>
            <a:pPr marL="0" indent="0" algn="ctr">
              <a:lnSpc>
                <a:spcPts val="2071"/>
              </a:lnSpc>
              <a:buNone/>
            </a:pPr>
            <a:r>
              <a:rPr lang="en-US" sz="2071" b="1" dirty="0">
                <a:solidFill>
                  <a:srgbClr val="4A4A45"/>
                </a:solidFill>
                <a:latin typeface="Lato" pitchFamily="34" charset="0"/>
                <a:ea typeface="Lato" pitchFamily="34" charset="-122"/>
                <a:cs typeface="Lato" pitchFamily="34" charset="-120"/>
              </a:rPr>
              <a:t>3</a:t>
            </a:r>
            <a:endParaRPr lang="en-US" sz="2071" dirty="0"/>
          </a:p>
        </p:txBody>
      </p:sp>
      <p:sp>
        <p:nvSpPr>
          <p:cNvPr id="18" name="Text 13"/>
          <p:cNvSpPr/>
          <p:nvPr/>
        </p:nvSpPr>
        <p:spPr>
          <a:xfrm>
            <a:off x="6669524" y="6113502"/>
            <a:ext cx="2191226" cy="273844"/>
          </a:xfrm>
          <a:prstGeom prst="rect">
            <a:avLst/>
          </a:prstGeom>
          <a:noFill/>
          <a:ln/>
        </p:spPr>
        <p:txBody>
          <a:bodyPr wrap="none" rtlCol="0" anchor="t"/>
          <a:lstStyle/>
          <a:p>
            <a:pPr marL="0" indent="0">
              <a:lnSpc>
                <a:spcPts val="2157"/>
              </a:lnSpc>
              <a:buNone/>
            </a:pPr>
            <a:r>
              <a:rPr lang="en-US" sz="1725" b="1" dirty="0">
                <a:solidFill>
                  <a:srgbClr val="4A4A45"/>
                </a:solidFill>
                <a:latin typeface="Lato" pitchFamily="34" charset="0"/>
                <a:ea typeface="Lato" pitchFamily="34" charset="-122"/>
                <a:cs typeface="Lato" pitchFamily="34" charset="-120"/>
              </a:rPr>
              <a:t>Attention to Detail</a:t>
            </a:r>
            <a:endParaRPr lang="en-US" sz="1725" dirty="0"/>
          </a:p>
        </p:txBody>
      </p:sp>
      <p:sp>
        <p:nvSpPr>
          <p:cNvPr id="19" name="Text 14"/>
          <p:cNvSpPr/>
          <p:nvPr/>
        </p:nvSpPr>
        <p:spPr>
          <a:xfrm>
            <a:off x="6669524" y="6492478"/>
            <a:ext cx="7347347" cy="560784"/>
          </a:xfrm>
          <a:prstGeom prst="rect">
            <a:avLst/>
          </a:prstGeom>
          <a:noFill/>
          <a:ln/>
        </p:spPr>
        <p:txBody>
          <a:bodyPr wrap="square" rtlCol="0" anchor="t"/>
          <a:lstStyle/>
          <a:p>
            <a:pPr marL="0" indent="0">
              <a:lnSpc>
                <a:spcPts val="2209"/>
              </a:lnSpc>
              <a:buNone/>
            </a:pPr>
            <a:r>
              <a:rPr lang="en-US" sz="1380" dirty="0">
                <a:solidFill>
                  <a:srgbClr val="4A4A45"/>
                </a:solidFill>
                <a:latin typeface="Lato" pitchFamily="34" charset="0"/>
                <a:ea typeface="Lato" pitchFamily="34" charset="-122"/>
                <a:cs typeface="Lato" pitchFamily="34" charset="-120"/>
              </a:rPr>
              <a:t>Every aspect of the restaurant's design, from the custom-made furniture to the carefully curated artwork, contributes to the overall sophisticated and comfortable ambiance.</a:t>
            </a:r>
            <a:endParaRPr lang="en-US" sz="138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329732"/>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6690241" y="578168"/>
            <a:ext cx="1249918" cy="1249918"/>
          </a:xfrm>
          <a:prstGeom prst="rect">
            <a:avLst/>
          </a:prstGeom>
        </p:spPr>
      </p:pic>
      <p:sp>
        <p:nvSpPr>
          <p:cNvPr id="5" name="Text 2"/>
          <p:cNvSpPr/>
          <p:nvPr/>
        </p:nvSpPr>
        <p:spPr>
          <a:xfrm>
            <a:off x="1571863" y="2143482"/>
            <a:ext cx="8092678" cy="656987"/>
          </a:xfrm>
          <a:prstGeom prst="rect">
            <a:avLst/>
          </a:prstGeom>
          <a:noFill/>
          <a:ln/>
        </p:spPr>
        <p:txBody>
          <a:bodyPr wrap="none" rtlCol="0" anchor="t"/>
          <a:lstStyle/>
          <a:p>
            <a:pPr marL="0" indent="0">
              <a:lnSpc>
                <a:spcPts val="5174"/>
              </a:lnSpc>
              <a:buNone/>
            </a:pPr>
            <a:r>
              <a:rPr lang="en-US" sz="4139" b="1" dirty="0">
                <a:solidFill>
                  <a:srgbClr val="282824"/>
                </a:solidFill>
                <a:latin typeface="Lato" pitchFamily="34" charset="0"/>
                <a:ea typeface="Lato" pitchFamily="34" charset="-122"/>
                <a:cs typeface="Lato" pitchFamily="34" charset="-120"/>
              </a:rPr>
              <a:t>Aroma of Authentic Italian Cuisine</a:t>
            </a:r>
            <a:endParaRPr lang="en-US" sz="4139" dirty="0"/>
          </a:p>
        </p:txBody>
      </p:sp>
      <p:pic>
        <p:nvPicPr>
          <p:cNvPr id="6" name="Image 1" descr="preencoded.png"/>
          <p:cNvPicPr>
            <a:picLocks noChangeAspect="1"/>
          </p:cNvPicPr>
          <p:nvPr/>
        </p:nvPicPr>
        <p:blipFill>
          <a:blip r:embed="rId4"/>
          <a:stretch>
            <a:fillRect/>
          </a:stretch>
        </p:blipFill>
        <p:spPr>
          <a:xfrm>
            <a:off x="1571863" y="3115866"/>
            <a:ext cx="3618548" cy="2236351"/>
          </a:xfrm>
          <a:prstGeom prst="rect">
            <a:avLst/>
          </a:prstGeom>
        </p:spPr>
      </p:pic>
      <p:sp>
        <p:nvSpPr>
          <p:cNvPr id="7" name="Text 3"/>
          <p:cNvSpPr/>
          <p:nvPr/>
        </p:nvSpPr>
        <p:spPr>
          <a:xfrm>
            <a:off x="1571863" y="5614988"/>
            <a:ext cx="2628424" cy="328613"/>
          </a:xfrm>
          <a:prstGeom prst="rect">
            <a:avLst/>
          </a:prstGeom>
          <a:noFill/>
          <a:ln/>
        </p:spPr>
        <p:txBody>
          <a:bodyPr wrap="none" rtlCol="0" anchor="t"/>
          <a:lstStyle/>
          <a:p>
            <a:pPr marL="0" indent="0" algn="l">
              <a:lnSpc>
                <a:spcPts val="2587"/>
              </a:lnSpc>
              <a:buNone/>
            </a:pPr>
            <a:r>
              <a:rPr lang="en-US" sz="2070" b="1" dirty="0">
                <a:solidFill>
                  <a:srgbClr val="4A4A45"/>
                </a:solidFill>
                <a:latin typeface="Lato" pitchFamily="34" charset="0"/>
                <a:ea typeface="Lato" pitchFamily="34" charset="-122"/>
                <a:cs typeface="Lato" pitchFamily="34" charset="-120"/>
              </a:rPr>
              <a:t>Handcrafted Pasta</a:t>
            </a:r>
            <a:endParaRPr lang="en-US" sz="2070" dirty="0"/>
          </a:p>
        </p:txBody>
      </p:sp>
      <p:sp>
        <p:nvSpPr>
          <p:cNvPr id="8" name="Text 4"/>
          <p:cNvSpPr/>
          <p:nvPr/>
        </p:nvSpPr>
        <p:spPr>
          <a:xfrm>
            <a:off x="1571863" y="6069687"/>
            <a:ext cx="3618548" cy="1681758"/>
          </a:xfrm>
          <a:prstGeom prst="rect">
            <a:avLst/>
          </a:prstGeom>
          <a:noFill/>
          <a:ln/>
        </p:spPr>
        <p:txBody>
          <a:bodyPr wrap="square" rtlCol="0" anchor="t"/>
          <a:lstStyle/>
          <a:p>
            <a:pPr marL="0" indent="0" algn="l">
              <a:lnSpc>
                <a:spcPts val="2649"/>
              </a:lnSpc>
              <a:buNone/>
            </a:pPr>
            <a:r>
              <a:rPr lang="en-US" sz="1656" dirty="0">
                <a:solidFill>
                  <a:srgbClr val="4A4A45"/>
                </a:solidFill>
                <a:latin typeface="Lato" pitchFamily="34" charset="0"/>
                <a:ea typeface="Lato" pitchFamily="34" charset="-122"/>
                <a:cs typeface="Lato" pitchFamily="34" charset="-120"/>
              </a:rPr>
              <a:t>Piccola Cucina's pasta dishes are meticulously prepared using traditional techniques and the finest ingredients, resulting in a truly authentic Italian taste.</a:t>
            </a:r>
            <a:endParaRPr lang="en-US" sz="1656" dirty="0"/>
          </a:p>
        </p:txBody>
      </p:sp>
      <p:pic>
        <p:nvPicPr>
          <p:cNvPr id="9" name="Image 2" descr="preencoded.png"/>
          <p:cNvPicPr>
            <a:picLocks noChangeAspect="1"/>
          </p:cNvPicPr>
          <p:nvPr/>
        </p:nvPicPr>
        <p:blipFill>
          <a:blip r:embed="rId5"/>
          <a:stretch>
            <a:fillRect/>
          </a:stretch>
        </p:blipFill>
        <p:spPr>
          <a:xfrm>
            <a:off x="5505807" y="3115866"/>
            <a:ext cx="3618667" cy="2236470"/>
          </a:xfrm>
          <a:prstGeom prst="rect">
            <a:avLst/>
          </a:prstGeom>
        </p:spPr>
      </p:pic>
      <p:sp>
        <p:nvSpPr>
          <p:cNvPr id="10" name="Text 5"/>
          <p:cNvSpPr/>
          <p:nvPr/>
        </p:nvSpPr>
        <p:spPr>
          <a:xfrm>
            <a:off x="5505807" y="5615107"/>
            <a:ext cx="2628424" cy="328613"/>
          </a:xfrm>
          <a:prstGeom prst="rect">
            <a:avLst/>
          </a:prstGeom>
          <a:noFill/>
          <a:ln/>
        </p:spPr>
        <p:txBody>
          <a:bodyPr wrap="none" rtlCol="0" anchor="t"/>
          <a:lstStyle/>
          <a:p>
            <a:pPr marL="0" indent="0" algn="l">
              <a:lnSpc>
                <a:spcPts val="2587"/>
              </a:lnSpc>
              <a:buNone/>
            </a:pPr>
            <a:r>
              <a:rPr lang="en-US" sz="2070" b="1" dirty="0">
                <a:solidFill>
                  <a:srgbClr val="4A4A45"/>
                </a:solidFill>
                <a:latin typeface="Lato" pitchFamily="34" charset="0"/>
                <a:ea typeface="Lato" pitchFamily="34" charset="-122"/>
                <a:cs typeface="Lato" pitchFamily="34" charset="-120"/>
              </a:rPr>
              <a:t>Wood-Fired Pizza</a:t>
            </a:r>
            <a:endParaRPr lang="en-US" sz="2070" dirty="0"/>
          </a:p>
        </p:txBody>
      </p:sp>
      <p:sp>
        <p:nvSpPr>
          <p:cNvPr id="11" name="Text 6"/>
          <p:cNvSpPr/>
          <p:nvPr/>
        </p:nvSpPr>
        <p:spPr>
          <a:xfrm>
            <a:off x="5505807" y="6069806"/>
            <a:ext cx="3618667" cy="1681758"/>
          </a:xfrm>
          <a:prstGeom prst="rect">
            <a:avLst/>
          </a:prstGeom>
          <a:noFill/>
          <a:ln/>
        </p:spPr>
        <p:txBody>
          <a:bodyPr wrap="square" rtlCol="0" anchor="t"/>
          <a:lstStyle/>
          <a:p>
            <a:pPr marL="0" indent="0" algn="l">
              <a:lnSpc>
                <a:spcPts val="2649"/>
              </a:lnSpc>
              <a:buNone/>
            </a:pPr>
            <a:r>
              <a:rPr lang="en-US" sz="1656" dirty="0">
                <a:solidFill>
                  <a:srgbClr val="4A4A45"/>
                </a:solidFill>
                <a:latin typeface="Lato" pitchFamily="34" charset="0"/>
                <a:ea typeface="Lato" pitchFamily="34" charset="-122"/>
                <a:cs typeface="Lato" pitchFamily="34" charset="-120"/>
              </a:rPr>
              <a:t>The restaurant's wood-fired pizza ovens produce crisp, flavorful crusts that serve as the perfect canvas for their selection of classic and specialty toppings.</a:t>
            </a:r>
            <a:endParaRPr lang="en-US" sz="1656" dirty="0"/>
          </a:p>
        </p:txBody>
      </p:sp>
      <p:pic>
        <p:nvPicPr>
          <p:cNvPr id="12" name="Image 3" descr="preencoded.png"/>
          <p:cNvPicPr>
            <a:picLocks noChangeAspect="1"/>
          </p:cNvPicPr>
          <p:nvPr/>
        </p:nvPicPr>
        <p:blipFill>
          <a:blip r:embed="rId6"/>
          <a:stretch>
            <a:fillRect/>
          </a:stretch>
        </p:blipFill>
        <p:spPr>
          <a:xfrm>
            <a:off x="9439870" y="3115866"/>
            <a:ext cx="3618548" cy="2236351"/>
          </a:xfrm>
          <a:prstGeom prst="rect">
            <a:avLst/>
          </a:prstGeom>
        </p:spPr>
      </p:pic>
      <p:sp>
        <p:nvSpPr>
          <p:cNvPr id="13" name="Text 7"/>
          <p:cNvSpPr/>
          <p:nvPr/>
        </p:nvSpPr>
        <p:spPr>
          <a:xfrm>
            <a:off x="9439870" y="5614988"/>
            <a:ext cx="2628424" cy="328613"/>
          </a:xfrm>
          <a:prstGeom prst="rect">
            <a:avLst/>
          </a:prstGeom>
          <a:noFill/>
          <a:ln/>
        </p:spPr>
        <p:txBody>
          <a:bodyPr wrap="none" rtlCol="0" anchor="t"/>
          <a:lstStyle/>
          <a:p>
            <a:pPr marL="0" indent="0" algn="l">
              <a:lnSpc>
                <a:spcPts val="2587"/>
              </a:lnSpc>
              <a:buNone/>
            </a:pPr>
            <a:r>
              <a:rPr lang="en-US" sz="2070" b="1" dirty="0">
                <a:solidFill>
                  <a:srgbClr val="4A4A45"/>
                </a:solidFill>
                <a:latin typeface="Lato" pitchFamily="34" charset="0"/>
                <a:ea typeface="Lato" pitchFamily="34" charset="-122"/>
                <a:cs typeface="Lato" pitchFamily="34" charset="-120"/>
              </a:rPr>
              <a:t>Decadent Desserts</a:t>
            </a:r>
            <a:endParaRPr lang="en-US" sz="2070" dirty="0"/>
          </a:p>
        </p:txBody>
      </p:sp>
      <p:sp>
        <p:nvSpPr>
          <p:cNvPr id="14" name="Text 8"/>
          <p:cNvSpPr/>
          <p:nvPr/>
        </p:nvSpPr>
        <p:spPr>
          <a:xfrm>
            <a:off x="9439870" y="6069687"/>
            <a:ext cx="3618548" cy="1345406"/>
          </a:xfrm>
          <a:prstGeom prst="rect">
            <a:avLst/>
          </a:prstGeom>
          <a:noFill/>
          <a:ln/>
        </p:spPr>
        <p:txBody>
          <a:bodyPr wrap="square" rtlCol="0" anchor="t"/>
          <a:lstStyle/>
          <a:p>
            <a:pPr marL="0" indent="0" algn="l">
              <a:lnSpc>
                <a:spcPts val="2649"/>
              </a:lnSpc>
              <a:buNone/>
            </a:pPr>
            <a:r>
              <a:rPr lang="en-US" sz="1656" dirty="0">
                <a:solidFill>
                  <a:srgbClr val="4A4A45"/>
                </a:solidFill>
                <a:latin typeface="Lato" pitchFamily="34" charset="0"/>
                <a:ea typeface="Lato" pitchFamily="34" charset="-122"/>
                <a:cs typeface="Lato" pitchFamily="34" charset="-120"/>
              </a:rPr>
              <a:t>Piccola Cucina's menu features a variety of housemade Italian desserts, including rich, creamy tiramisu and other indulgent treats.</a:t>
            </a:r>
            <a:endParaRPr lang="en-US" sz="1656"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667036"/>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9144000" y="0"/>
            <a:ext cx="5486400" cy="8667036"/>
          </a:xfrm>
          <a:prstGeom prst="rect">
            <a:avLst/>
          </a:prstGeom>
        </p:spPr>
      </p:pic>
      <p:pic>
        <p:nvPicPr>
          <p:cNvPr id="5" name="Image 1" descr="preencoded.png"/>
          <p:cNvPicPr>
            <a:picLocks noChangeAspect="1"/>
          </p:cNvPicPr>
          <p:nvPr/>
        </p:nvPicPr>
        <p:blipFill>
          <a:blip r:embed="rId4"/>
          <a:stretch>
            <a:fillRect/>
          </a:stretch>
        </p:blipFill>
        <p:spPr>
          <a:xfrm>
            <a:off x="9359979" y="2440186"/>
            <a:ext cx="5054322" cy="3786545"/>
          </a:xfrm>
          <a:prstGeom prst="rect">
            <a:avLst/>
          </a:prstGeom>
        </p:spPr>
      </p:pic>
      <p:pic>
        <p:nvPicPr>
          <p:cNvPr id="6" name="Image 2" descr="preencoded.png"/>
          <p:cNvPicPr>
            <a:picLocks noChangeAspect="1"/>
          </p:cNvPicPr>
          <p:nvPr/>
        </p:nvPicPr>
        <p:blipFill>
          <a:blip r:embed="rId5"/>
          <a:stretch>
            <a:fillRect/>
          </a:stretch>
        </p:blipFill>
        <p:spPr>
          <a:xfrm>
            <a:off x="4058364" y="475178"/>
            <a:ext cx="1027271" cy="1027271"/>
          </a:xfrm>
          <a:prstGeom prst="rect">
            <a:avLst/>
          </a:prstGeom>
        </p:spPr>
      </p:pic>
      <p:sp>
        <p:nvSpPr>
          <p:cNvPr id="7" name="Text 2"/>
          <p:cNvSpPr/>
          <p:nvPr/>
        </p:nvSpPr>
        <p:spPr>
          <a:xfrm>
            <a:off x="604837" y="1761649"/>
            <a:ext cx="5840730" cy="540068"/>
          </a:xfrm>
          <a:prstGeom prst="rect">
            <a:avLst/>
          </a:prstGeom>
          <a:noFill/>
          <a:ln/>
        </p:spPr>
        <p:txBody>
          <a:bodyPr wrap="none" rtlCol="0" anchor="t"/>
          <a:lstStyle/>
          <a:p>
            <a:pPr marL="0" indent="0">
              <a:lnSpc>
                <a:spcPts val="4253"/>
              </a:lnSpc>
              <a:buNone/>
            </a:pPr>
            <a:r>
              <a:rPr lang="en-US" sz="3402" b="1" dirty="0">
                <a:solidFill>
                  <a:srgbClr val="282824"/>
                </a:solidFill>
                <a:latin typeface="Lato" pitchFamily="34" charset="0"/>
                <a:ea typeface="Lato" pitchFamily="34" charset="-122"/>
                <a:cs typeface="Lato" pitchFamily="34" charset="-120"/>
              </a:rPr>
              <a:t>Friendly and Attentive Service</a:t>
            </a:r>
            <a:endParaRPr lang="en-US" sz="3402" dirty="0"/>
          </a:p>
        </p:txBody>
      </p:sp>
      <p:pic>
        <p:nvPicPr>
          <p:cNvPr id="8" name="Image 3" descr="preencoded.png"/>
          <p:cNvPicPr>
            <a:picLocks noChangeAspect="1"/>
          </p:cNvPicPr>
          <p:nvPr/>
        </p:nvPicPr>
        <p:blipFill>
          <a:blip r:embed="rId6"/>
          <a:stretch>
            <a:fillRect/>
          </a:stretch>
        </p:blipFill>
        <p:spPr>
          <a:xfrm>
            <a:off x="604837" y="2560915"/>
            <a:ext cx="431959" cy="431959"/>
          </a:xfrm>
          <a:prstGeom prst="rect">
            <a:avLst/>
          </a:prstGeom>
        </p:spPr>
      </p:pic>
      <p:sp>
        <p:nvSpPr>
          <p:cNvPr id="9" name="Text 3"/>
          <p:cNvSpPr/>
          <p:nvPr/>
        </p:nvSpPr>
        <p:spPr>
          <a:xfrm>
            <a:off x="604837" y="3165634"/>
            <a:ext cx="2160270" cy="269915"/>
          </a:xfrm>
          <a:prstGeom prst="rect">
            <a:avLst/>
          </a:prstGeom>
          <a:noFill/>
          <a:ln/>
        </p:spPr>
        <p:txBody>
          <a:bodyPr wrap="none" rtlCol="0" anchor="t"/>
          <a:lstStyle/>
          <a:p>
            <a:pPr marL="0" indent="0" algn="l">
              <a:lnSpc>
                <a:spcPts val="2126"/>
              </a:lnSpc>
              <a:buNone/>
            </a:pPr>
            <a:r>
              <a:rPr lang="en-US" sz="1701" b="1" dirty="0">
                <a:solidFill>
                  <a:srgbClr val="4A4A45"/>
                </a:solidFill>
                <a:latin typeface="Lato" pitchFamily="34" charset="0"/>
                <a:ea typeface="Lato" pitchFamily="34" charset="-122"/>
                <a:cs typeface="Lato" pitchFamily="34" charset="-120"/>
              </a:rPr>
              <a:t>Welcoming Staff</a:t>
            </a:r>
            <a:endParaRPr lang="en-US" sz="1701" dirty="0"/>
          </a:p>
        </p:txBody>
      </p:sp>
      <p:sp>
        <p:nvSpPr>
          <p:cNvPr id="10" name="Text 4"/>
          <p:cNvSpPr/>
          <p:nvPr/>
        </p:nvSpPr>
        <p:spPr>
          <a:xfrm>
            <a:off x="604837" y="3539133"/>
            <a:ext cx="7934325" cy="553164"/>
          </a:xfrm>
          <a:prstGeom prst="rect">
            <a:avLst/>
          </a:prstGeom>
          <a:noFill/>
          <a:ln/>
        </p:spPr>
        <p:txBody>
          <a:bodyPr wrap="square" rtlCol="0" anchor="t"/>
          <a:lstStyle/>
          <a:p>
            <a:pPr marL="0" indent="0" algn="l">
              <a:lnSpc>
                <a:spcPts val="2177"/>
              </a:lnSpc>
              <a:buNone/>
            </a:pPr>
            <a:r>
              <a:rPr lang="en-US" sz="1361" dirty="0">
                <a:solidFill>
                  <a:srgbClr val="4A4A45"/>
                </a:solidFill>
                <a:latin typeface="Lato" pitchFamily="34" charset="0"/>
                <a:ea typeface="Lato" pitchFamily="34" charset="-122"/>
                <a:cs typeface="Lato" pitchFamily="34" charset="-120"/>
              </a:rPr>
              <a:t>Piccola Cucina's team of experienced and knowledgeable servers greet each guest with a warm smile and a genuine desire to make their dining experience exceptional.</a:t>
            </a:r>
            <a:endParaRPr lang="en-US" sz="1361" dirty="0"/>
          </a:p>
        </p:txBody>
      </p:sp>
      <p:pic>
        <p:nvPicPr>
          <p:cNvPr id="11" name="Image 4" descr="preencoded.png"/>
          <p:cNvPicPr>
            <a:picLocks noChangeAspect="1"/>
          </p:cNvPicPr>
          <p:nvPr/>
        </p:nvPicPr>
        <p:blipFill>
          <a:blip r:embed="rId7"/>
          <a:stretch>
            <a:fillRect/>
          </a:stretch>
        </p:blipFill>
        <p:spPr>
          <a:xfrm>
            <a:off x="604837" y="4610695"/>
            <a:ext cx="431959" cy="431959"/>
          </a:xfrm>
          <a:prstGeom prst="rect">
            <a:avLst/>
          </a:prstGeom>
        </p:spPr>
      </p:pic>
      <p:sp>
        <p:nvSpPr>
          <p:cNvPr id="12" name="Text 5"/>
          <p:cNvSpPr/>
          <p:nvPr/>
        </p:nvSpPr>
        <p:spPr>
          <a:xfrm>
            <a:off x="604837" y="5215414"/>
            <a:ext cx="2160270" cy="269915"/>
          </a:xfrm>
          <a:prstGeom prst="rect">
            <a:avLst/>
          </a:prstGeom>
          <a:noFill/>
          <a:ln/>
        </p:spPr>
        <p:txBody>
          <a:bodyPr wrap="none" rtlCol="0" anchor="t"/>
          <a:lstStyle/>
          <a:p>
            <a:pPr marL="0" indent="0" algn="l">
              <a:lnSpc>
                <a:spcPts val="2126"/>
              </a:lnSpc>
              <a:buNone/>
            </a:pPr>
            <a:r>
              <a:rPr lang="en-US" sz="1701" b="1" dirty="0">
                <a:solidFill>
                  <a:srgbClr val="4A4A45"/>
                </a:solidFill>
                <a:latin typeface="Lato" pitchFamily="34" charset="0"/>
                <a:ea typeface="Lato" pitchFamily="34" charset="-122"/>
                <a:cs typeface="Lato" pitchFamily="34" charset="-120"/>
              </a:rPr>
              <a:t>Attentive Service</a:t>
            </a:r>
            <a:endParaRPr lang="en-US" sz="1701" dirty="0"/>
          </a:p>
        </p:txBody>
      </p:sp>
      <p:sp>
        <p:nvSpPr>
          <p:cNvPr id="13" name="Text 6"/>
          <p:cNvSpPr/>
          <p:nvPr/>
        </p:nvSpPr>
        <p:spPr>
          <a:xfrm>
            <a:off x="604837" y="5588913"/>
            <a:ext cx="7934325" cy="553164"/>
          </a:xfrm>
          <a:prstGeom prst="rect">
            <a:avLst/>
          </a:prstGeom>
          <a:noFill/>
          <a:ln/>
        </p:spPr>
        <p:txBody>
          <a:bodyPr wrap="square" rtlCol="0" anchor="t"/>
          <a:lstStyle/>
          <a:p>
            <a:pPr marL="0" indent="0" algn="l">
              <a:lnSpc>
                <a:spcPts val="2177"/>
              </a:lnSpc>
              <a:buNone/>
            </a:pPr>
            <a:r>
              <a:rPr lang="en-US" sz="1361" dirty="0">
                <a:solidFill>
                  <a:srgbClr val="4A4A45"/>
                </a:solidFill>
                <a:latin typeface="Lato" pitchFamily="34" charset="0"/>
                <a:ea typeface="Lato" pitchFamily="34" charset="-122"/>
                <a:cs typeface="Lato" pitchFamily="34" charset="-120"/>
              </a:rPr>
              <a:t>The restaurant's staff is highly attuned to the needs of their guests, ensuring that every detail is attended to with the utmost care and efficiency.</a:t>
            </a:r>
            <a:endParaRPr lang="en-US" sz="1361" dirty="0"/>
          </a:p>
        </p:txBody>
      </p:sp>
      <p:pic>
        <p:nvPicPr>
          <p:cNvPr id="14" name="Image 5" descr="preencoded.png"/>
          <p:cNvPicPr>
            <a:picLocks noChangeAspect="1"/>
          </p:cNvPicPr>
          <p:nvPr/>
        </p:nvPicPr>
        <p:blipFill>
          <a:blip r:embed="rId8"/>
          <a:stretch>
            <a:fillRect/>
          </a:stretch>
        </p:blipFill>
        <p:spPr>
          <a:xfrm>
            <a:off x="604837" y="6660475"/>
            <a:ext cx="431959" cy="431959"/>
          </a:xfrm>
          <a:prstGeom prst="rect">
            <a:avLst/>
          </a:prstGeom>
        </p:spPr>
      </p:pic>
      <p:sp>
        <p:nvSpPr>
          <p:cNvPr id="15" name="Text 7"/>
          <p:cNvSpPr/>
          <p:nvPr/>
        </p:nvSpPr>
        <p:spPr>
          <a:xfrm>
            <a:off x="604837" y="7265194"/>
            <a:ext cx="3346252" cy="269915"/>
          </a:xfrm>
          <a:prstGeom prst="rect">
            <a:avLst/>
          </a:prstGeom>
          <a:noFill/>
          <a:ln/>
        </p:spPr>
        <p:txBody>
          <a:bodyPr wrap="none" rtlCol="0" anchor="t"/>
          <a:lstStyle/>
          <a:p>
            <a:pPr marL="0" indent="0" algn="l">
              <a:lnSpc>
                <a:spcPts val="2126"/>
              </a:lnSpc>
              <a:buNone/>
            </a:pPr>
            <a:r>
              <a:rPr lang="en-US" sz="1701" b="1" dirty="0">
                <a:solidFill>
                  <a:srgbClr val="4A4A45"/>
                </a:solidFill>
                <a:latin typeface="Lato" pitchFamily="34" charset="0"/>
                <a:ea typeface="Lato" pitchFamily="34" charset="-122"/>
                <a:cs typeface="Lato" pitchFamily="34" charset="-120"/>
              </a:rPr>
              <a:t>Knowledgeable Recommendations</a:t>
            </a:r>
            <a:endParaRPr lang="en-US" sz="1701" dirty="0"/>
          </a:p>
        </p:txBody>
      </p:sp>
      <p:sp>
        <p:nvSpPr>
          <p:cNvPr id="16" name="Text 8"/>
          <p:cNvSpPr/>
          <p:nvPr/>
        </p:nvSpPr>
        <p:spPr>
          <a:xfrm>
            <a:off x="604837" y="7638693"/>
            <a:ext cx="7934325" cy="553164"/>
          </a:xfrm>
          <a:prstGeom prst="rect">
            <a:avLst/>
          </a:prstGeom>
          <a:noFill/>
          <a:ln/>
        </p:spPr>
        <p:txBody>
          <a:bodyPr wrap="square" rtlCol="0" anchor="t"/>
          <a:lstStyle/>
          <a:p>
            <a:pPr marL="0" indent="0" algn="l">
              <a:lnSpc>
                <a:spcPts val="2177"/>
              </a:lnSpc>
              <a:buNone/>
            </a:pPr>
            <a:r>
              <a:rPr lang="en-US" sz="1361" dirty="0">
                <a:solidFill>
                  <a:srgbClr val="4A4A45"/>
                </a:solidFill>
                <a:latin typeface="Lato" pitchFamily="34" charset="0"/>
                <a:ea typeface="Lato" pitchFamily="34" charset="-122"/>
                <a:cs typeface="Lato" pitchFamily="34" charset="-120"/>
              </a:rPr>
              <a:t>Piccola Cucina's servers are well-versed in the menu and can provide thoughtful suggestions to help diners make the most of their meal.</a:t>
            </a:r>
            <a:endParaRPr lang="en-US" sz="136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59979" y="2693194"/>
            <a:ext cx="5054322" cy="2843093"/>
          </a:xfrm>
          <a:prstGeom prst="rect">
            <a:avLst/>
          </a:prstGeom>
        </p:spPr>
      </p:pic>
      <p:pic>
        <p:nvPicPr>
          <p:cNvPr id="6" name="Image 2" descr="preencoded.png"/>
          <p:cNvPicPr>
            <a:picLocks noChangeAspect="1"/>
          </p:cNvPicPr>
          <p:nvPr/>
        </p:nvPicPr>
        <p:blipFill>
          <a:blip r:embed="rId5"/>
          <a:stretch>
            <a:fillRect/>
          </a:stretch>
        </p:blipFill>
        <p:spPr>
          <a:xfrm>
            <a:off x="4058364" y="990838"/>
            <a:ext cx="1027271" cy="1027271"/>
          </a:xfrm>
          <a:prstGeom prst="rect">
            <a:avLst/>
          </a:prstGeom>
        </p:spPr>
      </p:pic>
      <p:sp>
        <p:nvSpPr>
          <p:cNvPr id="7" name="Text 2"/>
          <p:cNvSpPr/>
          <p:nvPr/>
        </p:nvSpPr>
        <p:spPr>
          <a:xfrm>
            <a:off x="604837" y="2277308"/>
            <a:ext cx="5768221" cy="540068"/>
          </a:xfrm>
          <a:prstGeom prst="rect">
            <a:avLst/>
          </a:prstGeom>
          <a:noFill/>
          <a:ln/>
        </p:spPr>
        <p:txBody>
          <a:bodyPr wrap="none" rtlCol="0" anchor="t"/>
          <a:lstStyle/>
          <a:p>
            <a:pPr marL="0" indent="0">
              <a:lnSpc>
                <a:spcPts val="4253"/>
              </a:lnSpc>
              <a:buNone/>
            </a:pPr>
            <a:r>
              <a:rPr lang="en-US" sz="3402" b="1" dirty="0">
                <a:solidFill>
                  <a:srgbClr val="282824"/>
                </a:solidFill>
                <a:latin typeface="Lato" pitchFamily="34" charset="0"/>
                <a:ea typeface="Lato" pitchFamily="34" charset="-122"/>
                <a:cs typeface="Lato" pitchFamily="34" charset="-120"/>
              </a:rPr>
              <a:t>Loyal and Satisfied Customers</a:t>
            </a:r>
            <a:endParaRPr lang="en-US" sz="3402" dirty="0"/>
          </a:p>
        </p:txBody>
      </p:sp>
      <p:sp>
        <p:nvSpPr>
          <p:cNvPr id="8" name="Shape 3"/>
          <p:cNvSpPr/>
          <p:nvPr/>
        </p:nvSpPr>
        <p:spPr>
          <a:xfrm>
            <a:off x="852607" y="3076575"/>
            <a:ext cx="22860" cy="4162068"/>
          </a:xfrm>
          <a:prstGeom prst="roundRect">
            <a:avLst>
              <a:gd name="adj" fmla="val 113400"/>
            </a:avLst>
          </a:prstGeom>
          <a:solidFill>
            <a:srgbClr val="CBC5B8"/>
          </a:solidFill>
          <a:ln/>
        </p:spPr>
      </p:sp>
      <p:sp>
        <p:nvSpPr>
          <p:cNvPr id="9" name="Shape 4"/>
          <p:cNvSpPr/>
          <p:nvPr/>
        </p:nvSpPr>
        <p:spPr>
          <a:xfrm>
            <a:off x="1035546" y="3453765"/>
            <a:ext cx="604837" cy="22860"/>
          </a:xfrm>
          <a:prstGeom prst="roundRect">
            <a:avLst>
              <a:gd name="adj" fmla="val 113400"/>
            </a:avLst>
          </a:prstGeom>
          <a:solidFill>
            <a:srgbClr val="CBC5B8"/>
          </a:solidFill>
          <a:ln/>
        </p:spPr>
      </p:sp>
      <p:sp>
        <p:nvSpPr>
          <p:cNvPr id="10" name="Shape 5"/>
          <p:cNvSpPr/>
          <p:nvPr/>
        </p:nvSpPr>
        <p:spPr>
          <a:xfrm>
            <a:off x="669667" y="3270885"/>
            <a:ext cx="388739" cy="388739"/>
          </a:xfrm>
          <a:prstGeom prst="roundRect">
            <a:avLst>
              <a:gd name="adj" fmla="val 6669"/>
            </a:avLst>
          </a:prstGeom>
          <a:solidFill>
            <a:srgbClr val="E5DFD2"/>
          </a:solidFill>
          <a:ln/>
        </p:spPr>
      </p:sp>
      <p:sp>
        <p:nvSpPr>
          <p:cNvPr id="11" name="Text 6"/>
          <p:cNvSpPr/>
          <p:nvPr/>
        </p:nvSpPr>
        <p:spPr>
          <a:xfrm>
            <a:off x="788849" y="3335655"/>
            <a:ext cx="150376" cy="259199"/>
          </a:xfrm>
          <a:prstGeom prst="rect">
            <a:avLst/>
          </a:prstGeom>
          <a:noFill/>
          <a:ln/>
        </p:spPr>
        <p:txBody>
          <a:bodyPr wrap="none" rtlCol="0" anchor="t"/>
          <a:lstStyle/>
          <a:p>
            <a:pPr marL="0" indent="0" algn="ctr">
              <a:lnSpc>
                <a:spcPts val="2041"/>
              </a:lnSpc>
              <a:buNone/>
            </a:pPr>
            <a:r>
              <a:rPr lang="en-US" sz="2041" b="1" dirty="0">
                <a:solidFill>
                  <a:srgbClr val="4A4A45"/>
                </a:solidFill>
                <a:latin typeface="Lato" pitchFamily="34" charset="0"/>
                <a:ea typeface="Lato" pitchFamily="34" charset="-122"/>
                <a:cs typeface="Lato" pitchFamily="34" charset="-120"/>
              </a:rPr>
              <a:t>1</a:t>
            </a:r>
            <a:endParaRPr lang="en-US" sz="2041" dirty="0"/>
          </a:p>
        </p:txBody>
      </p:sp>
      <p:sp>
        <p:nvSpPr>
          <p:cNvPr id="12" name="Text 7"/>
          <p:cNvSpPr/>
          <p:nvPr/>
        </p:nvSpPr>
        <p:spPr>
          <a:xfrm>
            <a:off x="1814513" y="3249335"/>
            <a:ext cx="2160270" cy="269915"/>
          </a:xfrm>
          <a:prstGeom prst="rect">
            <a:avLst/>
          </a:prstGeom>
          <a:noFill/>
          <a:ln/>
        </p:spPr>
        <p:txBody>
          <a:bodyPr wrap="none" rtlCol="0" anchor="t"/>
          <a:lstStyle/>
          <a:p>
            <a:pPr marL="0" indent="0" algn="l">
              <a:lnSpc>
                <a:spcPts val="2126"/>
              </a:lnSpc>
              <a:buNone/>
            </a:pPr>
            <a:r>
              <a:rPr lang="en-US" sz="1701" b="1" dirty="0">
                <a:solidFill>
                  <a:srgbClr val="4A4A45"/>
                </a:solidFill>
                <a:latin typeface="Lato" pitchFamily="34" charset="0"/>
                <a:ea typeface="Lato" pitchFamily="34" charset="-122"/>
                <a:cs typeface="Lato" pitchFamily="34" charset="-120"/>
              </a:rPr>
              <a:t>Repeat Visits</a:t>
            </a:r>
            <a:endParaRPr lang="en-US" sz="1701" dirty="0"/>
          </a:p>
        </p:txBody>
      </p:sp>
      <p:sp>
        <p:nvSpPr>
          <p:cNvPr id="13" name="Text 8"/>
          <p:cNvSpPr/>
          <p:nvPr/>
        </p:nvSpPr>
        <p:spPr>
          <a:xfrm>
            <a:off x="1814513" y="3622834"/>
            <a:ext cx="6724650" cy="553164"/>
          </a:xfrm>
          <a:prstGeom prst="rect">
            <a:avLst/>
          </a:prstGeom>
          <a:noFill/>
          <a:ln/>
        </p:spPr>
        <p:txBody>
          <a:bodyPr wrap="square" rtlCol="0" anchor="t"/>
          <a:lstStyle/>
          <a:p>
            <a:pPr marL="0" indent="0" algn="l">
              <a:lnSpc>
                <a:spcPts val="2177"/>
              </a:lnSpc>
              <a:buNone/>
            </a:pPr>
            <a:r>
              <a:rPr lang="en-US" sz="1361" dirty="0">
                <a:solidFill>
                  <a:srgbClr val="4A4A45"/>
                </a:solidFill>
                <a:latin typeface="Lato" pitchFamily="34" charset="0"/>
                <a:ea typeface="Lato" pitchFamily="34" charset="-122"/>
                <a:cs typeface="Lato" pitchFamily="34" charset="-120"/>
              </a:rPr>
              <a:t>Many of Piccola Cucina's guests return time and time again, drawn to the restaurant's consistently excellent food, service, and ambiance.</a:t>
            </a:r>
            <a:endParaRPr lang="en-US" sz="1361" dirty="0"/>
          </a:p>
        </p:txBody>
      </p:sp>
      <p:sp>
        <p:nvSpPr>
          <p:cNvPr id="14" name="Shape 9"/>
          <p:cNvSpPr/>
          <p:nvPr/>
        </p:nvSpPr>
        <p:spPr>
          <a:xfrm>
            <a:off x="1035546" y="4898708"/>
            <a:ext cx="604837" cy="22860"/>
          </a:xfrm>
          <a:prstGeom prst="roundRect">
            <a:avLst>
              <a:gd name="adj" fmla="val 113400"/>
            </a:avLst>
          </a:prstGeom>
          <a:solidFill>
            <a:srgbClr val="CBC5B8"/>
          </a:solidFill>
          <a:ln/>
        </p:spPr>
      </p:sp>
      <p:sp>
        <p:nvSpPr>
          <p:cNvPr id="15" name="Shape 10"/>
          <p:cNvSpPr/>
          <p:nvPr/>
        </p:nvSpPr>
        <p:spPr>
          <a:xfrm>
            <a:off x="669667" y="4715828"/>
            <a:ext cx="388739" cy="388739"/>
          </a:xfrm>
          <a:prstGeom prst="roundRect">
            <a:avLst>
              <a:gd name="adj" fmla="val 6669"/>
            </a:avLst>
          </a:prstGeom>
          <a:solidFill>
            <a:srgbClr val="E5DFD2"/>
          </a:solidFill>
          <a:ln/>
        </p:spPr>
      </p:sp>
      <p:sp>
        <p:nvSpPr>
          <p:cNvPr id="16" name="Text 11"/>
          <p:cNvSpPr/>
          <p:nvPr/>
        </p:nvSpPr>
        <p:spPr>
          <a:xfrm>
            <a:off x="788849" y="4780598"/>
            <a:ext cx="150376" cy="259199"/>
          </a:xfrm>
          <a:prstGeom prst="rect">
            <a:avLst/>
          </a:prstGeom>
          <a:noFill/>
          <a:ln/>
        </p:spPr>
        <p:txBody>
          <a:bodyPr wrap="none" rtlCol="0" anchor="t"/>
          <a:lstStyle/>
          <a:p>
            <a:pPr marL="0" indent="0" algn="ctr">
              <a:lnSpc>
                <a:spcPts val="2041"/>
              </a:lnSpc>
              <a:buNone/>
            </a:pPr>
            <a:r>
              <a:rPr lang="en-US" sz="2041" b="1" dirty="0">
                <a:solidFill>
                  <a:srgbClr val="4A4A45"/>
                </a:solidFill>
                <a:latin typeface="Lato" pitchFamily="34" charset="0"/>
                <a:ea typeface="Lato" pitchFamily="34" charset="-122"/>
                <a:cs typeface="Lato" pitchFamily="34" charset="-120"/>
              </a:rPr>
              <a:t>2</a:t>
            </a:r>
            <a:endParaRPr lang="en-US" sz="2041" dirty="0"/>
          </a:p>
        </p:txBody>
      </p:sp>
      <p:sp>
        <p:nvSpPr>
          <p:cNvPr id="17" name="Text 12"/>
          <p:cNvSpPr/>
          <p:nvPr/>
        </p:nvSpPr>
        <p:spPr>
          <a:xfrm>
            <a:off x="1814513" y="4694277"/>
            <a:ext cx="2160270" cy="269915"/>
          </a:xfrm>
          <a:prstGeom prst="rect">
            <a:avLst/>
          </a:prstGeom>
          <a:noFill/>
          <a:ln/>
        </p:spPr>
        <p:txBody>
          <a:bodyPr wrap="none" rtlCol="0" anchor="t"/>
          <a:lstStyle/>
          <a:p>
            <a:pPr marL="0" indent="0" algn="l">
              <a:lnSpc>
                <a:spcPts val="2126"/>
              </a:lnSpc>
              <a:buNone/>
            </a:pPr>
            <a:r>
              <a:rPr lang="en-US" sz="1701" b="1" dirty="0">
                <a:solidFill>
                  <a:srgbClr val="4A4A45"/>
                </a:solidFill>
                <a:latin typeface="Lato" pitchFamily="34" charset="0"/>
                <a:ea typeface="Lato" pitchFamily="34" charset="-122"/>
                <a:cs typeface="Lato" pitchFamily="34" charset="-120"/>
              </a:rPr>
              <a:t>Positive Reviews</a:t>
            </a:r>
            <a:endParaRPr lang="en-US" sz="1701" dirty="0"/>
          </a:p>
        </p:txBody>
      </p:sp>
      <p:sp>
        <p:nvSpPr>
          <p:cNvPr id="18" name="Text 13"/>
          <p:cNvSpPr/>
          <p:nvPr/>
        </p:nvSpPr>
        <p:spPr>
          <a:xfrm>
            <a:off x="1814513" y="5067776"/>
            <a:ext cx="6724650" cy="553164"/>
          </a:xfrm>
          <a:prstGeom prst="rect">
            <a:avLst/>
          </a:prstGeom>
          <a:noFill/>
          <a:ln/>
        </p:spPr>
        <p:txBody>
          <a:bodyPr wrap="square" rtlCol="0" anchor="t"/>
          <a:lstStyle/>
          <a:p>
            <a:pPr marL="0" indent="0" algn="l">
              <a:lnSpc>
                <a:spcPts val="2177"/>
              </a:lnSpc>
              <a:buNone/>
            </a:pPr>
            <a:r>
              <a:rPr lang="en-US" sz="1361" dirty="0">
                <a:solidFill>
                  <a:srgbClr val="4A4A45"/>
                </a:solidFill>
                <a:latin typeface="Lato" pitchFamily="34" charset="0"/>
                <a:ea typeface="Lato" pitchFamily="34" charset="-122"/>
                <a:cs typeface="Lato" pitchFamily="34" charset="-120"/>
              </a:rPr>
              <a:t>The restaurant has garnered numerous glowing reviews from both local and national publications, solidifying its reputation as a top-tier dining destination.</a:t>
            </a:r>
            <a:endParaRPr lang="en-US" sz="1361" dirty="0"/>
          </a:p>
        </p:txBody>
      </p:sp>
      <p:sp>
        <p:nvSpPr>
          <p:cNvPr id="19" name="Shape 14"/>
          <p:cNvSpPr/>
          <p:nvPr/>
        </p:nvSpPr>
        <p:spPr>
          <a:xfrm>
            <a:off x="1035546" y="6343650"/>
            <a:ext cx="604837" cy="22860"/>
          </a:xfrm>
          <a:prstGeom prst="roundRect">
            <a:avLst>
              <a:gd name="adj" fmla="val 113400"/>
            </a:avLst>
          </a:prstGeom>
          <a:solidFill>
            <a:srgbClr val="CBC5B8"/>
          </a:solidFill>
          <a:ln/>
        </p:spPr>
      </p:sp>
      <p:sp>
        <p:nvSpPr>
          <p:cNvPr id="20" name="Shape 15"/>
          <p:cNvSpPr/>
          <p:nvPr/>
        </p:nvSpPr>
        <p:spPr>
          <a:xfrm>
            <a:off x="669667" y="6160770"/>
            <a:ext cx="388739" cy="388739"/>
          </a:xfrm>
          <a:prstGeom prst="roundRect">
            <a:avLst>
              <a:gd name="adj" fmla="val 6669"/>
            </a:avLst>
          </a:prstGeom>
          <a:solidFill>
            <a:srgbClr val="E5DFD2"/>
          </a:solidFill>
          <a:ln/>
        </p:spPr>
      </p:sp>
      <p:sp>
        <p:nvSpPr>
          <p:cNvPr id="21" name="Text 16"/>
          <p:cNvSpPr/>
          <p:nvPr/>
        </p:nvSpPr>
        <p:spPr>
          <a:xfrm>
            <a:off x="788849" y="6225540"/>
            <a:ext cx="150376" cy="259199"/>
          </a:xfrm>
          <a:prstGeom prst="rect">
            <a:avLst/>
          </a:prstGeom>
          <a:noFill/>
          <a:ln/>
        </p:spPr>
        <p:txBody>
          <a:bodyPr wrap="none" rtlCol="0" anchor="t"/>
          <a:lstStyle/>
          <a:p>
            <a:pPr marL="0" indent="0" algn="ctr">
              <a:lnSpc>
                <a:spcPts val="2041"/>
              </a:lnSpc>
              <a:buNone/>
            </a:pPr>
            <a:r>
              <a:rPr lang="en-US" sz="2041" b="1" dirty="0">
                <a:solidFill>
                  <a:srgbClr val="4A4A45"/>
                </a:solidFill>
                <a:latin typeface="Lato" pitchFamily="34" charset="0"/>
                <a:ea typeface="Lato" pitchFamily="34" charset="-122"/>
                <a:cs typeface="Lato" pitchFamily="34" charset="-120"/>
              </a:rPr>
              <a:t>3</a:t>
            </a:r>
            <a:endParaRPr lang="en-US" sz="2041" dirty="0"/>
          </a:p>
        </p:txBody>
      </p:sp>
      <p:sp>
        <p:nvSpPr>
          <p:cNvPr id="22" name="Text 17"/>
          <p:cNvSpPr/>
          <p:nvPr/>
        </p:nvSpPr>
        <p:spPr>
          <a:xfrm>
            <a:off x="1814513" y="6139220"/>
            <a:ext cx="2160270" cy="269915"/>
          </a:xfrm>
          <a:prstGeom prst="rect">
            <a:avLst/>
          </a:prstGeom>
          <a:noFill/>
          <a:ln/>
        </p:spPr>
        <p:txBody>
          <a:bodyPr wrap="none" rtlCol="0" anchor="t"/>
          <a:lstStyle/>
          <a:p>
            <a:pPr marL="0" indent="0" algn="l">
              <a:lnSpc>
                <a:spcPts val="2126"/>
              </a:lnSpc>
              <a:buNone/>
            </a:pPr>
            <a:r>
              <a:rPr lang="en-US" sz="1701" b="1" dirty="0">
                <a:solidFill>
                  <a:srgbClr val="4A4A45"/>
                </a:solidFill>
                <a:latin typeface="Lato" pitchFamily="34" charset="0"/>
                <a:ea typeface="Lato" pitchFamily="34" charset="-122"/>
                <a:cs typeface="Lato" pitchFamily="34" charset="-120"/>
              </a:rPr>
              <a:t>Loyal Community</a:t>
            </a:r>
            <a:endParaRPr lang="en-US" sz="1701" dirty="0"/>
          </a:p>
        </p:txBody>
      </p:sp>
      <p:sp>
        <p:nvSpPr>
          <p:cNvPr id="23" name="Text 18"/>
          <p:cNvSpPr/>
          <p:nvPr/>
        </p:nvSpPr>
        <p:spPr>
          <a:xfrm>
            <a:off x="1814513" y="6512719"/>
            <a:ext cx="6724650" cy="553164"/>
          </a:xfrm>
          <a:prstGeom prst="rect">
            <a:avLst/>
          </a:prstGeom>
          <a:noFill/>
          <a:ln/>
        </p:spPr>
        <p:txBody>
          <a:bodyPr wrap="square" rtlCol="0" anchor="t"/>
          <a:lstStyle/>
          <a:p>
            <a:pPr marL="0" indent="0" algn="l">
              <a:lnSpc>
                <a:spcPts val="2177"/>
              </a:lnSpc>
              <a:buNone/>
            </a:pPr>
            <a:r>
              <a:rPr lang="en-US" sz="1361" dirty="0">
                <a:solidFill>
                  <a:srgbClr val="4A4A45"/>
                </a:solidFill>
                <a:latin typeface="Lato" pitchFamily="34" charset="0"/>
                <a:ea typeface="Lato" pitchFamily="34" charset="-122"/>
                <a:cs typeface="Lato" pitchFamily="34" charset="-120"/>
              </a:rPr>
              <a:t>Piccola Cucina has become a beloved gathering place for the local community, fostering a sense of camaraderie and belonging among its patrons.</a:t>
            </a:r>
            <a:endParaRPr lang="en-US" sz="136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60098" y="2430066"/>
            <a:ext cx="5054203" cy="3369469"/>
          </a:xfrm>
          <a:prstGeom prst="rect">
            <a:avLst/>
          </a:prstGeom>
        </p:spPr>
      </p:pic>
      <p:pic>
        <p:nvPicPr>
          <p:cNvPr id="6" name="Image 2" descr="preencoded.png"/>
          <p:cNvPicPr>
            <a:picLocks noChangeAspect="1"/>
          </p:cNvPicPr>
          <p:nvPr/>
        </p:nvPicPr>
        <p:blipFill>
          <a:blip r:embed="rId5"/>
          <a:stretch>
            <a:fillRect/>
          </a:stretch>
        </p:blipFill>
        <p:spPr>
          <a:xfrm>
            <a:off x="4058007" y="996434"/>
            <a:ext cx="1027867" cy="1027867"/>
          </a:xfrm>
          <a:prstGeom prst="rect">
            <a:avLst/>
          </a:prstGeom>
        </p:spPr>
      </p:pic>
      <p:sp>
        <p:nvSpPr>
          <p:cNvPr id="7" name="Text 2"/>
          <p:cNvSpPr/>
          <p:nvPr/>
        </p:nvSpPr>
        <p:spPr>
          <a:xfrm>
            <a:off x="605195" y="2283619"/>
            <a:ext cx="7759541" cy="540306"/>
          </a:xfrm>
          <a:prstGeom prst="rect">
            <a:avLst/>
          </a:prstGeom>
          <a:noFill/>
          <a:ln/>
        </p:spPr>
        <p:txBody>
          <a:bodyPr wrap="none" rtlCol="0" anchor="t"/>
          <a:lstStyle/>
          <a:p>
            <a:pPr marL="0" indent="0">
              <a:lnSpc>
                <a:spcPts val="4255"/>
              </a:lnSpc>
              <a:buNone/>
            </a:pPr>
            <a:r>
              <a:rPr lang="en-US" sz="3404" b="1" dirty="0">
                <a:solidFill>
                  <a:srgbClr val="282824"/>
                </a:solidFill>
                <a:latin typeface="Lato" pitchFamily="34" charset="0"/>
                <a:ea typeface="Lato" pitchFamily="34" charset="-122"/>
                <a:cs typeface="Lato" pitchFamily="34" charset="-120"/>
              </a:rPr>
              <a:t>Locally Sourced, Freshly Prepared Meals</a:t>
            </a:r>
            <a:endParaRPr lang="en-US" sz="3404" dirty="0"/>
          </a:p>
        </p:txBody>
      </p:sp>
      <p:pic>
        <p:nvPicPr>
          <p:cNvPr id="8" name="Image 3" descr="preencoded.png"/>
          <p:cNvPicPr>
            <a:picLocks noChangeAspect="1"/>
          </p:cNvPicPr>
          <p:nvPr/>
        </p:nvPicPr>
        <p:blipFill>
          <a:blip r:embed="rId6"/>
          <a:stretch>
            <a:fillRect/>
          </a:stretch>
        </p:blipFill>
        <p:spPr>
          <a:xfrm>
            <a:off x="605195" y="3083243"/>
            <a:ext cx="864513" cy="1383268"/>
          </a:xfrm>
          <a:prstGeom prst="rect">
            <a:avLst/>
          </a:prstGeom>
        </p:spPr>
      </p:pic>
      <p:sp>
        <p:nvSpPr>
          <p:cNvPr id="9" name="Text 3"/>
          <p:cNvSpPr/>
          <p:nvPr/>
        </p:nvSpPr>
        <p:spPr>
          <a:xfrm>
            <a:off x="1729026" y="3256121"/>
            <a:ext cx="2161461" cy="270034"/>
          </a:xfrm>
          <a:prstGeom prst="rect">
            <a:avLst/>
          </a:prstGeom>
          <a:noFill/>
          <a:ln/>
        </p:spPr>
        <p:txBody>
          <a:bodyPr wrap="none" rtlCol="0" anchor="t"/>
          <a:lstStyle/>
          <a:p>
            <a:pPr marL="0" indent="0" algn="l">
              <a:lnSpc>
                <a:spcPts val="2127"/>
              </a:lnSpc>
              <a:buNone/>
            </a:pPr>
            <a:r>
              <a:rPr lang="en-US" sz="1702" b="1" dirty="0">
                <a:solidFill>
                  <a:srgbClr val="4A4A45"/>
                </a:solidFill>
                <a:latin typeface="Lato" pitchFamily="34" charset="0"/>
                <a:ea typeface="Lato" pitchFamily="34" charset="-122"/>
                <a:cs typeface="Lato" pitchFamily="34" charset="-120"/>
              </a:rPr>
              <a:t>Local Sourcing</a:t>
            </a:r>
            <a:endParaRPr lang="en-US" sz="1702" dirty="0"/>
          </a:p>
        </p:txBody>
      </p:sp>
      <p:sp>
        <p:nvSpPr>
          <p:cNvPr id="10" name="Text 4"/>
          <p:cNvSpPr/>
          <p:nvPr/>
        </p:nvSpPr>
        <p:spPr>
          <a:xfrm>
            <a:off x="1729026" y="3629858"/>
            <a:ext cx="6809780" cy="553164"/>
          </a:xfrm>
          <a:prstGeom prst="rect">
            <a:avLst/>
          </a:prstGeom>
          <a:noFill/>
          <a:ln/>
        </p:spPr>
        <p:txBody>
          <a:bodyPr wrap="square" rtlCol="0" anchor="t"/>
          <a:lstStyle/>
          <a:p>
            <a:pPr marL="0" indent="0" algn="l">
              <a:lnSpc>
                <a:spcPts val="2178"/>
              </a:lnSpc>
              <a:buNone/>
            </a:pPr>
            <a:r>
              <a:rPr lang="en-US" sz="1362" dirty="0">
                <a:solidFill>
                  <a:srgbClr val="4A4A45"/>
                </a:solidFill>
                <a:latin typeface="Lato" pitchFamily="34" charset="0"/>
                <a:ea typeface="Lato" pitchFamily="34" charset="-122"/>
                <a:cs typeface="Lato" pitchFamily="34" charset="-120"/>
              </a:rPr>
              <a:t>Piccola Cucina's chefs work closely with nearby farms and purveyors to source the freshest, seasonal ingredients for their menu.</a:t>
            </a:r>
            <a:endParaRPr lang="en-US" sz="1362" dirty="0"/>
          </a:p>
        </p:txBody>
      </p:sp>
      <p:pic>
        <p:nvPicPr>
          <p:cNvPr id="11" name="Image 4" descr="preencoded.png"/>
          <p:cNvPicPr>
            <a:picLocks noChangeAspect="1"/>
          </p:cNvPicPr>
          <p:nvPr/>
        </p:nvPicPr>
        <p:blipFill>
          <a:blip r:embed="rId7"/>
          <a:stretch>
            <a:fillRect/>
          </a:stretch>
        </p:blipFill>
        <p:spPr>
          <a:xfrm>
            <a:off x="605195" y="4466511"/>
            <a:ext cx="864513" cy="1383268"/>
          </a:xfrm>
          <a:prstGeom prst="rect">
            <a:avLst/>
          </a:prstGeom>
        </p:spPr>
      </p:pic>
      <p:sp>
        <p:nvSpPr>
          <p:cNvPr id="12" name="Text 5"/>
          <p:cNvSpPr/>
          <p:nvPr/>
        </p:nvSpPr>
        <p:spPr>
          <a:xfrm>
            <a:off x="1729026" y="4639389"/>
            <a:ext cx="2423993" cy="270034"/>
          </a:xfrm>
          <a:prstGeom prst="rect">
            <a:avLst/>
          </a:prstGeom>
          <a:noFill/>
          <a:ln/>
        </p:spPr>
        <p:txBody>
          <a:bodyPr wrap="none" rtlCol="0" anchor="t"/>
          <a:lstStyle/>
          <a:p>
            <a:pPr marL="0" indent="0" algn="l">
              <a:lnSpc>
                <a:spcPts val="2127"/>
              </a:lnSpc>
              <a:buNone/>
            </a:pPr>
            <a:r>
              <a:rPr lang="en-US" sz="1702" b="1" dirty="0">
                <a:solidFill>
                  <a:srgbClr val="4A4A45"/>
                </a:solidFill>
                <a:latin typeface="Lato" pitchFamily="34" charset="0"/>
                <a:ea typeface="Lato" pitchFamily="34" charset="-122"/>
                <a:cs typeface="Lato" pitchFamily="34" charset="-120"/>
              </a:rPr>
              <a:t>Handcrafted Preparation</a:t>
            </a:r>
            <a:endParaRPr lang="en-US" sz="1702" dirty="0"/>
          </a:p>
        </p:txBody>
      </p:sp>
      <p:sp>
        <p:nvSpPr>
          <p:cNvPr id="13" name="Text 6"/>
          <p:cNvSpPr/>
          <p:nvPr/>
        </p:nvSpPr>
        <p:spPr>
          <a:xfrm>
            <a:off x="1729026" y="5013127"/>
            <a:ext cx="6809780" cy="553164"/>
          </a:xfrm>
          <a:prstGeom prst="rect">
            <a:avLst/>
          </a:prstGeom>
          <a:noFill/>
          <a:ln/>
        </p:spPr>
        <p:txBody>
          <a:bodyPr wrap="square" rtlCol="0" anchor="t"/>
          <a:lstStyle/>
          <a:p>
            <a:pPr marL="0" indent="0" algn="l">
              <a:lnSpc>
                <a:spcPts val="2178"/>
              </a:lnSpc>
              <a:buNone/>
            </a:pPr>
            <a:r>
              <a:rPr lang="en-US" sz="1362" dirty="0">
                <a:solidFill>
                  <a:srgbClr val="4A4A45"/>
                </a:solidFill>
                <a:latin typeface="Lato" pitchFamily="34" charset="0"/>
                <a:ea typeface="Lato" pitchFamily="34" charset="-122"/>
                <a:cs typeface="Lato" pitchFamily="34" charset="-120"/>
              </a:rPr>
              <a:t>Each dish is meticulously prepared using traditional techniques and cooking methods to capture the true essence of authentic Italian cuisine.</a:t>
            </a:r>
            <a:endParaRPr lang="en-US" sz="1362" dirty="0"/>
          </a:p>
        </p:txBody>
      </p:sp>
      <p:pic>
        <p:nvPicPr>
          <p:cNvPr id="14" name="Image 5" descr="preencoded.png"/>
          <p:cNvPicPr>
            <a:picLocks noChangeAspect="1"/>
          </p:cNvPicPr>
          <p:nvPr/>
        </p:nvPicPr>
        <p:blipFill>
          <a:blip r:embed="rId8"/>
          <a:stretch>
            <a:fillRect/>
          </a:stretch>
        </p:blipFill>
        <p:spPr>
          <a:xfrm>
            <a:off x="605195" y="5849779"/>
            <a:ext cx="864513" cy="1383268"/>
          </a:xfrm>
          <a:prstGeom prst="rect">
            <a:avLst/>
          </a:prstGeom>
        </p:spPr>
      </p:pic>
      <p:sp>
        <p:nvSpPr>
          <p:cNvPr id="15" name="Text 7"/>
          <p:cNvSpPr/>
          <p:nvPr/>
        </p:nvSpPr>
        <p:spPr>
          <a:xfrm>
            <a:off x="1729026" y="6022658"/>
            <a:ext cx="2416135" cy="270034"/>
          </a:xfrm>
          <a:prstGeom prst="rect">
            <a:avLst/>
          </a:prstGeom>
          <a:noFill/>
          <a:ln/>
        </p:spPr>
        <p:txBody>
          <a:bodyPr wrap="none" rtlCol="0" anchor="t"/>
          <a:lstStyle/>
          <a:p>
            <a:pPr marL="0" indent="0" algn="l">
              <a:lnSpc>
                <a:spcPts val="2127"/>
              </a:lnSpc>
              <a:buNone/>
            </a:pPr>
            <a:r>
              <a:rPr lang="en-US" sz="1702" b="1" dirty="0">
                <a:solidFill>
                  <a:srgbClr val="4A4A45"/>
                </a:solidFill>
                <a:latin typeface="Lato" pitchFamily="34" charset="0"/>
                <a:ea typeface="Lato" pitchFamily="34" charset="-122"/>
                <a:cs typeface="Lato" pitchFamily="34" charset="-120"/>
              </a:rPr>
              <a:t>Uncompromising Quality</a:t>
            </a:r>
            <a:endParaRPr lang="en-US" sz="1702" dirty="0"/>
          </a:p>
        </p:txBody>
      </p:sp>
      <p:sp>
        <p:nvSpPr>
          <p:cNvPr id="16" name="Text 8"/>
          <p:cNvSpPr/>
          <p:nvPr/>
        </p:nvSpPr>
        <p:spPr>
          <a:xfrm>
            <a:off x="1729026" y="6396395"/>
            <a:ext cx="6809780" cy="553164"/>
          </a:xfrm>
          <a:prstGeom prst="rect">
            <a:avLst/>
          </a:prstGeom>
          <a:noFill/>
          <a:ln/>
        </p:spPr>
        <p:txBody>
          <a:bodyPr wrap="square" rtlCol="0" anchor="t"/>
          <a:lstStyle/>
          <a:p>
            <a:pPr marL="0" indent="0" algn="l">
              <a:lnSpc>
                <a:spcPts val="2178"/>
              </a:lnSpc>
              <a:buNone/>
            </a:pPr>
            <a:r>
              <a:rPr lang="en-US" sz="1362" dirty="0">
                <a:solidFill>
                  <a:srgbClr val="4A4A45"/>
                </a:solidFill>
                <a:latin typeface="Lato" pitchFamily="34" charset="0"/>
                <a:ea typeface="Lato" pitchFamily="34" charset="-122"/>
                <a:cs typeface="Lato" pitchFamily="34" charset="-120"/>
              </a:rPr>
              <a:t>The restaurant's commitment to quality and attention to detail ensures that every meal served is a true culinary masterpiece.</a:t>
            </a:r>
            <a:endParaRPr lang="en-US" sz="136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15979" y="2693194"/>
            <a:ext cx="5054322" cy="2843093"/>
          </a:xfrm>
          <a:prstGeom prst="rect">
            <a:avLst/>
          </a:prstGeom>
        </p:spPr>
      </p:pic>
      <p:pic>
        <p:nvPicPr>
          <p:cNvPr id="6" name="Image 2" descr="preencoded.png"/>
          <p:cNvPicPr>
            <a:picLocks noChangeAspect="1"/>
          </p:cNvPicPr>
          <p:nvPr/>
        </p:nvPicPr>
        <p:blipFill>
          <a:blip r:embed="rId5"/>
          <a:stretch>
            <a:fillRect/>
          </a:stretch>
        </p:blipFill>
        <p:spPr>
          <a:xfrm>
            <a:off x="9544764" y="990838"/>
            <a:ext cx="1027271" cy="1027271"/>
          </a:xfrm>
          <a:prstGeom prst="rect">
            <a:avLst/>
          </a:prstGeom>
        </p:spPr>
      </p:pic>
      <p:sp>
        <p:nvSpPr>
          <p:cNvPr id="7" name="Text 2"/>
          <p:cNvSpPr/>
          <p:nvPr/>
        </p:nvSpPr>
        <p:spPr>
          <a:xfrm>
            <a:off x="6091238" y="2277308"/>
            <a:ext cx="6612850" cy="540068"/>
          </a:xfrm>
          <a:prstGeom prst="rect">
            <a:avLst/>
          </a:prstGeom>
          <a:noFill/>
          <a:ln/>
        </p:spPr>
        <p:txBody>
          <a:bodyPr wrap="none" rtlCol="0" anchor="t"/>
          <a:lstStyle/>
          <a:p>
            <a:pPr marL="0" indent="0">
              <a:lnSpc>
                <a:spcPts val="4253"/>
              </a:lnSpc>
              <a:buNone/>
            </a:pPr>
            <a:r>
              <a:rPr lang="en-US" sz="3402" b="1" dirty="0">
                <a:solidFill>
                  <a:srgbClr val="282824"/>
                </a:solidFill>
                <a:latin typeface="Lato" pitchFamily="34" charset="0"/>
                <a:ea typeface="Lato" pitchFamily="34" charset="-122"/>
                <a:cs typeface="Lato" pitchFamily="34" charset="-120"/>
              </a:rPr>
              <a:t>A Dining Experience to Remember</a:t>
            </a:r>
            <a:endParaRPr lang="en-US" sz="3402" dirty="0"/>
          </a:p>
        </p:txBody>
      </p:sp>
      <p:sp>
        <p:nvSpPr>
          <p:cNvPr id="8" name="Shape 3"/>
          <p:cNvSpPr/>
          <p:nvPr/>
        </p:nvSpPr>
        <p:spPr>
          <a:xfrm>
            <a:off x="6091238" y="3076575"/>
            <a:ext cx="7934325" cy="1272183"/>
          </a:xfrm>
          <a:prstGeom prst="roundRect">
            <a:avLst>
              <a:gd name="adj" fmla="val 2038"/>
            </a:avLst>
          </a:prstGeom>
          <a:solidFill>
            <a:srgbClr val="E5DFD2"/>
          </a:solidFill>
          <a:ln/>
        </p:spPr>
      </p:sp>
      <p:sp>
        <p:nvSpPr>
          <p:cNvPr id="9" name="Text 4"/>
          <p:cNvSpPr/>
          <p:nvPr/>
        </p:nvSpPr>
        <p:spPr>
          <a:xfrm>
            <a:off x="6263997" y="3249335"/>
            <a:ext cx="2160270" cy="269915"/>
          </a:xfrm>
          <a:prstGeom prst="rect">
            <a:avLst/>
          </a:prstGeom>
          <a:noFill/>
          <a:ln/>
        </p:spPr>
        <p:txBody>
          <a:bodyPr wrap="none" rtlCol="0" anchor="t"/>
          <a:lstStyle/>
          <a:p>
            <a:pPr marL="0" indent="0">
              <a:lnSpc>
                <a:spcPts val="2126"/>
              </a:lnSpc>
              <a:buNone/>
            </a:pPr>
            <a:r>
              <a:rPr lang="en-US" sz="1701" b="1" dirty="0">
                <a:solidFill>
                  <a:srgbClr val="4A4A45"/>
                </a:solidFill>
                <a:latin typeface="Lato" pitchFamily="34" charset="0"/>
                <a:ea typeface="Lato" pitchFamily="34" charset="-122"/>
                <a:cs typeface="Lato" pitchFamily="34" charset="-120"/>
              </a:rPr>
              <a:t>Exceptional Food</a:t>
            </a:r>
            <a:endParaRPr lang="en-US" sz="1701" dirty="0"/>
          </a:p>
        </p:txBody>
      </p:sp>
      <p:sp>
        <p:nvSpPr>
          <p:cNvPr id="10" name="Text 5"/>
          <p:cNvSpPr/>
          <p:nvPr/>
        </p:nvSpPr>
        <p:spPr>
          <a:xfrm>
            <a:off x="6263997" y="3622834"/>
            <a:ext cx="7588806" cy="553164"/>
          </a:xfrm>
          <a:prstGeom prst="rect">
            <a:avLst/>
          </a:prstGeom>
          <a:noFill/>
          <a:ln/>
        </p:spPr>
        <p:txBody>
          <a:bodyPr wrap="square" rtlCol="0" anchor="t"/>
          <a:lstStyle/>
          <a:p>
            <a:pPr marL="0" indent="0">
              <a:lnSpc>
                <a:spcPts val="2177"/>
              </a:lnSpc>
              <a:buNone/>
            </a:pPr>
            <a:r>
              <a:rPr lang="en-US" sz="1361" dirty="0">
                <a:solidFill>
                  <a:srgbClr val="4A4A45"/>
                </a:solidFill>
                <a:latin typeface="Lato" pitchFamily="34" charset="0"/>
                <a:ea typeface="Lato" pitchFamily="34" charset="-122"/>
                <a:cs typeface="Lato" pitchFamily="34" charset="-120"/>
              </a:rPr>
              <a:t>Piccola Cucina's menu features a harmonious blend of classic Italian dishes and innovative, seasonal offerings that delight the senses.</a:t>
            </a:r>
            <a:endParaRPr lang="en-US" sz="1361" dirty="0"/>
          </a:p>
        </p:txBody>
      </p:sp>
      <p:sp>
        <p:nvSpPr>
          <p:cNvPr id="11" name="Shape 6"/>
          <p:cNvSpPr/>
          <p:nvPr/>
        </p:nvSpPr>
        <p:spPr>
          <a:xfrm>
            <a:off x="6091238" y="4521517"/>
            <a:ext cx="7934325" cy="1272183"/>
          </a:xfrm>
          <a:prstGeom prst="roundRect">
            <a:avLst>
              <a:gd name="adj" fmla="val 2038"/>
            </a:avLst>
          </a:prstGeom>
          <a:solidFill>
            <a:srgbClr val="E5DFD2"/>
          </a:solidFill>
          <a:ln/>
        </p:spPr>
      </p:sp>
      <p:sp>
        <p:nvSpPr>
          <p:cNvPr id="12" name="Text 7"/>
          <p:cNvSpPr/>
          <p:nvPr/>
        </p:nvSpPr>
        <p:spPr>
          <a:xfrm>
            <a:off x="6263997" y="4694277"/>
            <a:ext cx="2160270" cy="269915"/>
          </a:xfrm>
          <a:prstGeom prst="rect">
            <a:avLst/>
          </a:prstGeom>
          <a:noFill/>
          <a:ln/>
        </p:spPr>
        <p:txBody>
          <a:bodyPr wrap="none" rtlCol="0" anchor="t"/>
          <a:lstStyle/>
          <a:p>
            <a:pPr marL="0" indent="0">
              <a:lnSpc>
                <a:spcPts val="2126"/>
              </a:lnSpc>
              <a:buNone/>
            </a:pPr>
            <a:r>
              <a:rPr lang="en-US" sz="1701" b="1" dirty="0">
                <a:solidFill>
                  <a:srgbClr val="4A4A45"/>
                </a:solidFill>
                <a:latin typeface="Lato" pitchFamily="34" charset="0"/>
                <a:ea typeface="Lato" pitchFamily="34" charset="-122"/>
                <a:cs typeface="Lato" pitchFamily="34" charset="-120"/>
              </a:rPr>
              <a:t>Impeccable Service</a:t>
            </a:r>
            <a:endParaRPr lang="en-US" sz="1701" dirty="0"/>
          </a:p>
        </p:txBody>
      </p:sp>
      <p:sp>
        <p:nvSpPr>
          <p:cNvPr id="13" name="Text 8"/>
          <p:cNvSpPr/>
          <p:nvPr/>
        </p:nvSpPr>
        <p:spPr>
          <a:xfrm>
            <a:off x="6263997" y="5067776"/>
            <a:ext cx="7588806" cy="553164"/>
          </a:xfrm>
          <a:prstGeom prst="rect">
            <a:avLst/>
          </a:prstGeom>
          <a:noFill/>
          <a:ln/>
        </p:spPr>
        <p:txBody>
          <a:bodyPr wrap="square" rtlCol="0" anchor="t"/>
          <a:lstStyle/>
          <a:p>
            <a:pPr marL="0" indent="0">
              <a:lnSpc>
                <a:spcPts val="2177"/>
              </a:lnSpc>
              <a:buNone/>
            </a:pPr>
            <a:r>
              <a:rPr lang="en-US" sz="1361" dirty="0">
                <a:solidFill>
                  <a:srgbClr val="4A4A45"/>
                </a:solidFill>
                <a:latin typeface="Lato" pitchFamily="34" charset="0"/>
                <a:ea typeface="Lato" pitchFamily="34" charset="-122"/>
                <a:cs typeface="Lato" pitchFamily="34" charset="-120"/>
              </a:rPr>
              <a:t>The restaurant's attentive and knowledgeable staff go above and beyond to ensure that each guest's dining experience is truly memorable.</a:t>
            </a:r>
            <a:endParaRPr lang="en-US" sz="1361" dirty="0"/>
          </a:p>
        </p:txBody>
      </p:sp>
      <p:sp>
        <p:nvSpPr>
          <p:cNvPr id="14" name="Shape 9"/>
          <p:cNvSpPr/>
          <p:nvPr/>
        </p:nvSpPr>
        <p:spPr>
          <a:xfrm>
            <a:off x="6091238" y="5966460"/>
            <a:ext cx="7934325" cy="1272183"/>
          </a:xfrm>
          <a:prstGeom prst="roundRect">
            <a:avLst>
              <a:gd name="adj" fmla="val 2038"/>
            </a:avLst>
          </a:prstGeom>
          <a:solidFill>
            <a:srgbClr val="E5DFD2"/>
          </a:solidFill>
          <a:ln/>
        </p:spPr>
      </p:sp>
      <p:sp>
        <p:nvSpPr>
          <p:cNvPr id="15" name="Text 10"/>
          <p:cNvSpPr/>
          <p:nvPr/>
        </p:nvSpPr>
        <p:spPr>
          <a:xfrm>
            <a:off x="6263997" y="6139220"/>
            <a:ext cx="2160270" cy="269915"/>
          </a:xfrm>
          <a:prstGeom prst="rect">
            <a:avLst/>
          </a:prstGeom>
          <a:noFill/>
          <a:ln/>
        </p:spPr>
        <p:txBody>
          <a:bodyPr wrap="none" rtlCol="0" anchor="t"/>
          <a:lstStyle/>
          <a:p>
            <a:pPr marL="0" indent="0">
              <a:lnSpc>
                <a:spcPts val="2126"/>
              </a:lnSpc>
              <a:buNone/>
            </a:pPr>
            <a:r>
              <a:rPr lang="en-US" sz="1701" b="1" dirty="0">
                <a:solidFill>
                  <a:srgbClr val="4A4A45"/>
                </a:solidFill>
                <a:latin typeface="Lato" pitchFamily="34" charset="0"/>
                <a:ea typeface="Lato" pitchFamily="34" charset="-122"/>
                <a:cs typeface="Lato" pitchFamily="34" charset="-120"/>
              </a:rPr>
              <a:t>Warm Atmosphere</a:t>
            </a:r>
            <a:endParaRPr lang="en-US" sz="1701" dirty="0"/>
          </a:p>
        </p:txBody>
      </p:sp>
      <p:sp>
        <p:nvSpPr>
          <p:cNvPr id="16" name="Text 11"/>
          <p:cNvSpPr/>
          <p:nvPr/>
        </p:nvSpPr>
        <p:spPr>
          <a:xfrm>
            <a:off x="6263997" y="6512719"/>
            <a:ext cx="7588806" cy="553164"/>
          </a:xfrm>
          <a:prstGeom prst="rect">
            <a:avLst/>
          </a:prstGeom>
          <a:noFill/>
          <a:ln/>
        </p:spPr>
        <p:txBody>
          <a:bodyPr wrap="square" rtlCol="0" anchor="t"/>
          <a:lstStyle/>
          <a:p>
            <a:pPr marL="0" indent="0">
              <a:lnSpc>
                <a:spcPts val="2177"/>
              </a:lnSpc>
              <a:buNone/>
            </a:pPr>
            <a:r>
              <a:rPr lang="en-US" sz="1361" dirty="0">
                <a:solidFill>
                  <a:srgbClr val="4A4A45"/>
                </a:solidFill>
                <a:latin typeface="Lato" pitchFamily="34" charset="0"/>
                <a:ea typeface="Lato" pitchFamily="34" charset="-122"/>
                <a:cs typeface="Lato" pitchFamily="34" charset="-120"/>
              </a:rPr>
              <a:t>The cozy, inviting ambiance of Piccola Cucina creates the perfect setting for an unforgettable culinary journey through the flavors of Italy.</a:t>
            </a:r>
            <a:endParaRPr lang="en-US" sz="136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773</Words>
  <Application>Microsoft Office PowerPoint</Application>
  <PresentationFormat>Custom</PresentationFormat>
  <Paragraphs>83</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Seo 1</cp:lastModifiedBy>
  <cp:revision>2</cp:revision>
  <dcterms:created xsi:type="dcterms:W3CDTF">2024-08-13T09:43:17Z</dcterms:created>
  <dcterms:modified xsi:type="dcterms:W3CDTF">2024-08-13T09:56:02Z</dcterms:modified>
</cp:coreProperties>
</file>