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sldIdLst>
    <p:sldId id="258" r:id="rId2"/>
    <p:sldId id="256" r:id="rId3"/>
    <p:sldId id="257"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2855844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2273723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1252530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067825-C8F6-49A2-A5D5-CB2C3BBE2CBA}" type="datetimeFigureOut">
              <a:rPr lang="en-IN" smtClean="0"/>
              <a:t>14-06-2024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44002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067825-C8F6-49A2-A5D5-CB2C3BBE2CBA}" type="datetimeFigureOut">
              <a:rPr lang="en-IN" smtClean="0"/>
              <a:t>14-06-2024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3889791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D067825-C8F6-49A2-A5D5-CB2C3BBE2CBA}" type="datetimeFigureOut">
              <a:rPr lang="en-IN" smtClean="0"/>
              <a:t>14-06-2024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407718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067825-C8F6-49A2-A5D5-CB2C3BBE2CBA}" type="datetimeFigureOut">
              <a:rPr lang="en-IN" smtClean="0"/>
              <a:t>14-06-2024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3340083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067825-C8F6-49A2-A5D5-CB2C3BBE2CBA}" type="datetimeFigureOut">
              <a:rPr lang="en-IN" smtClean="0"/>
              <a:t>14-06-2024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311580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067825-C8F6-49A2-A5D5-CB2C3BBE2CBA}" type="datetimeFigureOut">
              <a:rPr lang="en-IN" smtClean="0"/>
              <a:t>14-06-2024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4084813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3035237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8538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1015112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05891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946483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2324921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067825-C8F6-49A2-A5D5-CB2C3BBE2CBA}" type="datetimeFigureOut">
              <a:rPr lang="en-IN" smtClean="0"/>
              <a:t>14-06-2024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8C698FC-41DA-4A0F-8E6A-7DE9546EFE1D}" type="slidenum">
              <a:rPr lang="en-IN" smtClean="0"/>
              <a:t>‹#›</a:t>
            </a:fld>
            <a:endParaRPr lang="en-IN"/>
          </a:p>
        </p:txBody>
      </p:sp>
    </p:spTree>
    <p:extLst>
      <p:ext uri="{BB962C8B-B14F-4D97-AF65-F5344CB8AC3E}">
        <p14:creationId xmlns:p14="http://schemas.microsoft.com/office/powerpoint/2010/main" val="3516240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D067825-C8F6-49A2-A5D5-CB2C3BBE2CBA}" type="datetimeFigureOut">
              <a:rPr lang="en-IN" smtClean="0"/>
              <a:t>14-06-2024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C698FC-41DA-4A0F-8E6A-7DE9546EFE1D}" type="slidenum">
              <a:rPr lang="en-IN" smtClean="0"/>
              <a:t>‹#›</a:t>
            </a:fld>
            <a:endParaRPr lang="en-IN"/>
          </a:p>
        </p:txBody>
      </p:sp>
    </p:spTree>
    <p:extLst>
      <p:ext uri="{BB962C8B-B14F-4D97-AF65-F5344CB8AC3E}">
        <p14:creationId xmlns:p14="http://schemas.microsoft.com/office/powerpoint/2010/main" val="1576331280"/>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4"/>
                </a:solidFill>
              </a:rPr>
              <a:t>GIIAVA IS ONE OF THE WORLD LARGEST MANUFACTURES &amp; EXPORTER OF EMULSIFIERS</a:t>
            </a:r>
            <a:endParaRPr lang="en-IN" dirty="0">
              <a:solidFill>
                <a:schemeClr val="accent4"/>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1019" y="2196306"/>
            <a:ext cx="3810000" cy="3810000"/>
          </a:xfrm>
        </p:spPr>
      </p:pic>
    </p:spTree>
    <p:extLst>
      <p:ext uri="{BB962C8B-B14F-4D97-AF65-F5344CB8AC3E}">
        <p14:creationId xmlns:p14="http://schemas.microsoft.com/office/powerpoint/2010/main" val="1269171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1027" y="679010"/>
            <a:ext cx="9171160" cy="823865"/>
          </a:xfrm>
        </p:spPr>
        <p:txBody>
          <a:bodyPr>
            <a:noAutofit/>
          </a:bodyPr>
          <a:lstStyle/>
          <a:p>
            <a:pPr algn="ctr"/>
            <a:r>
              <a:rPr lang="en-US" sz="4800" b="1" dirty="0" smtClean="0">
                <a:solidFill>
                  <a:schemeClr val="accent4"/>
                </a:solidFill>
              </a:rPr>
              <a:t>Home Page </a:t>
            </a:r>
            <a:endParaRPr lang="en-IN" sz="4800" b="1" dirty="0">
              <a:solidFill>
                <a:schemeClr val="accent4"/>
              </a:solidFill>
            </a:endParaRPr>
          </a:p>
        </p:txBody>
      </p:sp>
      <p:sp>
        <p:nvSpPr>
          <p:cNvPr id="3" name="Subtitle 2"/>
          <p:cNvSpPr>
            <a:spLocks noGrp="1"/>
          </p:cNvSpPr>
          <p:nvPr>
            <p:ph type="subTitle" idx="1"/>
          </p:nvPr>
        </p:nvSpPr>
        <p:spPr>
          <a:xfrm>
            <a:off x="851027" y="2000815"/>
            <a:ext cx="8971983" cy="4037846"/>
          </a:xfrm>
        </p:spPr>
        <p:txBody>
          <a:bodyPr>
            <a:normAutofit lnSpcReduction="10000"/>
          </a:bodyPr>
          <a:lstStyle/>
          <a:p>
            <a:pPr algn="just"/>
            <a:r>
              <a:rPr lang="en-US" dirty="0" smtClean="0"/>
              <a:t>	</a:t>
            </a:r>
            <a:r>
              <a:rPr lang="en-US" dirty="0" smtClean="0">
                <a:solidFill>
                  <a:schemeClr val="tx1"/>
                </a:solidFill>
              </a:rPr>
              <a:t>GIIAVA </a:t>
            </a:r>
            <a:r>
              <a:rPr lang="en-US" dirty="0">
                <a:solidFill>
                  <a:schemeClr val="tx1"/>
                </a:solidFill>
              </a:rPr>
              <a:t>is one of the world’s largest manufacturers &amp; exporters of emulsifiers. Our de-oiling plants are located in Singapore and India. The company operates plants dedicated to manufacturing Soya GM, Soya Non-GM, and Sunflower Lecithin. We offer a wide range of Soya and Sunflower Lecithin powders and liquids for </a:t>
            </a:r>
            <a:r>
              <a:rPr lang="en-US" dirty="0" smtClean="0">
                <a:solidFill>
                  <a:schemeClr val="tx1"/>
                </a:solidFill>
              </a:rPr>
              <a:t>various applications </a:t>
            </a:r>
            <a:r>
              <a:rPr lang="en-US" dirty="0">
                <a:solidFill>
                  <a:schemeClr val="tx1"/>
                </a:solidFill>
              </a:rPr>
              <a:t>in the food, feed, and nutrition </a:t>
            </a:r>
            <a:r>
              <a:rPr lang="en-US" dirty="0" smtClean="0">
                <a:solidFill>
                  <a:schemeClr val="tx1"/>
                </a:solidFill>
              </a:rPr>
              <a:t>industries.</a:t>
            </a:r>
          </a:p>
          <a:p>
            <a:pPr algn="just"/>
            <a:r>
              <a:rPr lang="en-US" dirty="0" smtClean="0">
                <a:solidFill>
                  <a:schemeClr val="tx1"/>
                </a:solidFill>
              </a:rPr>
              <a:t>	We </a:t>
            </a:r>
            <a:r>
              <a:rPr lang="en-US" dirty="0">
                <a:solidFill>
                  <a:schemeClr val="tx1"/>
                </a:solidFill>
              </a:rPr>
              <a:t>currently export to more than 25 countries in Europe, South East Asia, and the Middle East. We develop new processes in our research facilities in India and Singapore. Additionally, through our sister companies, we are also involved in producing animal feed ingredients</a:t>
            </a:r>
            <a:r>
              <a:rPr lang="en-US" dirty="0" smtClean="0">
                <a:solidFill>
                  <a:schemeClr val="tx1"/>
                </a:solidFill>
              </a:rPr>
              <a:t>.</a:t>
            </a:r>
            <a:r>
              <a:rPr lang="en-US" dirty="0">
                <a:solidFill>
                  <a:schemeClr val="tx1"/>
                </a:solidFill>
              </a:rPr>
              <a:t> Our high-quality assured marketing network and distribution facilities are managed by a dedicated, competent, and highly qualified professional workforce</a:t>
            </a:r>
            <a:r>
              <a:rPr lang="en-US" dirty="0" smtClean="0">
                <a:solidFill>
                  <a:schemeClr val="tx1"/>
                </a:solidFill>
              </a:rPr>
              <a:t>.</a:t>
            </a:r>
          </a:p>
          <a:p>
            <a:pPr algn="just"/>
            <a:endParaRPr lang="en-US" dirty="0">
              <a:solidFill>
                <a:schemeClr val="tx1"/>
              </a:solidFill>
            </a:endParaRPr>
          </a:p>
          <a:p>
            <a:pPr algn="just"/>
            <a:r>
              <a:rPr lang="en-US" sz="2000" b="1" dirty="0">
                <a:solidFill>
                  <a:schemeClr val="tx1"/>
                </a:solidFill>
              </a:rPr>
              <a:t>https://giiava.com/</a:t>
            </a:r>
            <a:endParaRPr lang="en-US" sz="2000" b="1" dirty="0" smtClean="0">
              <a:solidFill>
                <a:schemeClr val="tx1"/>
              </a:solidFill>
            </a:endParaRPr>
          </a:p>
          <a:p>
            <a:pPr algn="just"/>
            <a:endParaRPr lang="en-US" dirty="0" smtClean="0"/>
          </a:p>
          <a:p>
            <a:endParaRPr lang="en-US" dirty="0"/>
          </a:p>
          <a:p>
            <a:pPr algn="just"/>
            <a:endParaRPr lang="en-US" dirty="0" smtClean="0"/>
          </a:p>
        </p:txBody>
      </p:sp>
    </p:spTree>
    <p:extLst>
      <p:ext uri="{BB962C8B-B14F-4D97-AF65-F5344CB8AC3E}">
        <p14:creationId xmlns:p14="http://schemas.microsoft.com/office/powerpoint/2010/main" val="78947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384" y="425514"/>
            <a:ext cx="10040293" cy="950614"/>
          </a:xfrm>
        </p:spPr>
        <p:txBody>
          <a:bodyPr>
            <a:normAutofit/>
          </a:bodyPr>
          <a:lstStyle/>
          <a:p>
            <a:pPr algn="l"/>
            <a:r>
              <a:rPr lang="en-IN" sz="4800" b="1" dirty="0">
                <a:solidFill>
                  <a:schemeClr val="accent4"/>
                </a:solidFill>
              </a:rPr>
              <a:t>Lecithin – General </a:t>
            </a:r>
            <a:r>
              <a:rPr lang="en-IN" sz="4800" b="1" dirty="0" smtClean="0">
                <a:solidFill>
                  <a:schemeClr val="accent4"/>
                </a:solidFill>
              </a:rPr>
              <a:t>Information</a:t>
            </a:r>
            <a:endParaRPr lang="en-IN" sz="4800" dirty="0">
              <a:solidFill>
                <a:schemeClr val="accent4"/>
              </a:solidFill>
            </a:endParaRPr>
          </a:p>
        </p:txBody>
      </p:sp>
      <p:sp>
        <p:nvSpPr>
          <p:cNvPr id="3" name="Subtitle 2"/>
          <p:cNvSpPr>
            <a:spLocks noGrp="1"/>
          </p:cNvSpPr>
          <p:nvPr>
            <p:ph type="subTitle" idx="1"/>
          </p:nvPr>
        </p:nvSpPr>
        <p:spPr>
          <a:xfrm>
            <a:off x="452673" y="1520981"/>
            <a:ext cx="9913546" cy="4698749"/>
          </a:xfrm>
        </p:spPr>
        <p:txBody>
          <a:bodyPr>
            <a:normAutofit lnSpcReduction="10000"/>
          </a:bodyPr>
          <a:lstStyle/>
          <a:p>
            <a:pPr algn="l"/>
            <a:r>
              <a:rPr lang="en-IN" sz="2800" b="1" dirty="0" smtClean="0">
                <a:solidFill>
                  <a:schemeClr val="tx1"/>
                </a:solidFill>
              </a:rPr>
              <a:t>   What </a:t>
            </a:r>
            <a:r>
              <a:rPr lang="en-IN" sz="2800" b="1" dirty="0">
                <a:solidFill>
                  <a:schemeClr val="tx1"/>
                </a:solidFill>
              </a:rPr>
              <a:t>is Lecithin</a:t>
            </a:r>
            <a:r>
              <a:rPr lang="en-IN" sz="2800" b="1" dirty="0" smtClean="0">
                <a:solidFill>
                  <a:schemeClr val="tx1"/>
                </a:solidFill>
              </a:rPr>
              <a:t>?</a:t>
            </a:r>
          </a:p>
          <a:p>
            <a:pPr marL="342900" indent="-342900" algn="l">
              <a:buFont typeface="Arial" panose="020B0604020202020204" pitchFamily="34" charset="0"/>
              <a:buChar char="•"/>
            </a:pPr>
            <a:r>
              <a:rPr lang="en-US" sz="1900" dirty="0">
                <a:solidFill>
                  <a:schemeClr val="tx1"/>
                </a:solidFill>
              </a:rPr>
              <a:t>Lecithin is a mixture of phospholipids, glycolipids, glycerides, and other minor components. </a:t>
            </a:r>
            <a:endParaRPr lang="en-US" sz="1900" dirty="0" smtClean="0">
              <a:solidFill>
                <a:schemeClr val="tx1"/>
              </a:solidFill>
            </a:endParaRPr>
          </a:p>
          <a:p>
            <a:pPr marL="342900" indent="-342900" algn="l">
              <a:buFont typeface="Arial" panose="020B0604020202020204" pitchFamily="34" charset="0"/>
              <a:buChar char="•"/>
            </a:pPr>
            <a:r>
              <a:rPr lang="en-US" sz="1900" dirty="0" smtClean="0">
                <a:solidFill>
                  <a:schemeClr val="tx1"/>
                </a:solidFill>
              </a:rPr>
              <a:t>It </a:t>
            </a:r>
            <a:r>
              <a:rPr lang="en-US" sz="1900" dirty="0">
                <a:solidFill>
                  <a:schemeClr val="tx1"/>
                </a:solidFill>
              </a:rPr>
              <a:t>is due to its high phospholipid content that lecithin possesses specific functions. </a:t>
            </a:r>
            <a:endParaRPr lang="en-US" sz="1900" dirty="0" smtClean="0">
              <a:solidFill>
                <a:schemeClr val="tx1"/>
              </a:solidFill>
            </a:endParaRPr>
          </a:p>
          <a:p>
            <a:pPr marL="342900" indent="-342900" algn="l">
              <a:buFont typeface="Arial" panose="020B0604020202020204" pitchFamily="34" charset="0"/>
              <a:buChar char="•"/>
            </a:pPr>
            <a:r>
              <a:rPr lang="en-US" sz="1900" dirty="0" smtClean="0">
                <a:solidFill>
                  <a:schemeClr val="tx1"/>
                </a:solidFill>
              </a:rPr>
              <a:t>Phospholipids </a:t>
            </a:r>
            <a:r>
              <a:rPr lang="en-US" sz="1900" dirty="0">
                <a:solidFill>
                  <a:schemeClr val="tx1"/>
                </a:solidFill>
              </a:rPr>
              <a:t>are </a:t>
            </a:r>
            <a:r>
              <a:rPr lang="en-US" sz="1900" dirty="0" err="1">
                <a:solidFill>
                  <a:schemeClr val="tx1"/>
                </a:solidFill>
              </a:rPr>
              <a:t>amphiphilic</a:t>
            </a:r>
            <a:r>
              <a:rPr lang="en-US" sz="1900" dirty="0">
                <a:solidFill>
                  <a:schemeClr val="tx1"/>
                </a:solidFill>
              </a:rPr>
              <a:t>, meaning they have different affinities for oil and water. </a:t>
            </a:r>
            <a:endParaRPr lang="en-US" sz="1900" dirty="0" smtClean="0">
              <a:solidFill>
                <a:schemeClr val="tx1"/>
              </a:solidFill>
            </a:endParaRPr>
          </a:p>
          <a:p>
            <a:pPr marL="342900" indent="-342900" algn="l">
              <a:buFont typeface="Arial" panose="020B0604020202020204" pitchFamily="34" charset="0"/>
              <a:buChar char="•"/>
            </a:pPr>
            <a:r>
              <a:rPr lang="en-US" sz="1900" dirty="0" smtClean="0">
                <a:solidFill>
                  <a:schemeClr val="tx1"/>
                </a:solidFill>
              </a:rPr>
              <a:t>Lecithin </a:t>
            </a:r>
            <a:r>
              <a:rPr lang="en-US" sz="1900" dirty="0">
                <a:solidFill>
                  <a:schemeClr val="tx1"/>
                </a:solidFill>
              </a:rPr>
              <a:t>forms stable O/W and W/O emulsions and durable dispersions in a wide range of applications. </a:t>
            </a:r>
            <a:endParaRPr lang="en-US" sz="1900" dirty="0" smtClean="0">
              <a:solidFill>
                <a:schemeClr val="tx1"/>
              </a:solidFill>
            </a:endParaRPr>
          </a:p>
          <a:p>
            <a:pPr marL="342900" indent="-342900" algn="l">
              <a:buFont typeface="Arial" panose="020B0604020202020204" pitchFamily="34" charset="0"/>
              <a:buChar char="•"/>
            </a:pPr>
            <a:r>
              <a:rPr lang="en-US" sz="1900" dirty="0" smtClean="0">
                <a:solidFill>
                  <a:schemeClr val="tx1"/>
                </a:solidFill>
              </a:rPr>
              <a:t>It </a:t>
            </a:r>
            <a:r>
              <a:rPr lang="en-US" sz="1900" dirty="0">
                <a:solidFill>
                  <a:schemeClr val="tx1"/>
                </a:solidFill>
              </a:rPr>
              <a:t>is generally found in all living cells as a major component of the cell membrane, which regulates the nutrients entering and exiting the cell or the metabolic processes</a:t>
            </a:r>
            <a:r>
              <a:rPr lang="en-US" sz="1900" dirty="0" smtClean="0">
                <a:solidFill>
                  <a:schemeClr val="tx1"/>
                </a:solidFill>
              </a:rPr>
              <a:t>.</a:t>
            </a:r>
          </a:p>
          <a:p>
            <a:pPr algn="l"/>
            <a:endParaRPr lang="en-US" sz="1900" dirty="0" smtClean="0">
              <a:solidFill>
                <a:schemeClr val="tx1"/>
              </a:solidFill>
            </a:endParaRPr>
          </a:p>
          <a:p>
            <a:pPr algn="l"/>
            <a:r>
              <a:rPr lang="en-US" sz="2000" b="1" dirty="0">
                <a:solidFill>
                  <a:schemeClr val="tx1"/>
                </a:solidFill>
              </a:rPr>
              <a:t>	</a:t>
            </a:r>
            <a:r>
              <a:rPr lang="en-US" sz="2000" b="1" dirty="0" smtClean="0">
                <a:solidFill>
                  <a:schemeClr val="tx1"/>
                </a:solidFill>
              </a:rPr>
              <a:t>https</a:t>
            </a:r>
            <a:r>
              <a:rPr lang="en-US" sz="2000" b="1" dirty="0">
                <a:solidFill>
                  <a:schemeClr val="tx1"/>
                </a:solidFill>
              </a:rPr>
              <a:t>://giiava.com/lecithin/</a:t>
            </a:r>
            <a:endParaRPr lang="en-US" sz="2000" b="1" dirty="0" smtClean="0">
              <a:solidFill>
                <a:schemeClr val="tx1"/>
              </a:solidFill>
            </a:endParaRPr>
          </a:p>
          <a:p>
            <a:pPr marL="342900" indent="-342900" algn="l">
              <a:buFont typeface="Arial" panose="020B0604020202020204" pitchFamily="34" charset="0"/>
              <a:buChar char="•"/>
            </a:pPr>
            <a:endParaRPr lang="en-US" sz="1900" b="1" dirty="0">
              <a:solidFill>
                <a:schemeClr val="tx1"/>
              </a:solidFill>
            </a:endParaRPr>
          </a:p>
          <a:p>
            <a:pPr marL="342900" indent="-342900" algn="l">
              <a:buFont typeface="Arial" panose="020B0604020202020204" pitchFamily="34" charset="0"/>
              <a:buChar char="•"/>
            </a:pPr>
            <a:endParaRPr lang="en-US" sz="1900" b="1" dirty="0">
              <a:solidFill>
                <a:schemeClr val="tx1"/>
              </a:solidFill>
            </a:endParaRPr>
          </a:p>
          <a:p>
            <a:pPr algn="l"/>
            <a:endParaRPr lang="en-IN" sz="2800" b="1" dirty="0">
              <a:solidFill>
                <a:schemeClr val="tx1"/>
              </a:solidFill>
            </a:endParaRPr>
          </a:p>
          <a:p>
            <a:endParaRPr lang="en-IN" dirty="0"/>
          </a:p>
        </p:txBody>
      </p:sp>
    </p:spTree>
    <p:extLst>
      <p:ext uri="{BB962C8B-B14F-4D97-AF65-F5344CB8AC3E}">
        <p14:creationId xmlns:p14="http://schemas.microsoft.com/office/powerpoint/2010/main" val="2201037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362140"/>
            <a:ext cx="9127569" cy="841972"/>
          </a:xfrm>
        </p:spPr>
        <p:txBody>
          <a:bodyPr>
            <a:noAutofit/>
          </a:bodyPr>
          <a:lstStyle/>
          <a:p>
            <a:r>
              <a:rPr lang="en-IN" sz="4400" b="1" dirty="0">
                <a:solidFill>
                  <a:schemeClr val="accent4"/>
                </a:solidFill>
              </a:rPr>
              <a:t>Selection of Emulsifiers</a:t>
            </a:r>
            <a:br>
              <a:rPr lang="en-IN" sz="4400" b="1" dirty="0">
                <a:solidFill>
                  <a:schemeClr val="accent4"/>
                </a:solidFill>
              </a:rPr>
            </a:br>
            <a:endParaRPr lang="en-IN" sz="4400" dirty="0">
              <a:solidFill>
                <a:schemeClr val="accent4"/>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339" y="1491100"/>
            <a:ext cx="3664747" cy="3492087"/>
          </a:xfrm>
        </p:spPr>
      </p:pic>
      <p:sp>
        <p:nvSpPr>
          <p:cNvPr id="6" name="TextBox 5"/>
          <p:cNvSpPr txBox="1"/>
          <p:nvPr/>
        </p:nvSpPr>
        <p:spPr>
          <a:xfrm>
            <a:off x="4055953" y="1359707"/>
            <a:ext cx="5323437" cy="3754874"/>
          </a:xfrm>
          <a:prstGeom prst="rect">
            <a:avLst/>
          </a:prstGeom>
          <a:noFill/>
        </p:spPr>
        <p:txBody>
          <a:bodyPr wrap="square" rtlCol="0">
            <a:spAutoFit/>
          </a:bodyPr>
          <a:lstStyle/>
          <a:p>
            <a:pPr fontAlgn="base"/>
            <a:r>
              <a:rPr lang="en-IN" sz="2000" b="1" dirty="0"/>
              <a:t>How Are Emulsifiers Selected</a:t>
            </a:r>
            <a:r>
              <a:rPr lang="en-IN" sz="2000" b="1" dirty="0" smtClean="0"/>
              <a:t>?</a:t>
            </a:r>
          </a:p>
          <a:p>
            <a:pPr algn="just" fontAlgn="base"/>
            <a:r>
              <a:rPr lang="en-US" b="0" i="0" dirty="0" smtClean="0">
                <a:solidFill>
                  <a:srgbClr val="000000"/>
                </a:solidFill>
                <a:effectLst/>
                <a:latin typeface="Lato"/>
              </a:rPr>
              <a:t>One method is by using HLB (Hydrophilic Lipophilic Balance).Different emulsifiers have different HLB values, and proper emulsifiers are selected depending on the composition of the proposed emulsion.</a:t>
            </a:r>
          </a:p>
          <a:p>
            <a:pPr fontAlgn="base"/>
            <a:endParaRPr lang="en-US" b="1" dirty="0" smtClean="0"/>
          </a:p>
          <a:p>
            <a:pPr fontAlgn="base"/>
            <a:r>
              <a:rPr lang="en-IN" sz="2000" b="1" dirty="0"/>
              <a:t>What Is HLB Value</a:t>
            </a:r>
            <a:r>
              <a:rPr lang="en-IN" sz="2000" b="1" dirty="0" smtClean="0"/>
              <a:t>?</a:t>
            </a:r>
            <a:endParaRPr lang="en-IN" sz="2000" b="1" dirty="0"/>
          </a:p>
          <a:p>
            <a:pPr fontAlgn="base"/>
            <a:r>
              <a:rPr lang="en-US" dirty="0"/>
              <a:t>HLB stands for Hydrophilic Lipophilic Balance. A low HLB value indicates greater </a:t>
            </a:r>
            <a:r>
              <a:rPr lang="en-US" dirty="0" err="1"/>
              <a:t>lipophilicity</a:t>
            </a:r>
            <a:r>
              <a:rPr lang="en-US" dirty="0"/>
              <a:t> or a higher affinity towards lipids (oil). Conversely, a high HLB value indicates a greater affinity towards water. </a:t>
            </a:r>
            <a:endParaRPr lang="en-IN" b="1" dirty="0"/>
          </a:p>
        </p:txBody>
      </p:sp>
    </p:spTree>
    <p:extLst>
      <p:ext uri="{BB962C8B-B14F-4D97-AF65-F5344CB8AC3E}">
        <p14:creationId xmlns:p14="http://schemas.microsoft.com/office/powerpoint/2010/main" val="3063356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534975" cy="1010970"/>
          </a:xfrm>
        </p:spPr>
        <p:txBody>
          <a:bodyPr>
            <a:noAutofit/>
          </a:bodyPr>
          <a:lstStyle/>
          <a:p>
            <a:r>
              <a:rPr lang="en-IN" sz="5400" b="1" dirty="0">
                <a:solidFill>
                  <a:schemeClr val="accent4"/>
                </a:solidFill>
              </a:rPr>
              <a:t>Types of Emulsions</a:t>
            </a:r>
            <a:br>
              <a:rPr lang="en-IN" sz="5400" b="1" dirty="0">
                <a:solidFill>
                  <a:schemeClr val="accent4"/>
                </a:solidFill>
              </a:rPr>
            </a:br>
            <a:endParaRPr lang="en-IN" sz="5400" dirty="0">
              <a:solidFill>
                <a:schemeClr val="accent4"/>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0535" y="1720160"/>
            <a:ext cx="2973424" cy="2836492"/>
          </a:xfrm>
        </p:spPr>
      </p:pic>
      <p:sp>
        <p:nvSpPr>
          <p:cNvPr id="4" name="Content Placeholder 2"/>
          <p:cNvSpPr txBox="1">
            <a:spLocks/>
          </p:cNvSpPr>
          <p:nvPr/>
        </p:nvSpPr>
        <p:spPr>
          <a:xfrm>
            <a:off x="1136849" y="4952495"/>
            <a:ext cx="3360797" cy="167464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solidFill>
                  <a:schemeClr val="tx1"/>
                </a:solidFill>
              </a:rPr>
              <a:t>Water in Oil. Butte, Margarines, oil is in continuous form while water is dispersed in small droplets.</a:t>
            </a:r>
            <a:endParaRPr lang="en-IN" dirty="0">
              <a:solidFill>
                <a:schemeClr val="tx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3257" y="1722917"/>
            <a:ext cx="2970536" cy="2833735"/>
          </a:xfrm>
          <a:prstGeom prst="rect">
            <a:avLst/>
          </a:prstGeom>
        </p:spPr>
      </p:pic>
      <p:sp>
        <p:nvSpPr>
          <p:cNvPr id="9" name="Rectangle 8"/>
          <p:cNvSpPr/>
          <p:nvPr/>
        </p:nvSpPr>
        <p:spPr>
          <a:xfrm>
            <a:off x="5843257" y="4952495"/>
            <a:ext cx="3360800" cy="1477328"/>
          </a:xfrm>
          <a:prstGeom prst="rect">
            <a:avLst/>
          </a:prstGeom>
        </p:spPr>
        <p:txBody>
          <a:bodyPr wrap="square">
            <a:spAutoFit/>
          </a:bodyPr>
          <a:lstStyle/>
          <a:p>
            <a:r>
              <a:rPr lang="en-US" dirty="0"/>
              <a:t>Oil in Water e.g. Milk, cream (buttercream). Milk and milk fat -water is the continuous phase and fat is in suspended form.</a:t>
            </a:r>
            <a:endParaRPr lang="en-IN" dirty="0"/>
          </a:p>
        </p:txBody>
      </p:sp>
    </p:spTree>
    <p:extLst>
      <p:ext uri="{BB962C8B-B14F-4D97-AF65-F5344CB8AC3E}">
        <p14:creationId xmlns:p14="http://schemas.microsoft.com/office/powerpoint/2010/main" val="239540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25102"/>
            <a:ext cx="8596668" cy="950614"/>
          </a:xfrm>
        </p:spPr>
        <p:txBody>
          <a:bodyPr>
            <a:noAutofit/>
          </a:bodyPr>
          <a:lstStyle/>
          <a:p>
            <a:r>
              <a:rPr lang="en-IN" sz="4800" dirty="0" smtClean="0">
                <a:solidFill>
                  <a:schemeClr val="accent4"/>
                </a:solidFill>
              </a:rPr>
              <a:t> Products Of </a:t>
            </a:r>
            <a:r>
              <a:rPr lang="en-IN" sz="4800" dirty="0" err="1" smtClean="0">
                <a:solidFill>
                  <a:schemeClr val="accent4"/>
                </a:solidFill>
              </a:rPr>
              <a:t>Giiava</a:t>
            </a:r>
            <a:r>
              <a:rPr lang="en-IN" sz="4800" dirty="0" smtClean="0">
                <a:solidFill>
                  <a:schemeClr val="accent4"/>
                </a:solidFill>
              </a:rPr>
              <a:t> </a:t>
            </a:r>
            <a:r>
              <a:rPr lang="en-IN" sz="4800" dirty="0"/>
              <a:t/>
            </a:r>
            <a:br>
              <a:rPr lang="en-IN" sz="4800" dirty="0"/>
            </a:br>
            <a:endParaRPr lang="en-IN" sz="4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8353" y="1575303"/>
            <a:ext cx="4716855" cy="4349027"/>
          </a:xfrm>
        </p:spPr>
      </p:pic>
      <p:sp>
        <p:nvSpPr>
          <p:cNvPr id="5" name="Rectangle 4"/>
          <p:cNvSpPr/>
          <p:nvPr/>
        </p:nvSpPr>
        <p:spPr>
          <a:xfrm>
            <a:off x="4911463" y="1475716"/>
            <a:ext cx="5151422" cy="6186309"/>
          </a:xfrm>
          <a:prstGeom prst="rect">
            <a:avLst/>
          </a:prstGeom>
        </p:spPr>
        <p:txBody>
          <a:bodyPr wrap="square">
            <a:spAutoFit/>
          </a:bodyPr>
          <a:lstStyle/>
          <a:p>
            <a:pPr fontAlgn="base"/>
            <a:r>
              <a:rPr lang="en-US" dirty="0" smtClean="0"/>
              <a:t>We </a:t>
            </a:r>
            <a:r>
              <a:rPr lang="en-US" dirty="0"/>
              <a:t>offer a wide range of emulsifiers for various applications in the food, feed, and nutrition industries.</a:t>
            </a:r>
          </a:p>
          <a:p>
            <a:pPr marL="342900" indent="-342900" fontAlgn="base">
              <a:buFont typeface="+mj-lt"/>
              <a:buAutoNum type="arabicPeriod"/>
            </a:pPr>
            <a:endParaRPr lang="en-IN" i="0" dirty="0" smtClean="0">
              <a:effectLst/>
              <a:latin typeface="var( --e-global-typography-736dbf2-font-family )"/>
            </a:endParaRPr>
          </a:p>
          <a:p>
            <a:pPr marL="342900" indent="-342900" fontAlgn="base">
              <a:buFont typeface="+mj-lt"/>
              <a:buAutoNum type="arabicPeriod"/>
            </a:pPr>
            <a:r>
              <a:rPr lang="en-IN" b="1" i="0" dirty="0" smtClean="0">
                <a:effectLst/>
                <a:latin typeface="var( --e-global-typography-736dbf2-font-family )"/>
              </a:rPr>
              <a:t>GIIOFINE </a:t>
            </a:r>
          </a:p>
          <a:p>
            <a:pPr marL="342900" indent="-342900" fontAlgn="base">
              <a:buFont typeface="+mj-lt"/>
              <a:buAutoNum type="arabicPeriod"/>
            </a:pPr>
            <a:endParaRPr lang="en-IN" b="1" i="0" dirty="0" smtClean="0">
              <a:effectLst/>
              <a:latin typeface="var( --e-global-typography-736dbf2-font-family )"/>
            </a:endParaRPr>
          </a:p>
          <a:p>
            <a:pPr marL="342900" indent="-342900" fontAlgn="base">
              <a:buFont typeface="+mj-lt"/>
              <a:buAutoNum type="arabicPeriod"/>
            </a:pPr>
            <a:r>
              <a:rPr lang="en-IN" b="1" dirty="0" smtClean="0"/>
              <a:t>GIIOFEED</a:t>
            </a:r>
          </a:p>
          <a:p>
            <a:pPr marL="342900" indent="-342900" fontAlgn="base">
              <a:buFont typeface="+mj-lt"/>
              <a:buAutoNum type="arabicPeriod"/>
            </a:pPr>
            <a:endParaRPr lang="en-IN" b="1" dirty="0" smtClean="0"/>
          </a:p>
          <a:p>
            <a:pPr marL="342900" indent="-342900" fontAlgn="base">
              <a:buFont typeface="+mj-lt"/>
              <a:buAutoNum type="arabicPeriod"/>
            </a:pPr>
            <a:r>
              <a:rPr lang="en-IN" b="1" dirty="0" smtClean="0"/>
              <a:t>GIIOINSTA</a:t>
            </a:r>
          </a:p>
          <a:p>
            <a:pPr marL="342900" indent="-342900" fontAlgn="base">
              <a:buFont typeface="+mj-lt"/>
              <a:buAutoNum type="arabicPeriod"/>
            </a:pPr>
            <a:endParaRPr lang="en-IN" b="1" dirty="0" smtClean="0"/>
          </a:p>
          <a:p>
            <a:pPr marL="342900" indent="-342900" fontAlgn="base">
              <a:buFont typeface="+mj-lt"/>
              <a:buAutoNum type="arabicPeriod"/>
            </a:pPr>
            <a:r>
              <a:rPr lang="en-IN" b="1" dirty="0"/>
              <a:t>Fat </a:t>
            </a:r>
            <a:r>
              <a:rPr lang="en-IN" b="1" dirty="0" smtClean="0"/>
              <a:t>Products</a:t>
            </a:r>
          </a:p>
          <a:p>
            <a:pPr marL="342900" indent="-342900" fontAlgn="base">
              <a:buFont typeface="+mj-lt"/>
              <a:buAutoNum type="arabicPeriod"/>
            </a:pPr>
            <a:endParaRPr lang="en-IN" i="0" dirty="0" smtClean="0">
              <a:effectLst/>
              <a:latin typeface="var( --e-global-typography-736dbf2-font-family )"/>
            </a:endParaRPr>
          </a:p>
          <a:p>
            <a:pPr fontAlgn="base"/>
            <a:endParaRPr lang="en-US" dirty="0"/>
          </a:p>
          <a:p>
            <a:pPr algn="ctr" fontAlgn="base"/>
            <a:endParaRPr lang="en-US" dirty="0">
              <a:latin typeface="var( --e-global-typography-736dbf2-font-family )"/>
            </a:endParaRPr>
          </a:p>
          <a:p>
            <a:pPr algn="ctr" fontAlgn="base"/>
            <a:endParaRPr lang="en-US" i="0" dirty="0" smtClean="0">
              <a:effectLst/>
              <a:latin typeface="var( --e-global-typography-736dbf2-font-family )"/>
            </a:endParaRPr>
          </a:p>
          <a:p>
            <a:pPr algn="ctr" fontAlgn="base"/>
            <a:endParaRPr lang="en-US" dirty="0">
              <a:latin typeface="var( --e-global-typography-736dbf2-font-family )"/>
            </a:endParaRPr>
          </a:p>
          <a:p>
            <a:pPr algn="ctr" fontAlgn="base"/>
            <a:endParaRPr lang="en-US" i="0" dirty="0" smtClean="0">
              <a:effectLst/>
              <a:latin typeface="var( --e-global-typography-736dbf2-font-family )"/>
            </a:endParaRPr>
          </a:p>
          <a:p>
            <a:pPr algn="ctr" fontAlgn="base"/>
            <a:endParaRPr lang="en-US" dirty="0">
              <a:latin typeface="var( --e-global-typography-736dbf2-font-family )"/>
            </a:endParaRPr>
          </a:p>
          <a:p>
            <a:pPr algn="ctr" fontAlgn="base"/>
            <a:endParaRPr lang="en-US" i="0" dirty="0" smtClean="0">
              <a:effectLst/>
              <a:latin typeface="var( --e-global-typography-736dbf2-font-family )"/>
            </a:endParaRPr>
          </a:p>
          <a:p>
            <a:pPr algn="ctr" fontAlgn="base"/>
            <a:endParaRPr lang="en-US" dirty="0">
              <a:latin typeface="var( --e-global-typography-736dbf2-font-family )"/>
            </a:endParaRPr>
          </a:p>
          <a:p>
            <a:pPr algn="ctr" fontAlgn="base"/>
            <a:endParaRPr lang="en-US" i="0" dirty="0" smtClean="0">
              <a:effectLst/>
              <a:latin typeface="var( --e-global-typography-736dbf2-font-family )"/>
            </a:endParaRPr>
          </a:p>
          <a:p>
            <a:pPr algn="ctr" fontAlgn="base"/>
            <a:endParaRPr lang="en-IN" i="0" dirty="0">
              <a:effectLst/>
              <a:latin typeface="var( --e-global-typography-736dbf2-font-family )"/>
            </a:endParaRPr>
          </a:p>
        </p:txBody>
      </p:sp>
    </p:spTree>
    <p:extLst>
      <p:ext uri="{BB962C8B-B14F-4D97-AF65-F5344CB8AC3E}">
        <p14:creationId xmlns:p14="http://schemas.microsoft.com/office/powerpoint/2010/main" val="313677318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142</TotalTime>
  <Words>277</Words>
  <Application>Microsoft Office PowerPoint</Application>
  <PresentationFormat>Widescreen</PresentationFormat>
  <Paragraphs>46</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Lato</vt:lpstr>
      <vt:lpstr>Trebuchet MS</vt:lpstr>
      <vt:lpstr>var( --e-global-typography-736dbf2-font-family )</vt:lpstr>
      <vt:lpstr>Wingdings 3</vt:lpstr>
      <vt:lpstr>Facet</vt:lpstr>
      <vt:lpstr>GIIAVA IS ONE OF THE WORLD LARGEST MANUFACTURES &amp; EXPORTER OF EMULSIFIERS</vt:lpstr>
      <vt:lpstr>Home Page </vt:lpstr>
      <vt:lpstr>Lecithin – General Information</vt:lpstr>
      <vt:lpstr>Selection of Emulsifiers </vt:lpstr>
      <vt:lpstr>Types of Emulsions </vt:lpstr>
      <vt:lpstr> Products Of Giiava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GIIAVA IS ONE OF THE WORLD LARGEST MANUFACTURES &amp; EXPORTER OF EMULSIFIERS</dc:title>
  <dc:creator>admin</dc:creator>
  <cp:lastModifiedBy>Microsoft account</cp:lastModifiedBy>
  <cp:revision>23</cp:revision>
  <dcterms:created xsi:type="dcterms:W3CDTF">2024-05-28T07:49:08Z</dcterms:created>
  <dcterms:modified xsi:type="dcterms:W3CDTF">2024-06-14T10:17:47Z</dcterms:modified>
</cp:coreProperties>
</file>