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8" d="100"/>
          <a:sy n="68" d="100"/>
        </p:scale>
        <p:origin x="-276" y="-72"/>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26DF9D95-DD6C-453A-9D44-99FACAA11D26}" type="datetimeFigureOut">
              <a:rPr lang="en-IN" smtClean="0"/>
              <a:t>16-08-2024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FA39641D-5F5C-4935-91E1-D36C0F533663}" type="slidenum">
              <a:rPr lang="en-IN" smtClean="0"/>
              <a:t>‹#›</a:t>
            </a:fld>
            <a:endParaRPr lang="en-IN"/>
          </a:p>
        </p:txBody>
      </p:sp>
    </p:spTree>
    <p:extLst>
      <p:ext uri="{BB962C8B-B14F-4D97-AF65-F5344CB8AC3E}">
        <p14:creationId xmlns:p14="http://schemas.microsoft.com/office/powerpoint/2010/main" val="2435244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https://www.rajeevclinic.com/disease/gynaecology-women%60s-health-4/pcod-poly-cystic-ovarian-disease--125.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hyperlink" Target="tel:9263778607"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s://www.rajeevclinic.com/" TargetMode="External"/><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283488" y="2474952"/>
            <a:ext cx="4919305" cy="3279577"/>
          </a:xfrm>
          <a:prstGeom prst="rect">
            <a:avLst/>
          </a:prstGeom>
        </p:spPr>
      </p:pic>
      <p:pic>
        <p:nvPicPr>
          <p:cNvPr id="6" name="Image 2" descr="preencoded.png"/>
          <p:cNvPicPr>
            <a:picLocks noChangeAspect="1"/>
          </p:cNvPicPr>
          <p:nvPr/>
        </p:nvPicPr>
        <p:blipFill>
          <a:blip r:embed="rId5"/>
          <a:stretch>
            <a:fillRect/>
          </a:stretch>
        </p:blipFill>
        <p:spPr>
          <a:xfrm>
            <a:off x="8968383" y="776049"/>
            <a:ext cx="2180034" cy="1248013"/>
          </a:xfrm>
          <a:prstGeom prst="rect">
            <a:avLst/>
          </a:prstGeom>
        </p:spPr>
      </p:pic>
      <p:sp>
        <p:nvSpPr>
          <p:cNvPr id="7" name="Text 2"/>
          <p:cNvSpPr/>
          <p:nvPr/>
        </p:nvSpPr>
        <p:spPr>
          <a:xfrm>
            <a:off x="6280190" y="2364224"/>
            <a:ext cx="7556421" cy="2934653"/>
          </a:xfrm>
          <a:prstGeom prst="rect">
            <a:avLst/>
          </a:prstGeom>
          <a:noFill/>
          <a:ln/>
        </p:spPr>
        <p:txBody>
          <a:bodyPr wrap="square" rtlCol="0" anchor="t"/>
          <a:lstStyle/>
          <a:p>
            <a:pPr marL="0" indent="0">
              <a:lnSpc>
                <a:spcPts val="7702"/>
              </a:lnSpc>
              <a:buNone/>
            </a:pPr>
            <a:r>
              <a:rPr lang="en-US" sz="6162" b="1" dirty="0">
                <a:solidFill>
                  <a:srgbClr val="152D47"/>
                </a:solidFill>
                <a:latin typeface="Crimson Pro" pitchFamily="34" charset="0"/>
                <a:ea typeface="Crimson Pro" pitchFamily="34" charset="-122"/>
                <a:cs typeface="Crimson Pro" pitchFamily="34" charset="-120"/>
              </a:rPr>
              <a:t>Introduction to Homeopathy and PCOS/PCOD</a:t>
            </a:r>
            <a:endParaRPr lang="en-US" sz="6162" dirty="0"/>
          </a:p>
        </p:txBody>
      </p:sp>
      <p:sp>
        <p:nvSpPr>
          <p:cNvPr id="8" name="Text 3"/>
          <p:cNvSpPr/>
          <p:nvPr/>
        </p:nvSpPr>
        <p:spPr>
          <a:xfrm>
            <a:off x="6280190" y="5639038"/>
            <a:ext cx="7556421" cy="1814513"/>
          </a:xfrm>
          <a:prstGeom prst="rect">
            <a:avLst/>
          </a:prstGeom>
          <a:noFill/>
          <a:ln/>
        </p:spPr>
        <p:txBody>
          <a:bodyPr wrap="square" rtlCol="0" anchor="t"/>
          <a:lstStyle/>
          <a:p>
            <a:pPr marL="0" indent="0">
              <a:lnSpc>
                <a:spcPts val="2858"/>
              </a:lnSpc>
              <a:buNone/>
            </a:pPr>
            <a:r>
              <a:rPr lang="en-US" sz="1786" dirty="0">
                <a:solidFill>
                  <a:srgbClr val="4C4C4D"/>
                </a:solidFill>
                <a:latin typeface="Heebo" pitchFamily="34" charset="0"/>
                <a:ea typeface="Heebo" pitchFamily="34" charset="-122"/>
                <a:cs typeface="Heebo" pitchFamily="34" charset="-120"/>
              </a:rPr>
              <a:t> Homeopathy is a holistic approach to treating Polycystic Ovarian Syndrome (PCOS) and Polycystic Ovarian Disease (PCOD) by addressing the root cause rather than just the symptoms. Unlike conventional treatments that focus on managing symptoms, homeopathy aims to restore the body's natural balance and improve hormonal imbalances.</a:t>
            </a:r>
            <a:endParaRPr lang="en-US" sz="178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p:cNvPicPr>
            <a:picLocks noChangeAspect="1"/>
          </p:cNvPicPr>
          <p:nvPr/>
        </p:nvPicPr>
        <p:blipFill>
          <a:blip r:embed="rId3"/>
          <a:stretch>
            <a:fillRect/>
          </a:stretch>
        </p:blipFill>
        <p:spPr>
          <a:xfrm>
            <a:off x="6225183" y="1745813"/>
            <a:ext cx="2180034" cy="1248013"/>
          </a:xfrm>
          <a:prstGeom prst="rect">
            <a:avLst/>
          </a:prstGeom>
        </p:spPr>
      </p:pic>
      <p:sp>
        <p:nvSpPr>
          <p:cNvPr id="5" name="Text 2"/>
          <p:cNvSpPr/>
          <p:nvPr/>
        </p:nvSpPr>
        <p:spPr>
          <a:xfrm>
            <a:off x="422031" y="3333988"/>
            <a:ext cx="12432195" cy="708779"/>
          </a:xfrm>
          <a:prstGeom prst="rect">
            <a:avLst/>
          </a:prstGeom>
          <a:noFill/>
          <a:ln/>
        </p:spPr>
        <p:txBody>
          <a:bodyPr wrap="none" rtlCol="0" anchor="t"/>
          <a:lstStyle/>
          <a:p>
            <a:pPr marL="0" indent="0">
              <a:lnSpc>
                <a:spcPts val="5581"/>
              </a:lnSpc>
              <a:buNone/>
            </a:pPr>
            <a:r>
              <a:rPr lang="en-US" sz="4465" b="1" dirty="0">
                <a:solidFill>
                  <a:srgbClr val="152D47"/>
                </a:solidFill>
                <a:latin typeface="Crimson Pro" pitchFamily="34" charset="0"/>
                <a:ea typeface="Crimson Pro" pitchFamily="34" charset="-122"/>
                <a:cs typeface="Crimson Pro" pitchFamily="34" charset="-120"/>
              </a:rPr>
              <a:t>Conventional Treatment vs Homeopathic Approach</a:t>
            </a:r>
            <a:endParaRPr lang="en-US" sz="4465" dirty="0"/>
          </a:p>
        </p:txBody>
      </p:sp>
      <p:sp>
        <p:nvSpPr>
          <p:cNvPr id="6" name="Text 3"/>
          <p:cNvSpPr/>
          <p:nvPr/>
        </p:nvSpPr>
        <p:spPr>
          <a:xfrm>
            <a:off x="793790" y="4609743"/>
            <a:ext cx="2891314" cy="354330"/>
          </a:xfrm>
          <a:prstGeom prst="rect">
            <a:avLst/>
          </a:prstGeom>
          <a:noFill/>
          <a:ln/>
        </p:spPr>
        <p:txBody>
          <a:bodyPr wrap="none" rtlCol="0" anchor="t"/>
          <a:lstStyle/>
          <a:p>
            <a:pPr marL="0" indent="0">
              <a:lnSpc>
                <a:spcPts val="2791"/>
              </a:lnSpc>
              <a:buNone/>
            </a:pPr>
            <a:r>
              <a:rPr lang="en-US" sz="2233" b="1" dirty="0">
                <a:solidFill>
                  <a:srgbClr val="152D47"/>
                </a:solidFill>
                <a:latin typeface="Crimson Pro" pitchFamily="34" charset="0"/>
                <a:ea typeface="Crimson Pro" pitchFamily="34" charset="-122"/>
                <a:cs typeface="Crimson Pro" pitchFamily="34" charset="-120"/>
              </a:rPr>
              <a:t>Conventional Treatment</a:t>
            </a:r>
            <a:endParaRPr lang="en-US" sz="2233" dirty="0"/>
          </a:p>
        </p:txBody>
      </p:sp>
      <p:sp>
        <p:nvSpPr>
          <p:cNvPr id="7" name="Text 4"/>
          <p:cNvSpPr/>
          <p:nvPr/>
        </p:nvSpPr>
        <p:spPr>
          <a:xfrm>
            <a:off x="793790" y="5190887"/>
            <a:ext cx="3978116" cy="1088708"/>
          </a:xfrm>
          <a:prstGeom prst="rect">
            <a:avLst/>
          </a:prstGeom>
          <a:noFill/>
          <a:ln/>
        </p:spPr>
        <p:txBody>
          <a:bodyPr wrap="square" rtlCol="0" anchor="t"/>
          <a:lstStyle/>
          <a:p>
            <a:pPr marL="0" indent="0">
              <a:lnSpc>
                <a:spcPts val="2858"/>
              </a:lnSpc>
              <a:buNone/>
            </a:pPr>
            <a:r>
              <a:rPr lang="en-US" sz="1786" dirty="0">
                <a:solidFill>
                  <a:srgbClr val="4C4C4D"/>
                </a:solidFill>
                <a:latin typeface="Heebo" pitchFamily="34" charset="0"/>
                <a:ea typeface="Heebo" pitchFamily="34" charset="-122"/>
                <a:cs typeface="Heebo" pitchFamily="34" charset="-120"/>
              </a:rPr>
              <a:t>Typically focuses on managing symptoms with medications, birth control pills, and surgical interventions.</a:t>
            </a:r>
            <a:endParaRPr lang="en-US" sz="1786" dirty="0"/>
          </a:p>
        </p:txBody>
      </p:sp>
      <p:sp>
        <p:nvSpPr>
          <p:cNvPr id="8" name="Text 5"/>
          <p:cNvSpPr/>
          <p:nvPr/>
        </p:nvSpPr>
        <p:spPr>
          <a:xfrm>
            <a:off x="5332928" y="4609743"/>
            <a:ext cx="2835235" cy="354330"/>
          </a:xfrm>
          <a:prstGeom prst="rect">
            <a:avLst/>
          </a:prstGeom>
          <a:noFill/>
          <a:ln/>
        </p:spPr>
        <p:txBody>
          <a:bodyPr wrap="none" rtlCol="0" anchor="t"/>
          <a:lstStyle/>
          <a:p>
            <a:pPr marL="0" indent="0">
              <a:lnSpc>
                <a:spcPts val="2791"/>
              </a:lnSpc>
              <a:buNone/>
            </a:pPr>
            <a:r>
              <a:rPr lang="en-US" sz="2233" b="1" dirty="0">
                <a:solidFill>
                  <a:srgbClr val="152D47"/>
                </a:solidFill>
                <a:latin typeface="Crimson Pro" pitchFamily="34" charset="0"/>
                <a:ea typeface="Crimson Pro" pitchFamily="34" charset="-122"/>
                <a:cs typeface="Crimson Pro" pitchFamily="34" charset="-120"/>
              </a:rPr>
              <a:t>Homeopathic Approach</a:t>
            </a:r>
            <a:endParaRPr lang="en-US" sz="2233" dirty="0"/>
          </a:p>
        </p:txBody>
      </p:sp>
      <p:sp>
        <p:nvSpPr>
          <p:cNvPr id="9" name="Text 6"/>
          <p:cNvSpPr/>
          <p:nvPr/>
        </p:nvSpPr>
        <p:spPr>
          <a:xfrm>
            <a:off x="5332928" y="5190887"/>
            <a:ext cx="3978116" cy="1088708"/>
          </a:xfrm>
          <a:prstGeom prst="rect">
            <a:avLst/>
          </a:prstGeom>
          <a:noFill/>
          <a:ln/>
        </p:spPr>
        <p:txBody>
          <a:bodyPr wrap="square" rtlCol="0" anchor="t"/>
          <a:lstStyle/>
          <a:p>
            <a:pPr marL="0" indent="0">
              <a:lnSpc>
                <a:spcPts val="2858"/>
              </a:lnSpc>
              <a:buNone/>
            </a:pPr>
            <a:r>
              <a:rPr lang="en-US" sz="1786" dirty="0">
                <a:solidFill>
                  <a:srgbClr val="4C4C4D"/>
                </a:solidFill>
                <a:latin typeface="Heebo" pitchFamily="34" charset="0"/>
                <a:ea typeface="Heebo" pitchFamily="34" charset="-122"/>
                <a:cs typeface="Heebo" pitchFamily="34" charset="-120"/>
              </a:rPr>
              <a:t>Addresses the underlying imbalances and triggers to restore the body's natural hormonal regulation.</a:t>
            </a:r>
            <a:endParaRPr lang="en-US" sz="1786" dirty="0"/>
          </a:p>
        </p:txBody>
      </p:sp>
      <p:sp>
        <p:nvSpPr>
          <p:cNvPr id="10" name="Text 7"/>
          <p:cNvSpPr/>
          <p:nvPr/>
        </p:nvSpPr>
        <p:spPr>
          <a:xfrm>
            <a:off x="9872067" y="4609743"/>
            <a:ext cx="2835235" cy="354330"/>
          </a:xfrm>
          <a:prstGeom prst="rect">
            <a:avLst/>
          </a:prstGeom>
          <a:noFill/>
          <a:ln/>
        </p:spPr>
        <p:txBody>
          <a:bodyPr wrap="none" rtlCol="0" anchor="t"/>
          <a:lstStyle/>
          <a:p>
            <a:pPr marL="0" indent="0">
              <a:lnSpc>
                <a:spcPts val="2791"/>
              </a:lnSpc>
              <a:buNone/>
            </a:pPr>
            <a:r>
              <a:rPr lang="en-US" sz="2233" b="1" dirty="0">
                <a:solidFill>
                  <a:srgbClr val="152D47"/>
                </a:solidFill>
                <a:latin typeface="Crimson Pro" pitchFamily="34" charset="0"/>
                <a:ea typeface="Crimson Pro" pitchFamily="34" charset="-122"/>
                <a:cs typeface="Crimson Pro" pitchFamily="34" charset="-120"/>
              </a:rPr>
              <a:t>Key Difference</a:t>
            </a:r>
            <a:endParaRPr lang="en-US" sz="2233" dirty="0"/>
          </a:p>
        </p:txBody>
      </p:sp>
      <p:sp>
        <p:nvSpPr>
          <p:cNvPr id="11" name="Text 8"/>
          <p:cNvSpPr/>
          <p:nvPr/>
        </p:nvSpPr>
        <p:spPr>
          <a:xfrm>
            <a:off x="9872067" y="5190887"/>
            <a:ext cx="3978116" cy="1088708"/>
          </a:xfrm>
          <a:prstGeom prst="rect">
            <a:avLst/>
          </a:prstGeom>
          <a:noFill/>
          <a:ln/>
        </p:spPr>
        <p:txBody>
          <a:bodyPr wrap="square" rtlCol="0" anchor="t"/>
          <a:lstStyle/>
          <a:p>
            <a:pPr marL="0" indent="0">
              <a:lnSpc>
                <a:spcPts val="2858"/>
              </a:lnSpc>
              <a:buNone/>
            </a:pPr>
            <a:r>
              <a:rPr lang="en-US" sz="1786" dirty="0">
                <a:solidFill>
                  <a:srgbClr val="4C4C4D"/>
                </a:solidFill>
                <a:latin typeface="Heebo" pitchFamily="34" charset="0"/>
                <a:ea typeface="Heebo" pitchFamily="34" charset="-122"/>
                <a:cs typeface="Heebo" pitchFamily="34" charset="-120"/>
              </a:rPr>
              <a:t>Homeopathy treats the whole person, not just the disease, to achieve long-term, sustainable results.</a:t>
            </a:r>
            <a:endParaRPr lang="en-US" sz="1786"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31386"/>
          </a:xfrm>
          <a:prstGeom prst="rect">
            <a:avLst/>
          </a:prstGeom>
          <a:solidFill>
            <a:srgbClr val="FFFFFF"/>
          </a:solidFill>
          <a:ln/>
        </p:spPr>
      </p:sp>
      <p:pic>
        <p:nvPicPr>
          <p:cNvPr id="4" name="Image 0" descr="preencoded.png"/>
          <p:cNvPicPr>
            <a:picLocks noChangeAspect="1"/>
          </p:cNvPicPr>
          <p:nvPr/>
        </p:nvPicPr>
        <p:blipFill>
          <a:blip r:embed="rId3"/>
          <a:stretch>
            <a:fillRect/>
          </a:stretch>
        </p:blipFill>
        <p:spPr>
          <a:xfrm>
            <a:off x="0" y="0"/>
            <a:ext cx="14630400" cy="2617232"/>
          </a:xfrm>
          <a:prstGeom prst="rect">
            <a:avLst/>
          </a:prstGeom>
        </p:spPr>
      </p:pic>
      <p:pic>
        <p:nvPicPr>
          <p:cNvPr id="5" name="Image 1" descr="preencoded.png"/>
          <p:cNvPicPr>
            <a:picLocks noChangeAspect="1"/>
          </p:cNvPicPr>
          <p:nvPr/>
        </p:nvPicPr>
        <p:blipFill>
          <a:blip r:embed="rId4"/>
          <a:stretch>
            <a:fillRect/>
          </a:stretch>
        </p:blipFill>
        <p:spPr>
          <a:xfrm>
            <a:off x="5742146" y="261699"/>
            <a:ext cx="3146108" cy="2093833"/>
          </a:xfrm>
          <a:prstGeom prst="rect">
            <a:avLst/>
          </a:prstGeom>
        </p:spPr>
      </p:pic>
      <p:pic>
        <p:nvPicPr>
          <p:cNvPr id="6" name="Image 2" descr="preencoded.png"/>
          <p:cNvPicPr>
            <a:picLocks noChangeAspect="1"/>
          </p:cNvPicPr>
          <p:nvPr/>
        </p:nvPicPr>
        <p:blipFill>
          <a:blip r:embed="rId5"/>
          <a:stretch>
            <a:fillRect/>
          </a:stretch>
        </p:blipFill>
        <p:spPr>
          <a:xfrm>
            <a:off x="6309003" y="3193018"/>
            <a:ext cx="2012275" cy="1152049"/>
          </a:xfrm>
          <a:prstGeom prst="rect">
            <a:avLst/>
          </a:prstGeom>
        </p:spPr>
      </p:pic>
      <p:sp>
        <p:nvSpPr>
          <p:cNvPr id="7" name="Text 2"/>
          <p:cNvSpPr/>
          <p:nvPr/>
        </p:nvSpPr>
        <p:spPr>
          <a:xfrm>
            <a:off x="732711" y="4659035"/>
            <a:ext cx="9069586" cy="654248"/>
          </a:xfrm>
          <a:prstGeom prst="rect">
            <a:avLst/>
          </a:prstGeom>
          <a:noFill/>
          <a:ln/>
        </p:spPr>
        <p:txBody>
          <a:bodyPr wrap="none" rtlCol="0" anchor="t"/>
          <a:lstStyle/>
          <a:p>
            <a:pPr marL="0" indent="0">
              <a:lnSpc>
                <a:spcPts val="5152"/>
              </a:lnSpc>
              <a:buNone/>
            </a:pPr>
            <a:r>
              <a:rPr lang="en-US" sz="4122" b="1" dirty="0">
                <a:solidFill>
                  <a:srgbClr val="152D47"/>
                </a:solidFill>
                <a:latin typeface="Crimson Pro" pitchFamily="34" charset="0"/>
                <a:ea typeface="Crimson Pro" pitchFamily="34" charset="-122"/>
                <a:cs typeface="Crimson Pro" pitchFamily="34" charset="-120"/>
              </a:rPr>
              <a:t>Addressing the Root Cause of PCOS/PCOD</a:t>
            </a:r>
            <a:endParaRPr lang="en-US" sz="4122" dirty="0"/>
          </a:p>
        </p:txBody>
      </p:sp>
      <p:sp>
        <p:nvSpPr>
          <p:cNvPr id="8" name="Shape 3"/>
          <p:cNvSpPr/>
          <p:nvPr/>
        </p:nvSpPr>
        <p:spPr>
          <a:xfrm>
            <a:off x="732711" y="5862757"/>
            <a:ext cx="471011" cy="471011"/>
          </a:xfrm>
          <a:prstGeom prst="roundRect">
            <a:avLst>
              <a:gd name="adj" fmla="val 6668"/>
            </a:avLst>
          </a:prstGeom>
          <a:solidFill>
            <a:srgbClr val="F2EEEE"/>
          </a:solidFill>
          <a:ln/>
        </p:spPr>
      </p:sp>
      <p:sp>
        <p:nvSpPr>
          <p:cNvPr id="9" name="Text 4"/>
          <p:cNvSpPr/>
          <p:nvPr/>
        </p:nvSpPr>
        <p:spPr>
          <a:xfrm>
            <a:off x="912019" y="5941219"/>
            <a:ext cx="112276" cy="314087"/>
          </a:xfrm>
          <a:prstGeom prst="rect">
            <a:avLst/>
          </a:prstGeom>
          <a:noFill/>
          <a:ln/>
        </p:spPr>
        <p:txBody>
          <a:bodyPr wrap="none" rtlCol="0" anchor="t"/>
          <a:lstStyle/>
          <a:p>
            <a:pPr marL="0" indent="0" algn="ctr">
              <a:lnSpc>
                <a:spcPts val="2473"/>
              </a:lnSpc>
              <a:buNone/>
            </a:pPr>
            <a:r>
              <a:rPr lang="en-US" sz="2473" b="1" dirty="0">
                <a:solidFill>
                  <a:srgbClr val="4C4C4D"/>
                </a:solidFill>
                <a:latin typeface="Crimson Pro" pitchFamily="34" charset="0"/>
                <a:ea typeface="Crimson Pro" pitchFamily="34" charset="-122"/>
                <a:cs typeface="Crimson Pro" pitchFamily="34" charset="-120"/>
              </a:rPr>
              <a:t>1</a:t>
            </a:r>
            <a:endParaRPr lang="en-US" sz="2473" dirty="0"/>
          </a:p>
        </p:txBody>
      </p:sp>
      <p:sp>
        <p:nvSpPr>
          <p:cNvPr id="10" name="Text 5"/>
          <p:cNvSpPr/>
          <p:nvPr/>
        </p:nvSpPr>
        <p:spPr>
          <a:xfrm>
            <a:off x="1413034" y="5862757"/>
            <a:ext cx="2617232" cy="327065"/>
          </a:xfrm>
          <a:prstGeom prst="rect">
            <a:avLst/>
          </a:prstGeom>
          <a:noFill/>
          <a:ln/>
        </p:spPr>
        <p:txBody>
          <a:bodyPr wrap="none" rtlCol="0" anchor="t"/>
          <a:lstStyle/>
          <a:p>
            <a:pPr marL="0" indent="0">
              <a:lnSpc>
                <a:spcPts val="2576"/>
              </a:lnSpc>
              <a:buNone/>
            </a:pPr>
            <a:r>
              <a:rPr lang="en-US" sz="2061" b="1" dirty="0">
                <a:solidFill>
                  <a:srgbClr val="4C4C4D"/>
                </a:solidFill>
                <a:latin typeface="Crimson Pro" pitchFamily="34" charset="0"/>
                <a:ea typeface="Crimson Pro" pitchFamily="34" charset="-122"/>
                <a:cs typeface="Crimson Pro" pitchFamily="34" charset="-120"/>
              </a:rPr>
              <a:t>Identifying Triggers</a:t>
            </a:r>
            <a:endParaRPr lang="en-US" sz="2061" dirty="0"/>
          </a:p>
        </p:txBody>
      </p:sp>
      <p:sp>
        <p:nvSpPr>
          <p:cNvPr id="11" name="Text 6"/>
          <p:cNvSpPr/>
          <p:nvPr/>
        </p:nvSpPr>
        <p:spPr>
          <a:xfrm>
            <a:off x="1413034" y="6315432"/>
            <a:ext cx="3568422" cy="1005126"/>
          </a:xfrm>
          <a:prstGeom prst="rect">
            <a:avLst/>
          </a:prstGeom>
          <a:noFill/>
          <a:ln/>
        </p:spPr>
        <p:txBody>
          <a:bodyPr wrap="square" rtlCol="0" anchor="t"/>
          <a:lstStyle/>
          <a:p>
            <a:pPr marL="0" indent="0">
              <a:lnSpc>
                <a:spcPts val="2638"/>
              </a:lnSpc>
              <a:buNone/>
            </a:pPr>
            <a:r>
              <a:rPr lang="en-US" sz="1649" dirty="0">
                <a:solidFill>
                  <a:srgbClr val="4C4C4D"/>
                </a:solidFill>
                <a:latin typeface="Heebo" pitchFamily="34" charset="0"/>
                <a:ea typeface="Heebo" pitchFamily="34" charset="-122"/>
                <a:cs typeface="Heebo" pitchFamily="34" charset="-120"/>
              </a:rPr>
              <a:t>Homeopathic practitioners investigate the individual's unique triggers, such as stress, diet, or lifestyle factors.</a:t>
            </a:r>
            <a:endParaRPr lang="en-US" sz="1649" dirty="0"/>
          </a:p>
        </p:txBody>
      </p:sp>
      <p:sp>
        <p:nvSpPr>
          <p:cNvPr id="12" name="Shape 7"/>
          <p:cNvSpPr/>
          <p:nvPr/>
        </p:nvSpPr>
        <p:spPr>
          <a:xfrm>
            <a:off x="5190768" y="5862757"/>
            <a:ext cx="471011" cy="471011"/>
          </a:xfrm>
          <a:prstGeom prst="roundRect">
            <a:avLst>
              <a:gd name="adj" fmla="val 6668"/>
            </a:avLst>
          </a:prstGeom>
          <a:solidFill>
            <a:srgbClr val="F2EEEE"/>
          </a:solidFill>
          <a:ln/>
        </p:spPr>
      </p:sp>
      <p:sp>
        <p:nvSpPr>
          <p:cNvPr id="13" name="Text 8"/>
          <p:cNvSpPr/>
          <p:nvPr/>
        </p:nvSpPr>
        <p:spPr>
          <a:xfrm>
            <a:off x="5348288" y="5941219"/>
            <a:ext cx="155853" cy="314087"/>
          </a:xfrm>
          <a:prstGeom prst="rect">
            <a:avLst/>
          </a:prstGeom>
          <a:noFill/>
          <a:ln/>
        </p:spPr>
        <p:txBody>
          <a:bodyPr wrap="none" rtlCol="0" anchor="t"/>
          <a:lstStyle/>
          <a:p>
            <a:pPr marL="0" indent="0" algn="ctr">
              <a:lnSpc>
                <a:spcPts val="2473"/>
              </a:lnSpc>
              <a:buNone/>
            </a:pPr>
            <a:r>
              <a:rPr lang="en-US" sz="2473" b="1" dirty="0">
                <a:solidFill>
                  <a:srgbClr val="4C4C4D"/>
                </a:solidFill>
                <a:latin typeface="Crimson Pro" pitchFamily="34" charset="0"/>
                <a:ea typeface="Crimson Pro" pitchFamily="34" charset="-122"/>
                <a:cs typeface="Crimson Pro" pitchFamily="34" charset="-120"/>
              </a:rPr>
              <a:t>2</a:t>
            </a:r>
            <a:endParaRPr lang="en-US" sz="2473" dirty="0"/>
          </a:p>
        </p:txBody>
      </p:sp>
      <p:sp>
        <p:nvSpPr>
          <p:cNvPr id="14" name="Text 9"/>
          <p:cNvSpPr/>
          <p:nvPr/>
        </p:nvSpPr>
        <p:spPr>
          <a:xfrm>
            <a:off x="5871091" y="5862757"/>
            <a:ext cx="2617232" cy="327065"/>
          </a:xfrm>
          <a:prstGeom prst="rect">
            <a:avLst/>
          </a:prstGeom>
          <a:noFill/>
          <a:ln/>
        </p:spPr>
        <p:txBody>
          <a:bodyPr wrap="none" rtlCol="0" anchor="t"/>
          <a:lstStyle/>
          <a:p>
            <a:pPr marL="0" indent="0">
              <a:lnSpc>
                <a:spcPts val="2576"/>
              </a:lnSpc>
              <a:buNone/>
            </a:pPr>
            <a:r>
              <a:rPr lang="en-US" sz="2061" b="1" dirty="0">
                <a:solidFill>
                  <a:srgbClr val="4C4C4D"/>
                </a:solidFill>
                <a:latin typeface="Crimson Pro" pitchFamily="34" charset="0"/>
                <a:ea typeface="Crimson Pro" pitchFamily="34" charset="-122"/>
                <a:cs typeface="Crimson Pro" pitchFamily="34" charset="-120"/>
              </a:rPr>
              <a:t>Holistic Evaluation</a:t>
            </a:r>
            <a:endParaRPr lang="en-US" sz="2061" dirty="0"/>
          </a:p>
        </p:txBody>
      </p:sp>
      <p:sp>
        <p:nvSpPr>
          <p:cNvPr id="15" name="Text 10"/>
          <p:cNvSpPr/>
          <p:nvPr/>
        </p:nvSpPr>
        <p:spPr>
          <a:xfrm>
            <a:off x="5871091" y="6315432"/>
            <a:ext cx="3568422" cy="1340168"/>
          </a:xfrm>
          <a:prstGeom prst="rect">
            <a:avLst/>
          </a:prstGeom>
          <a:noFill/>
          <a:ln/>
        </p:spPr>
        <p:txBody>
          <a:bodyPr wrap="square" rtlCol="0" anchor="t"/>
          <a:lstStyle/>
          <a:p>
            <a:pPr marL="0" indent="0">
              <a:lnSpc>
                <a:spcPts val="2638"/>
              </a:lnSpc>
              <a:buNone/>
            </a:pPr>
            <a:r>
              <a:rPr lang="en-US" sz="1649" dirty="0">
                <a:solidFill>
                  <a:srgbClr val="4C4C4D"/>
                </a:solidFill>
                <a:latin typeface="Heebo" pitchFamily="34" charset="0"/>
                <a:ea typeface="Heebo" pitchFamily="34" charset="-122"/>
                <a:cs typeface="Heebo" pitchFamily="34" charset="-120"/>
              </a:rPr>
              <a:t>They assess the patient's overall physical, emotional, and mental well-being to formulate a personalized treatment plan.</a:t>
            </a:r>
            <a:endParaRPr lang="en-US" sz="1649" dirty="0"/>
          </a:p>
        </p:txBody>
      </p:sp>
      <p:sp>
        <p:nvSpPr>
          <p:cNvPr id="16" name="Shape 11"/>
          <p:cNvSpPr/>
          <p:nvPr/>
        </p:nvSpPr>
        <p:spPr>
          <a:xfrm>
            <a:off x="9648825" y="5862757"/>
            <a:ext cx="471011" cy="471011"/>
          </a:xfrm>
          <a:prstGeom prst="roundRect">
            <a:avLst>
              <a:gd name="adj" fmla="val 6668"/>
            </a:avLst>
          </a:prstGeom>
          <a:solidFill>
            <a:srgbClr val="F2EEEE"/>
          </a:solidFill>
          <a:ln/>
        </p:spPr>
      </p:sp>
      <p:sp>
        <p:nvSpPr>
          <p:cNvPr id="17" name="Text 12"/>
          <p:cNvSpPr/>
          <p:nvPr/>
        </p:nvSpPr>
        <p:spPr>
          <a:xfrm>
            <a:off x="9808726" y="5941219"/>
            <a:ext cx="151209" cy="314087"/>
          </a:xfrm>
          <a:prstGeom prst="rect">
            <a:avLst/>
          </a:prstGeom>
          <a:noFill/>
          <a:ln/>
        </p:spPr>
        <p:txBody>
          <a:bodyPr wrap="none" rtlCol="0" anchor="t"/>
          <a:lstStyle/>
          <a:p>
            <a:pPr marL="0" indent="0" algn="ctr">
              <a:lnSpc>
                <a:spcPts val="2473"/>
              </a:lnSpc>
              <a:buNone/>
            </a:pPr>
            <a:r>
              <a:rPr lang="en-US" sz="2473" b="1" dirty="0">
                <a:solidFill>
                  <a:srgbClr val="4C4C4D"/>
                </a:solidFill>
                <a:latin typeface="Crimson Pro" pitchFamily="34" charset="0"/>
                <a:ea typeface="Crimson Pro" pitchFamily="34" charset="-122"/>
                <a:cs typeface="Crimson Pro" pitchFamily="34" charset="-120"/>
              </a:rPr>
              <a:t>3</a:t>
            </a:r>
            <a:endParaRPr lang="en-US" sz="2473" dirty="0"/>
          </a:p>
        </p:txBody>
      </p:sp>
      <p:sp>
        <p:nvSpPr>
          <p:cNvPr id="18" name="Text 13"/>
          <p:cNvSpPr/>
          <p:nvPr/>
        </p:nvSpPr>
        <p:spPr>
          <a:xfrm>
            <a:off x="10329148" y="5862757"/>
            <a:ext cx="2617232" cy="327065"/>
          </a:xfrm>
          <a:prstGeom prst="rect">
            <a:avLst/>
          </a:prstGeom>
          <a:noFill/>
          <a:ln/>
        </p:spPr>
        <p:txBody>
          <a:bodyPr wrap="none" rtlCol="0" anchor="t"/>
          <a:lstStyle/>
          <a:p>
            <a:pPr marL="0" indent="0">
              <a:lnSpc>
                <a:spcPts val="2576"/>
              </a:lnSpc>
              <a:buNone/>
            </a:pPr>
            <a:r>
              <a:rPr lang="en-US" sz="2061" b="1" dirty="0">
                <a:solidFill>
                  <a:srgbClr val="4C4C4D"/>
                </a:solidFill>
                <a:latin typeface="Crimson Pro" pitchFamily="34" charset="0"/>
                <a:ea typeface="Crimson Pro" pitchFamily="34" charset="-122"/>
                <a:cs typeface="Crimson Pro" pitchFamily="34" charset="-120"/>
              </a:rPr>
              <a:t>Restoring Balance</a:t>
            </a:r>
            <a:endParaRPr lang="en-US" sz="2061" dirty="0"/>
          </a:p>
        </p:txBody>
      </p:sp>
      <p:sp>
        <p:nvSpPr>
          <p:cNvPr id="19" name="Text 14"/>
          <p:cNvSpPr/>
          <p:nvPr/>
        </p:nvSpPr>
        <p:spPr>
          <a:xfrm>
            <a:off x="10329148" y="6315432"/>
            <a:ext cx="3568422" cy="1005126"/>
          </a:xfrm>
          <a:prstGeom prst="rect">
            <a:avLst/>
          </a:prstGeom>
          <a:noFill/>
          <a:ln/>
        </p:spPr>
        <p:txBody>
          <a:bodyPr wrap="square" rtlCol="0" anchor="t"/>
          <a:lstStyle/>
          <a:p>
            <a:pPr marL="0" indent="0">
              <a:lnSpc>
                <a:spcPts val="2638"/>
              </a:lnSpc>
              <a:buNone/>
            </a:pPr>
            <a:r>
              <a:rPr lang="en-US" sz="1649" dirty="0">
                <a:solidFill>
                  <a:srgbClr val="4C4C4D"/>
                </a:solidFill>
                <a:latin typeface="Heebo" pitchFamily="34" charset="0"/>
                <a:ea typeface="Heebo" pitchFamily="34" charset="-122"/>
                <a:cs typeface="Heebo" pitchFamily="34" charset="-120"/>
              </a:rPr>
              <a:t>Homeopathic remedies work to rebalance the body's systems and address the underlying imbalances.</a:t>
            </a:r>
            <a:endParaRPr lang="en-US" sz="1649"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9367957" y="2433518"/>
            <a:ext cx="5038368" cy="3362563"/>
          </a:xfrm>
          <a:prstGeom prst="rect">
            <a:avLst/>
          </a:prstGeom>
        </p:spPr>
      </p:pic>
      <p:pic>
        <p:nvPicPr>
          <p:cNvPr id="6" name="Image 2" descr="preencoded.png"/>
          <p:cNvPicPr>
            <a:picLocks noChangeAspect="1"/>
          </p:cNvPicPr>
          <p:nvPr/>
        </p:nvPicPr>
        <p:blipFill>
          <a:blip r:embed="rId5"/>
          <a:stretch>
            <a:fillRect/>
          </a:stretch>
        </p:blipFill>
        <p:spPr>
          <a:xfrm>
            <a:off x="3710821" y="914995"/>
            <a:ext cx="1722358" cy="986076"/>
          </a:xfrm>
          <a:prstGeom prst="rect">
            <a:avLst/>
          </a:prstGeom>
        </p:spPr>
      </p:pic>
      <p:sp>
        <p:nvSpPr>
          <p:cNvPr id="7" name="Text 2"/>
          <p:cNvSpPr/>
          <p:nvPr/>
        </p:nvSpPr>
        <p:spPr>
          <a:xfrm>
            <a:off x="627102" y="2169795"/>
            <a:ext cx="6852999" cy="559951"/>
          </a:xfrm>
          <a:prstGeom prst="rect">
            <a:avLst/>
          </a:prstGeom>
          <a:noFill/>
          <a:ln/>
        </p:spPr>
        <p:txBody>
          <a:bodyPr wrap="none" rtlCol="0" anchor="t"/>
          <a:lstStyle/>
          <a:p>
            <a:pPr marL="0" indent="0">
              <a:lnSpc>
                <a:spcPts val="4410"/>
              </a:lnSpc>
              <a:buNone/>
            </a:pPr>
            <a:r>
              <a:rPr lang="en-US" sz="3528" b="1" dirty="0">
                <a:solidFill>
                  <a:srgbClr val="152D47"/>
                </a:solidFill>
                <a:latin typeface="Crimson Pro" pitchFamily="34" charset="0"/>
                <a:ea typeface="Crimson Pro" pitchFamily="34" charset="-122"/>
                <a:cs typeface="Crimson Pro" pitchFamily="34" charset="-120"/>
              </a:rPr>
              <a:t>Restoring the Body's Natural Balance</a:t>
            </a:r>
            <a:endParaRPr lang="en-US" sz="3528" dirty="0"/>
          </a:p>
        </p:txBody>
      </p:sp>
      <p:sp>
        <p:nvSpPr>
          <p:cNvPr id="8" name="Shape 3"/>
          <p:cNvSpPr/>
          <p:nvPr/>
        </p:nvSpPr>
        <p:spPr>
          <a:xfrm>
            <a:off x="884396" y="2998470"/>
            <a:ext cx="22860" cy="4316016"/>
          </a:xfrm>
          <a:prstGeom prst="roundRect">
            <a:avLst>
              <a:gd name="adj" fmla="val 117589"/>
            </a:avLst>
          </a:prstGeom>
          <a:solidFill>
            <a:srgbClr val="D8D4D4"/>
          </a:solidFill>
          <a:ln/>
        </p:spPr>
      </p:sp>
      <p:sp>
        <p:nvSpPr>
          <p:cNvPr id="9" name="Shape 4"/>
          <p:cNvSpPr/>
          <p:nvPr/>
        </p:nvSpPr>
        <p:spPr>
          <a:xfrm>
            <a:off x="1074539" y="3390186"/>
            <a:ext cx="627102" cy="22860"/>
          </a:xfrm>
          <a:prstGeom prst="roundRect">
            <a:avLst>
              <a:gd name="adj" fmla="val 117589"/>
            </a:avLst>
          </a:prstGeom>
          <a:solidFill>
            <a:srgbClr val="D8D4D4"/>
          </a:solidFill>
          <a:ln/>
        </p:spPr>
      </p:sp>
      <p:sp>
        <p:nvSpPr>
          <p:cNvPr id="10" name="Shape 5"/>
          <p:cNvSpPr/>
          <p:nvPr/>
        </p:nvSpPr>
        <p:spPr>
          <a:xfrm>
            <a:off x="694253" y="3200043"/>
            <a:ext cx="403146" cy="403146"/>
          </a:xfrm>
          <a:prstGeom prst="roundRect">
            <a:avLst>
              <a:gd name="adj" fmla="val 6668"/>
            </a:avLst>
          </a:prstGeom>
          <a:solidFill>
            <a:srgbClr val="F2EEEE"/>
          </a:solidFill>
          <a:ln/>
        </p:spPr>
      </p:sp>
      <p:sp>
        <p:nvSpPr>
          <p:cNvPr id="11" name="Text 6"/>
          <p:cNvSpPr/>
          <p:nvPr/>
        </p:nvSpPr>
        <p:spPr>
          <a:xfrm>
            <a:off x="847725" y="3267194"/>
            <a:ext cx="96083" cy="268843"/>
          </a:xfrm>
          <a:prstGeom prst="rect">
            <a:avLst/>
          </a:prstGeom>
          <a:noFill/>
          <a:ln/>
        </p:spPr>
        <p:txBody>
          <a:bodyPr wrap="none" rtlCol="0" anchor="t"/>
          <a:lstStyle/>
          <a:p>
            <a:pPr marL="0" indent="0" algn="ctr">
              <a:lnSpc>
                <a:spcPts val="2117"/>
              </a:lnSpc>
              <a:buNone/>
            </a:pPr>
            <a:r>
              <a:rPr lang="en-US" sz="2117" b="1" dirty="0">
                <a:solidFill>
                  <a:srgbClr val="4C4C4D"/>
                </a:solidFill>
                <a:latin typeface="Crimson Pro" pitchFamily="34" charset="0"/>
                <a:ea typeface="Crimson Pro" pitchFamily="34" charset="-122"/>
                <a:cs typeface="Crimson Pro" pitchFamily="34" charset="-120"/>
              </a:rPr>
              <a:t>1</a:t>
            </a:r>
            <a:endParaRPr lang="en-US" sz="2117" dirty="0"/>
          </a:p>
        </p:txBody>
      </p:sp>
      <p:sp>
        <p:nvSpPr>
          <p:cNvPr id="12" name="Text 7"/>
          <p:cNvSpPr/>
          <p:nvPr/>
        </p:nvSpPr>
        <p:spPr>
          <a:xfrm>
            <a:off x="1881426" y="3177659"/>
            <a:ext cx="2240042" cy="279916"/>
          </a:xfrm>
          <a:prstGeom prst="rect">
            <a:avLst/>
          </a:prstGeom>
          <a:noFill/>
          <a:ln/>
        </p:spPr>
        <p:txBody>
          <a:bodyPr wrap="none" rtlCol="0" anchor="t"/>
          <a:lstStyle/>
          <a:p>
            <a:pPr marL="0" indent="0" algn="l">
              <a:lnSpc>
                <a:spcPts val="2205"/>
              </a:lnSpc>
              <a:buNone/>
            </a:pPr>
            <a:r>
              <a:rPr lang="en-US" sz="1764" b="1" dirty="0">
                <a:solidFill>
                  <a:srgbClr val="4C4C4D"/>
                </a:solidFill>
                <a:latin typeface="Crimson Pro" pitchFamily="34" charset="0"/>
                <a:ea typeface="Crimson Pro" pitchFamily="34" charset="-122"/>
                <a:cs typeface="Crimson Pro" pitchFamily="34" charset="-120"/>
              </a:rPr>
              <a:t>Detoxification</a:t>
            </a:r>
            <a:endParaRPr lang="en-US" sz="1764" dirty="0"/>
          </a:p>
        </p:txBody>
      </p:sp>
      <p:sp>
        <p:nvSpPr>
          <p:cNvPr id="13" name="Text 8"/>
          <p:cNvSpPr/>
          <p:nvPr/>
        </p:nvSpPr>
        <p:spPr>
          <a:xfrm>
            <a:off x="1881426" y="3565088"/>
            <a:ext cx="6635472" cy="573405"/>
          </a:xfrm>
          <a:prstGeom prst="rect">
            <a:avLst/>
          </a:prstGeom>
          <a:noFill/>
          <a:ln/>
        </p:spPr>
        <p:txBody>
          <a:bodyPr wrap="square" rtlCol="0" anchor="t"/>
          <a:lstStyle/>
          <a:p>
            <a:pPr marL="0" indent="0" algn="l">
              <a:lnSpc>
                <a:spcPts val="2258"/>
              </a:lnSpc>
              <a:buNone/>
            </a:pPr>
            <a:r>
              <a:rPr lang="en-US" sz="1411" dirty="0">
                <a:solidFill>
                  <a:srgbClr val="4C4C4D"/>
                </a:solidFill>
                <a:latin typeface="Heebo" pitchFamily="34" charset="0"/>
                <a:ea typeface="Heebo" pitchFamily="34" charset="-122"/>
                <a:cs typeface="Heebo" pitchFamily="34" charset="-120"/>
              </a:rPr>
              <a:t>Homeopathic remedies help the body eliminate toxins and waste products that can contribute to hormonal imbalances.</a:t>
            </a:r>
            <a:endParaRPr lang="en-US" sz="1411" dirty="0"/>
          </a:p>
        </p:txBody>
      </p:sp>
      <p:sp>
        <p:nvSpPr>
          <p:cNvPr id="14" name="Shape 9"/>
          <p:cNvSpPr/>
          <p:nvPr/>
        </p:nvSpPr>
        <p:spPr>
          <a:xfrm>
            <a:off x="1074539" y="4888587"/>
            <a:ext cx="627102" cy="22860"/>
          </a:xfrm>
          <a:prstGeom prst="roundRect">
            <a:avLst>
              <a:gd name="adj" fmla="val 117589"/>
            </a:avLst>
          </a:prstGeom>
          <a:solidFill>
            <a:srgbClr val="D8D4D4"/>
          </a:solidFill>
          <a:ln/>
        </p:spPr>
      </p:sp>
      <p:sp>
        <p:nvSpPr>
          <p:cNvPr id="15" name="Shape 10"/>
          <p:cNvSpPr/>
          <p:nvPr/>
        </p:nvSpPr>
        <p:spPr>
          <a:xfrm>
            <a:off x="694253" y="4698444"/>
            <a:ext cx="403146" cy="403146"/>
          </a:xfrm>
          <a:prstGeom prst="roundRect">
            <a:avLst>
              <a:gd name="adj" fmla="val 6668"/>
            </a:avLst>
          </a:prstGeom>
          <a:solidFill>
            <a:srgbClr val="F2EEEE"/>
          </a:solidFill>
          <a:ln/>
        </p:spPr>
      </p:sp>
      <p:sp>
        <p:nvSpPr>
          <p:cNvPr id="16" name="Text 11"/>
          <p:cNvSpPr/>
          <p:nvPr/>
        </p:nvSpPr>
        <p:spPr>
          <a:xfrm>
            <a:off x="829151" y="4765596"/>
            <a:ext cx="133350" cy="268843"/>
          </a:xfrm>
          <a:prstGeom prst="rect">
            <a:avLst/>
          </a:prstGeom>
          <a:noFill/>
          <a:ln/>
        </p:spPr>
        <p:txBody>
          <a:bodyPr wrap="none" rtlCol="0" anchor="t"/>
          <a:lstStyle/>
          <a:p>
            <a:pPr marL="0" indent="0" algn="ctr">
              <a:lnSpc>
                <a:spcPts val="2117"/>
              </a:lnSpc>
              <a:buNone/>
            </a:pPr>
            <a:r>
              <a:rPr lang="en-US" sz="2117" b="1" dirty="0">
                <a:solidFill>
                  <a:srgbClr val="4C4C4D"/>
                </a:solidFill>
                <a:latin typeface="Crimson Pro" pitchFamily="34" charset="0"/>
                <a:ea typeface="Crimson Pro" pitchFamily="34" charset="-122"/>
                <a:cs typeface="Crimson Pro" pitchFamily="34" charset="-120"/>
              </a:rPr>
              <a:t>2</a:t>
            </a:r>
            <a:endParaRPr lang="en-US" sz="2117" dirty="0"/>
          </a:p>
        </p:txBody>
      </p:sp>
      <p:sp>
        <p:nvSpPr>
          <p:cNvPr id="17" name="Text 12"/>
          <p:cNvSpPr/>
          <p:nvPr/>
        </p:nvSpPr>
        <p:spPr>
          <a:xfrm>
            <a:off x="1881426" y="4676061"/>
            <a:ext cx="2240042" cy="279916"/>
          </a:xfrm>
          <a:prstGeom prst="rect">
            <a:avLst/>
          </a:prstGeom>
          <a:noFill/>
          <a:ln/>
        </p:spPr>
        <p:txBody>
          <a:bodyPr wrap="none" rtlCol="0" anchor="t"/>
          <a:lstStyle/>
          <a:p>
            <a:pPr marL="0" indent="0" algn="l">
              <a:lnSpc>
                <a:spcPts val="2205"/>
              </a:lnSpc>
              <a:buNone/>
            </a:pPr>
            <a:r>
              <a:rPr lang="en-US" sz="1764" b="1" dirty="0">
                <a:solidFill>
                  <a:srgbClr val="4C4C4D"/>
                </a:solidFill>
                <a:latin typeface="Crimson Pro" pitchFamily="34" charset="0"/>
                <a:ea typeface="Crimson Pro" pitchFamily="34" charset="-122"/>
                <a:cs typeface="Crimson Pro" pitchFamily="34" charset="-120"/>
              </a:rPr>
              <a:t>Stress Management</a:t>
            </a:r>
            <a:endParaRPr lang="en-US" sz="1764" dirty="0"/>
          </a:p>
        </p:txBody>
      </p:sp>
      <p:sp>
        <p:nvSpPr>
          <p:cNvPr id="18" name="Text 13"/>
          <p:cNvSpPr/>
          <p:nvPr/>
        </p:nvSpPr>
        <p:spPr>
          <a:xfrm>
            <a:off x="1881426" y="5063490"/>
            <a:ext cx="6635472" cy="573405"/>
          </a:xfrm>
          <a:prstGeom prst="rect">
            <a:avLst/>
          </a:prstGeom>
          <a:noFill/>
          <a:ln/>
        </p:spPr>
        <p:txBody>
          <a:bodyPr wrap="square" rtlCol="0" anchor="t"/>
          <a:lstStyle/>
          <a:p>
            <a:pPr marL="0" indent="0" algn="l">
              <a:lnSpc>
                <a:spcPts val="2258"/>
              </a:lnSpc>
              <a:buNone/>
            </a:pPr>
            <a:r>
              <a:rPr lang="en-US" sz="1411" dirty="0">
                <a:solidFill>
                  <a:srgbClr val="4C4C4D"/>
                </a:solidFill>
                <a:latin typeface="Heebo" pitchFamily="34" charset="0"/>
                <a:ea typeface="Heebo" pitchFamily="34" charset="-122"/>
                <a:cs typeface="Heebo" pitchFamily="34" charset="-120"/>
              </a:rPr>
              <a:t>Homeopathic treatment addresses the role of stress and helps the body better cope with it.</a:t>
            </a:r>
            <a:endParaRPr lang="en-US" sz="1411" dirty="0"/>
          </a:p>
        </p:txBody>
      </p:sp>
      <p:sp>
        <p:nvSpPr>
          <p:cNvPr id="19" name="Shape 14"/>
          <p:cNvSpPr/>
          <p:nvPr/>
        </p:nvSpPr>
        <p:spPr>
          <a:xfrm>
            <a:off x="1074539" y="6386989"/>
            <a:ext cx="627102" cy="22860"/>
          </a:xfrm>
          <a:prstGeom prst="roundRect">
            <a:avLst>
              <a:gd name="adj" fmla="val 117589"/>
            </a:avLst>
          </a:prstGeom>
          <a:solidFill>
            <a:srgbClr val="D8D4D4"/>
          </a:solidFill>
          <a:ln/>
        </p:spPr>
      </p:sp>
      <p:sp>
        <p:nvSpPr>
          <p:cNvPr id="20" name="Shape 15"/>
          <p:cNvSpPr/>
          <p:nvPr/>
        </p:nvSpPr>
        <p:spPr>
          <a:xfrm>
            <a:off x="694253" y="6196846"/>
            <a:ext cx="403146" cy="403146"/>
          </a:xfrm>
          <a:prstGeom prst="roundRect">
            <a:avLst>
              <a:gd name="adj" fmla="val 6668"/>
            </a:avLst>
          </a:prstGeom>
          <a:solidFill>
            <a:srgbClr val="F2EEEE"/>
          </a:solidFill>
          <a:ln/>
        </p:spPr>
      </p:sp>
      <p:sp>
        <p:nvSpPr>
          <p:cNvPr id="21" name="Text 16"/>
          <p:cNvSpPr/>
          <p:nvPr/>
        </p:nvSpPr>
        <p:spPr>
          <a:xfrm>
            <a:off x="831056" y="6263997"/>
            <a:ext cx="129421" cy="268843"/>
          </a:xfrm>
          <a:prstGeom prst="rect">
            <a:avLst/>
          </a:prstGeom>
          <a:noFill/>
          <a:ln/>
        </p:spPr>
        <p:txBody>
          <a:bodyPr wrap="none" rtlCol="0" anchor="t"/>
          <a:lstStyle/>
          <a:p>
            <a:pPr marL="0" indent="0" algn="ctr">
              <a:lnSpc>
                <a:spcPts val="2117"/>
              </a:lnSpc>
              <a:buNone/>
            </a:pPr>
            <a:r>
              <a:rPr lang="en-US" sz="2117" b="1" dirty="0">
                <a:solidFill>
                  <a:srgbClr val="4C4C4D"/>
                </a:solidFill>
                <a:latin typeface="Crimson Pro" pitchFamily="34" charset="0"/>
                <a:ea typeface="Crimson Pro" pitchFamily="34" charset="-122"/>
                <a:cs typeface="Crimson Pro" pitchFamily="34" charset="-120"/>
              </a:rPr>
              <a:t>3</a:t>
            </a:r>
            <a:endParaRPr lang="en-US" sz="2117" dirty="0"/>
          </a:p>
        </p:txBody>
      </p:sp>
      <p:sp>
        <p:nvSpPr>
          <p:cNvPr id="22" name="Text 17"/>
          <p:cNvSpPr/>
          <p:nvPr/>
        </p:nvSpPr>
        <p:spPr>
          <a:xfrm>
            <a:off x="1881426" y="6174462"/>
            <a:ext cx="2240042" cy="279916"/>
          </a:xfrm>
          <a:prstGeom prst="rect">
            <a:avLst/>
          </a:prstGeom>
          <a:noFill/>
          <a:ln/>
        </p:spPr>
        <p:txBody>
          <a:bodyPr wrap="none" rtlCol="0" anchor="t"/>
          <a:lstStyle/>
          <a:p>
            <a:pPr marL="0" indent="0" algn="l">
              <a:lnSpc>
                <a:spcPts val="2205"/>
              </a:lnSpc>
              <a:buNone/>
            </a:pPr>
            <a:r>
              <a:rPr lang="en-US" sz="1764" b="1" dirty="0">
                <a:solidFill>
                  <a:srgbClr val="4C4C4D"/>
                </a:solidFill>
                <a:latin typeface="Crimson Pro" pitchFamily="34" charset="0"/>
                <a:ea typeface="Crimson Pro" pitchFamily="34" charset="-122"/>
                <a:cs typeface="Crimson Pro" pitchFamily="34" charset="-120"/>
              </a:rPr>
              <a:t>Nutrition Support</a:t>
            </a:r>
            <a:endParaRPr lang="en-US" sz="1764" dirty="0"/>
          </a:p>
        </p:txBody>
      </p:sp>
      <p:sp>
        <p:nvSpPr>
          <p:cNvPr id="23" name="Text 18"/>
          <p:cNvSpPr/>
          <p:nvPr/>
        </p:nvSpPr>
        <p:spPr>
          <a:xfrm>
            <a:off x="1881426" y="6561892"/>
            <a:ext cx="6635472" cy="573405"/>
          </a:xfrm>
          <a:prstGeom prst="rect">
            <a:avLst/>
          </a:prstGeom>
          <a:noFill/>
          <a:ln/>
        </p:spPr>
        <p:txBody>
          <a:bodyPr wrap="square" rtlCol="0" anchor="t"/>
          <a:lstStyle/>
          <a:p>
            <a:pPr marL="0" indent="0" algn="l">
              <a:lnSpc>
                <a:spcPts val="2258"/>
              </a:lnSpc>
              <a:buNone/>
            </a:pPr>
            <a:r>
              <a:rPr lang="en-US" sz="1411" dirty="0">
                <a:solidFill>
                  <a:srgbClr val="4C4C4D"/>
                </a:solidFill>
                <a:latin typeface="Heebo" pitchFamily="34" charset="0"/>
                <a:ea typeface="Heebo" pitchFamily="34" charset="-122"/>
                <a:cs typeface="Heebo" pitchFamily="34" charset="-120"/>
              </a:rPr>
              <a:t>Homeopathic practitioners may recommend dietary changes and supplements to nourish the body's systems.</a:t>
            </a:r>
            <a:endParaRPr lang="en-US" sz="141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242768" y="1614368"/>
            <a:ext cx="5000863" cy="5000863"/>
          </a:xfrm>
          <a:prstGeom prst="rect">
            <a:avLst/>
          </a:prstGeom>
        </p:spPr>
      </p:pic>
      <p:pic>
        <p:nvPicPr>
          <p:cNvPr id="6" name="Image 2" descr="preencoded.png"/>
          <p:cNvPicPr>
            <a:picLocks noChangeAspect="1"/>
          </p:cNvPicPr>
          <p:nvPr/>
        </p:nvPicPr>
        <p:blipFill>
          <a:blip r:embed="rId5"/>
          <a:stretch>
            <a:fillRect/>
          </a:stretch>
        </p:blipFill>
        <p:spPr>
          <a:xfrm>
            <a:off x="9124831" y="991910"/>
            <a:ext cx="1867138" cy="1068943"/>
          </a:xfrm>
          <a:prstGeom prst="rect">
            <a:avLst/>
          </a:prstGeom>
        </p:spPr>
      </p:pic>
      <p:sp>
        <p:nvSpPr>
          <p:cNvPr id="7" name="Text 2"/>
          <p:cNvSpPr/>
          <p:nvPr/>
        </p:nvSpPr>
        <p:spPr>
          <a:xfrm>
            <a:off x="6166247" y="2352199"/>
            <a:ext cx="6483191" cy="606981"/>
          </a:xfrm>
          <a:prstGeom prst="rect">
            <a:avLst/>
          </a:prstGeom>
          <a:noFill/>
          <a:ln/>
        </p:spPr>
        <p:txBody>
          <a:bodyPr wrap="none" rtlCol="0" anchor="t"/>
          <a:lstStyle/>
          <a:p>
            <a:pPr marL="0" indent="0">
              <a:lnSpc>
                <a:spcPts val="4780"/>
              </a:lnSpc>
              <a:buNone/>
            </a:pPr>
            <a:r>
              <a:rPr lang="en-US" sz="3824" b="1" dirty="0">
                <a:solidFill>
                  <a:srgbClr val="152D47"/>
                </a:solidFill>
                <a:latin typeface="Crimson Pro" pitchFamily="34" charset="0"/>
                <a:ea typeface="Crimson Pro" pitchFamily="34" charset="-122"/>
                <a:cs typeface="Crimson Pro" pitchFamily="34" charset="-120"/>
              </a:rPr>
              <a:t>Improving Hormonal Imbalance</a:t>
            </a:r>
            <a:endParaRPr lang="en-US" sz="3824" dirty="0"/>
          </a:p>
        </p:txBody>
      </p:sp>
      <p:sp>
        <p:nvSpPr>
          <p:cNvPr id="8" name="Shape 3"/>
          <p:cNvSpPr/>
          <p:nvPr/>
        </p:nvSpPr>
        <p:spPr>
          <a:xfrm>
            <a:off x="6166247" y="3250525"/>
            <a:ext cx="3795117" cy="2051923"/>
          </a:xfrm>
          <a:prstGeom prst="roundRect">
            <a:avLst>
              <a:gd name="adj" fmla="val 1420"/>
            </a:avLst>
          </a:prstGeom>
          <a:solidFill>
            <a:srgbClr val="F2EEEE"/>
          </a:solidFill>
          <a:ln/>
        </p:spPr>
      </p:sp>
      <p:sp>
        <p:nvSpPr>
          <p:cNvPr id="9" name="Text 4"/>
          <p:cNvSpPr/>
          <p:nvPr/>
        </p:nvSpPr>
        <p:spPr>
          <a:xfrm>
            <a:off x="6360438" y="3444716"/>
            <a:ext cx="2428280" cy="303609"/>
          </a:xfrm>
          <a:prstGeom prst="rect">
            <a:avLst/>
          </a:prstGeom>
          <a:noFill/>
          <a:ln/>
        </p:spPr>
        <p:txBody>
          <a:bodyPr wrap="none" rtlCol="0" anchor="t"/>
          <a:lstStyle/>
          <a:p>
            <a:pPr marL="0" indent="0">
              <a:lnSpc>
                <a:spcPts val="2390"/>
              </a:lnSpc>
              <a:buNone/>
            </a:pPr>
            <a:r>
              <a:rPr lang="en-US" sz="1912" b="1" dirty="0">
                <a:solidFill>
                  <a:srgbClr val="4C4C4D"/>
                </a:solidFill>
                <a:latin typeface="Crimson Pro" pitchFamily="34" charset="0"/>
                <a:ea typeface="Crimson Pro" pitchFamily="34" charset="-122"/>
                <a:cs typeface="Crimson Pro" pitchFamily="34" charset="-120"/>
              </a:rPr>
              <a:t>Regulating Hormones</a:t>
            </a:r>
            <a:endParaRPr lang="en-US" sz="1912" dirty="0"/>
          </a:p>
        </p:txBody>
      </p:sp>
      <p:sp>
        <p:nvSpPr>
          <p:cNvPr id="10" name="Text 5"/>
          <p:cNvSpPr/>
          <p:nvPr/>
        </p:nvSpPr>
        <p:spPr>
          <a:xfrm>
            <a:off x="6360438" y="3864769"/>
            <a:ext cx="3406735" cy="932617"/>
          </a:xfrm>
          <a:prstGeom prst="rect">
            <a:avLst/>
          </a:prstGeom>
          <a:noFill/>
          <a:ln/>
        </p:spPr>
        <p:txBody>
          <a:bodyPr wrap="square" rtlCol="0" anchor="t"/>
          <a:lstStyle/>
          <a:p>
            <a:pPr marL="0" indent="0">
              <a:lnSpc>
                <a:spcPts val="2447"/>
              </a:lnSpc>
              <a:buNone/>
            </a:pPr>
            <a:r>
              <a:rPr lang="en-US" sz="1530" dirty="0">
                <a:solidFill>
                  <a:srgbClr val="4C4C4D"/>
                </a:solidFill>
                <a:latin typeface="Heebo" pitchFamily="34" charset="0"/>
                <a:ea typeface="Heebo" pitchFamily="34" charset="-122"/>
                <a:cs typeface="Heebo" pitchFamily="34" charset="-120"/>
              </a:rPr>
              <a:t>Homeopathic remedies work to restore the balance of hormones like estrogen, progesterone, and testosterone.</a:t>
            </a:r>
            <a:endParaRPr lang="en-US" sz="1530" dirty="0"/>
          </a:p>
        </p:txBody>
      </p:sp>
      <p:sp>
        <p:nvSpPr>
          <p:cNvPr id="11" name="Shape 6"/>
          <p:cNvSpPr/>
          <p:nvPr/>
        </p:nvSpPr>
        <p:spPr>
          <a:xfrm>
            <a:off x="10155555" y="3250525"/>
            <a:ext cx="3795117" cy="2051923"/>
          </a:xfrm>
          <a:prstGeom prst="roundRect">
            <a:avLst>
              <a:gd name="adj" fmla="val 1420"/>
            </a:avLst>
          </a:prstGeom>
          <a:solidFill>
            <a:srgbClr val="F2EEEE"/>
          </a:solidFill>
          <a:ln/>
        </p:spPr>
      </p:sp>
      <p:sp>
        <p:nvSpPr>
          <p:cNvPr id="12" name="Text 7"/>
          <p:cNvSpPr/>
          <p:nvPr/>
        </p:nvSpPr>
        <p:spPr>
          <a:xfrm>
            <a:off x="10349746" y="3444716"/>
            <a:ext cx="2428280" cy="303609"/>
          </a:xfrm>
          <a:prstGeom prst="rect">
            <a:avLst/>
          </a:prstGeom>
          <a:noFill/>
          <a:ln/>
        </p:spPr>
        <p:txBody>
          <a:bodyPr wrap="none" rtlCol="0" anchor="t"/>
          <a:lstStyle/>
          <a:p>
            <a:pPr marL="0" indent="0">
              <a:lnSpc>
                <a:spcPts val="2390"/>
              </a:lnSpc>
              <a:buNone/>
            </a:pPr>
            <a:r>
              <a:rPr lang="en-US" sz="1912" b="1" dirty="0">
                <a:solidFill>
                  <a:srgbClr val="4C4C4D"/>
                </a:solidFill>
                <a:latin typeface="Crimson Pro" pitchFamily="34" charset="0"/>
                <a:ea typeface="Crimson Pro" pitchFamily="34" charset="-122"/>
                <a:cs typeface="Crimson Pro" pitchFamily="34" charset="-120"/>
              </a:rPr>
              <a:t>Enhancing Fertility</a:t>
            </a:r>
            <a:endParaRPr lang="en-US" sz="1912" dirty="0"/>
          </a:p>
        </p:txBody>
      </p:sp>
      <p:sp>
        <p:nvSpPr>
          <p:cNvPr id="13" name="Text 8"/>
          <p:cNvSpPr/>
          <p:nvPr/>
        </p:nvSpPr>
        <p:spPr>
          <a:xfrm>
            <a:off x="10349746" y="3864769"/>
            <a:ext cx="3406735" cy="1243489"/>
          </a:xfrm>
          <a:prstGeom prst="rect">
            <a:avLst/>
          </a:prstGeom>
          <a:noFill/>
          <a:ln/>
        </p:spPr>
        <p:txBody>
          <a:bodyPr wrap="square" rtlCol="0" anchor="t"/>
          <a:lstStyle/>
          <a:p>
            <a:pPr marL="0" indent="0">
              <a:lnSpc>
                <a:spcPts val="2447"/>
              </a:lnSpc>
              <a:buNone/>
            </a:pPr>
            <a:r>
              <a:rPr lang="en-US" sz="1530" dirty="0">
                <a:solidFill>
                  <a:srgbClr val="4C4C4D"/>
                </a:solidFill>
                <a:latin typeface="Heebo" pitchFamily="34" charset="0"/>
                <a:ea typeface="Heebo" pitchFamily="34" charset="-122"/>
                <a:cs typeface="Heebo" pitchFamily="34" charset="-120"/>
              </a:rPr>
              <a:t>By addressing the root causes, homeopathy can help improve fertility and increase the chances of conception.</a:t>
            </a:r>
            <a:endParaRPr lang="en-US" sz="1530" dirty="0"/>
          </a:p>
        </p:txBody>
      </p:sp>
      <p:sp>
        <p:nvSpPr>
          <p:cNvPr id="14" name="Shape 9"/>
          <p:cNvSpPr/>
          <p:nvPr/>
        </p:nvSpPr>
        <p:spPr>
          <a:xfrm>
            <a:off x="6166247" y="5496639"/>
            <a:ext cx="3795117" cy="1741051"/>
          </a:xfrm>
          <a:prstGeom prst="roundRect">
            <a:avLst>
              <a:gd name="adj" fmla="val 1674"/>
            </a:avLst>
          </a:prstGeom>
          <a:solidFill>
            <a:srgbClr val="F2EEEE"/>
          </a:solidFill>
          <a:ln/>
        </p:spPr>
      </p:sp>
      <p:sp>
        <p:nvSpPr>
          <p:cNvPr id="15" name="Text 10"/>
          <p:cNvSpPr/>
          <p:nvPr/>
        </p:nvSpPr>
        <p:spPr>
          <a:xfrm>
            <a:off x="6360438" y="5690830"/>
            <a:ext cx="2428280" cy="303609"/>
          </a:xfrm>
          <a:prstGeom prst="rect">
            <a:avLst/>
          </a:prstGeom>
          <a:noFill/>
          <a:ln/>
        </p:spPr>
        <p:txBody>
          <a:bodyPr wrap="none" rtlCol="0" anchor="t"/>
          <a:lstStyle/>
          <a:p>
            <a:pPr marL="0" indent="0">
              <a:lnSpc>
                <a:spcPts val="2390"/>
              </a:lnSpc>
              <a:buNone/>
            </a:pPr>
            <a:r>
              <a:rPr lang="en-US" sz="1912" b="1" dirty="0">
                <a:solidFill>
                  <a:srgbClr val="4C4C4D"/>
                </a:solidFill>
                <a:latin typeface="Crimson Pro" pitchFamily="34" charset="0"/>
                <a:ea typeface="Crimson Pro" pitchFamily="34" charset="-122"/>
                <a:cs typeface="Crimson Pro" pitchFamily="34" charset="-120"/>
              </a:rPr>
              <a:t>Reducing Symptoms</a:t>
            </a:r>
            <a:endParaRPr lang="en-US" sz="1912" dirty="0"/>
          </a:p>
        </p:txBody>
      </p:sp>
      <p:sp>
        <p:nvSpPr>
          <p:cNvPr id="16" name="Text 11"/>
          <p:cNvSpPr/>
          <p:nvPr/>
        </p:nvSpPr>
        <p:spPr>
          <a:xfrm>
            <a:off x="6360438" y="6110883"/>
            <a:ext cx="3406735" cy="932617"/>
          </a:xfrm>
          <a:prstGeom prst="rect">
            <a:avLst/>
          </a:prstGeom>
          <a:noFill/>
          <a:ln/>
        </p:spPr>
        <p:txBody>
          <a:bodyPr wrap="square" rtlCol="0" anchor="t"/>
          <a:lstStyle/>
          <a:p>
            <a:pPr marL="0" indent="0">
              <a:lnSpc>
                <a:spcPts val="2447"/>
              </a:lnSpc>
              <a:buNone/>
            </a:pPr>
            <a:r>
              <a:rPr lang="en-US" sz="1530" b="1" dirty="0">
                <a:solidFill>
                  <a:srgbClr val="2150FE"/>
                </a:solidFill>
                <a:latin typeface="Heebo" pitchFamily="34" charset="0"/>
                <a:ea typeface="Heebo" pitchFamily="34" charset="-122"/>
                <a:cs typeface="Heebo" pitchFamily="34" charset="-120"/>
              </a:rPr>
              <a:t>Homeopathic treatment can alleviate PCOS/PCOD</a:t>
            </a:r>
            <a:r>
              <a:rPr lang="en-US" sz="1530" b="1" dirty="0">
                <a:solidFill>
                  <a:srgbClr val="4C4C4D"/>
                </a:solidFill>
                <a:latin typeface="Heebo" pitchFamily="34" charset="0"/>
                <a:ea typeface="Heebo" pitchFamily="34" charset="-122"/>
                <a:cs typeface="Heebo" pitchFamily="34" charset="-120"/>
              </a:rPr>
              <a:t> </a:t>
            </a:r>
            <a:r>
              <a:rPr lang="en-US" sz="1530" dirty="0">
                <a:solidFill>
                  <a:srgbClr val="4C4C4D"/>
                </a:solidFill>
                <a:latin typeface="Heebo" pitchFamily="34" charset="0"/>
                <a:ea typeface="Heebo" pitchFamily="34" charset="-122"/>
                <a:cs typeface="Heebo" pitchFamily="34" charset="-120"/>
              </a:rPr>
              <a:t>symptoms like irregular periods, acne, and weight gain.</a:t>
            </a:r>
            <a:endParaRPr lang="en-US" sz="1530" dirty="0"/>
          </a:p>
        </p:txBody>
      </p:sp>
      <p:sp>
        <p:nvSpPr>
          <p:cNvPr id="17" name="Shape 12"/>
          <p:cNvSpPr/>
          <p:nvPr/>
        </p:nvSpPr>
        <p:spPr>
          <a:xfrm>
            <a:off x="10155555" y="5496639"/>
            <a:ext cx="3795117" cy="1741051"/>
          </a:xfrm>
          <a:prstGeom prst="roundRect">
            <a:avLst>
              <a:gd name="adj" fmla="val 1674"/>
            </a:avLst>
          </a:prstGeom>
          <a:solidFill>
            <a:srgbClr val="F2EEEE"/>
          </a:solidFill>
          <a:ln/>
        </p:spPr>
      </p:sp>
      <p:sp>
        <p:nvSpPr>
          <p:cNvPr id="18" name="Text 13"/>
          <p:cNvSpPr/>
          <p:nvPr/>
        </p:nvSpPr>
        <p:spPr>
          <a:xfrm>
            <a:off x="10349746" y="5690830"/>
            <a:ext cx="2482453" cy="303609"/>
          </a:xfrm>
          <a:prstGeom prst="rect">
            <a:avLst/>
          </a:prstGeom>
          <a:noFill/>
          <a:ln/>
        </p:spPr>
        <p:txBody>
          <a:bodyPr wrap="none" rtlCol="0" anchor="t"/>
          <a:lstStyle/>
          <a:p>
            <a:pPr marL="0" indent="0">
              <a:lnSpc>
                <a:spcPts val="2390"/>
              </a:lnSpc>
              <a:buNone/>
            </a:pPr>
            <a:r>
              <a:rPr lang="en-US" sz="1912" b="1" dirty="0">
                <a:solidFill>
                  <a:srgbClr val="4C4C4D"/>
                </a:solidFill>
                <a:latin typeface="Crimson Pro" pitchFamily="34" charset="0"/>
                <a:ea typeface="Crimson Pro" pitchFamily="34" charset="-122"/>
                <a:cs typeface="Crimson Pro" pitchFamily="34" charset="-120"/>
              </a:rPr>
              <a:t>Individualized Approach</a:t>
            </a:r>
            <a:endParaRPr lang="en-US" sz="1912" dirty="0"/>
          </a:p>
        </p:txBody>
      </p:sp>
      <p:sp>
        <p:nvSpPr>
          <p:cNvPr id="19" name="Text 14"/>
          <p:cNvSpPr/>
          <p:nvPr/>
        </p:nvSpPr>
        <p:spPr>
          <a:xfrm>
            <a:off x="10349746" y="6110883"/>
            <a:ext cx="3406735" cy="932617"/>
          </a:xfrm>
          <a:prstGeom prst="rect">
            <a:avLst/>
          </a:prstGeom>
          <a:noFill/>
          <a:ln/>
        </p:spPr>
        <p:txBody>
          <a:bodyPr wrap="square" rtlCol="0" anchor="t"/>
          <a:lstStyle/>
          <a:p>
            <a:pPr marL="0" indent="0">
              <a:lnSpc>
                <a:spcPts val="2447"/>
              </a:lnSpc>
              <a:buNone/>
            </a:pPr>
            <a:r>
              <a:rPr lang="en-US" sz="1530" dirty="0">
                <a:solidFill>
                  <a:srgbClr val="4C4C4D"/>
                </a:solidFill>
                <a:latin typeface="Heebo" pitchFamily="34" charset="0"/>
                <a:ea typeface="Heebo" pitchFamily="34" charset="-122"/>
                <a:cs typeface="Heebo" pitchFamily="34" charset="-120"/>
              </a:rPr>
              <a:t>Each patient's homeopathic treatment is tailored to their unique needs and constitution.</a:t>
            </a:r>
            <a:endParaRPr lang="en-US" sz="153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30553"/>
          </a:xfrm>
          <a:prstGeom prst="rect">
            <a:avLst/>
          </a:prstGeom>
          <a:solidFill>
            <a:srgbClr val="FFFFFF"/>
          </a:solidFill>
          <a:ln/>
        </p:spPr>
      </p:sp>
      <p:pic>
        <p:nvPicPr>
          <p:cNvPr id="4" name="Image 0" descr="preencoded.png"/>
          <p:cNvPicPr>
            <a:picLocks noChangeAspect="1"/>
          </p:cNvPicPr>
          <p:nvPr/>
        </p:nvPicPr>
        <p:blipFill>
          <a:blip r:embed="rId3"/>
          <a:stretch>
            <a:fillRect/>
          </a:stretch>
        </p:blipFill>
        <p:spPr>
          <a:xfrm>
            <a:off x="9144000" y="0"/>
            <a:ext cx="5486400" cy="8230553"/>
          </a:xfrm>
          <a:prstGeom prst="rect">
            <a:avLst/>
          </a:prstGeom>
        </p:spPr>
      </p:pic>
      <p:pic>
        <p:nvPicPr>
          <p:cNvPr id="5" name="Image 1" descr="preencoded.png"/>
          <p:cNvPicPr>
            <a:picLocks noChangeAspect="1"/>
          </p:cNvPicPr>
          <p:nvPr/>
        </p:nvPicPr>
        <p:blipFill>
          <a:blip r:embed="rId4"/>
          <a:stretch>
            <a:fillRect/>
          </a:stretch>
        </p:blipFill>
        <p:spPr>
          <a:xfrm>
            <a:off x="9394150" y="1622227"/>
            <a:ext cx="4986099" cy="4986099"/>
          </a:xfrm>
          <a:prstGeom prst="rect">
            <a:avLst/>
          </a:prstGeom>
        </p:spPr>
      </p:pic>
      <p:pic>
        <p:nvPicPr>
          <p:cNvPr id="6" name="Image 2" descr="preencoded.png"/>
          <p:cNvPicPr>
            <a:picLocks noChangeAspect="1"/>
          </p:cNvPicPr>
          <p:nvPr/>
        </p:nvPicPr>
        <p:blipFill>
          <a:blip r:embed="rId5"/>
          <a:stretch>
            <a:fillRect/>
          </a:stretch>
        </p:blipFill>
        <p:spPr>
          <a:xfrm>
            <a:off x="3610213" y="550307"/>
            <a:ext cx="1923574" cy="1101209"/>
          </a:xfrm>
          <a:prstGeom prst="rect">
            <a:avLst/>
          </a:prstGeom>
        </p:spPr>
      </p:pic>
      <p:sp>
        <p:nvSpPr>
          <p:cNvPr id="7" name="Text 2"/>
          <p:cNvSpPr/>
          <p:nvPr/>
        </p:nvSpPr>
        <p:spPr>
          <a:xfrm>
            <a:off x="700445" y="1951673"/>
            <a:ext cx="6303169" cy="625316"/>
          </a:xfrm>
          <a:prstGeom prst="rect">
            <a:avLst/>
          </a:prstGeom>
          <a:noFill/>
          <a:ln/>
        </p:spPr>
        <p:txBody>
          <a:bodyPr wrap="none" rtlCol="0" anchor="t"/>
          <a:lstStyle/>
          <a:p>
            <a:pPr marL="0" indent="0">
              <a:lnSpc>
                <a:spcPts val="4925"/>
              </a:lnSpc>
              <a:buNone/>
            </a:pPr>
            <a:r>
              <a:rPr lang="en-US" sz="3940" b="1" dirty="0">
                <a:solidFill>
                  <a:srgbClr val="152D47"/>
                </a:solidFill>
                <a:latin typeface="Crimson Pro" pitchFamily="34" charset="0"/>
                <a:ea typeface="Crimson Pro" pitchFamily="34" charset="-122"/>
                <a:cs typeface="Crimson Pro" pitchFamily="34" charset="-120"/>
              </a:rPr>
              <a:t>Regularizing Menstrual Cycles</a:t>
            </a:r>
            <a:endParaRPr lang="en-US" sz="3940" dirty="0"/>
          </a:p>
        </p:txBody>
      </p:sp>
      <p:pic>
        <p:nvPicPr>
          <p:cNvPr id="8" name="Image 3" descr="preencoded.png"/>
          <p:cNvPicPr>
            <a:picLocks noChangeAspect="1"/>
          </p:cNvPicPr>
          <p:nvPr/>
        </p:nvPicPr>
        <p:blipFill>
          <a:blip r:embed="rId6"/>
          <a:stretch>
            <a:fillRect/>
          </a:stretch>
        </p:blipFill>
        <p:spPr>
          <a:xfrm>
            <a:off x="700445" y="2877145"/>
            <a:ext cx="1000601" cy="1601033"/>
          </a:xfrm>
          <a:prstGeom prst="rect">
            <a:avLst/>
          </a:prstGeom>
        </p:spPr>
      </p:pic>
      <p:sp>
        <p:nvSpPr>
          <p:cNvPr id="9" name="Text 3"/>
          <p:cNvSpPr/>
          <p:nvPr/>
        </p:nvSpPr>
        <p:spPr>
          <a:xfrm>
            <a:off x="2001203" y="3077170"/>
            <a:ext cx="2501741" cy="312658"/>
          </a:xfrm>
          <a:prstGeom prst="rect">
            <a:avLst/>
          </a:prstGeom>
          <a:noFill/>
          <a:ln/>
        </p:spPr>
        <p:txBody>
          <a:bodyPr wrap="none" rtlCol="0" anchor="t"/>
          <a:lstStyle/>
          <a:p>
            <a:pPr marL="0" indent="0" algn="l">
              <a:lnSpc>
                <a:spcPts val="2462"/>
              </a:lnSpc>
              <a:buNone/>
            </a:pPr>
            <a:r>
              <a:rPr lang="en-US" sz="1970" b="1" dirty="0">
                <a:solidFill>
                  <a:srgbClr val="4C4C4D"/>
                </a:solidFill>
                <a:latin typeface="Crimson Pro" pitchFamily="34" charset="0"/>
                <a:ea typeface="Crimson Pro" pitchFamily="34" charset="-122"/>
                <a:cs typeface="Crimson Pro" pitchFamily="34" charset="-120"/>
              </a:rPr>
              <a:t>Hormonal Balance</a:t>
            </a:r>
            <a:endParaRPr lang="en-US" sz="1970" dirty="0"/>
          </a:p>
        </p:txBody>
      </p:sp>
      <p:sp>
        <p:nvSpPr>
          <p:cNvPr id="10" name="Text 4"/>
          <p:cNvSpPr/>
          <p:nvPr/>
        </p:nvSpPr>
        <p:spPr>
          <a:xfrm>
            <a:off x="2001203" y="3509843"/>
            <a:ext cx="6442353" cy="640318"/>
          </a:xfrm>
          <a:prstGeom prst="rect">
            <a:avLst/>
          </a:prstGeom>
          <a:noFill/>
          <a:ln/>
        </p:spPr>
        <p:txBody>
          <a:bodyPr wrap="square" rtlCol="0" anchor="t"/>
          <a:lstStyle/>
          <a:p>
            <a:pPr marL="0" indent="0" algn="l">
              <a:lnSpc>
                <a:spcPts val="2521"/>
              </a:lnSpc>
              <a:buNone/>
            </a:pPr>
            <a:r>
              <a:rPr lang="en-US" sz="1576" dirty="0">
                <a:solidFill>
                  <a:srgbClr val="4C4C4D"/>
                </a:solidFill>
                <a:latin typeface="Heebo" pitchFamily="34" charset="0"/>
                <a:ea typeface="Heebo" pitchFamily="34" charset="-122"/>
                <a:cs typeface="Heebo" pitchFamily="34" charset="-120"/>
              </a:rPr>
              <a:t>Homeopathic remedies work to restore the natural balance of reproductive hormones.</a:t>
            </a:r>
            <a:endParaRPr lang="en-US" sz="1576" dirty="0"/>
          </a:p>
        </p:txBody>
      </p:sp>
      <p:pic>
        <p:nvPicPr>
          <p:cNvPr id="11" name="Image 4" descr="preencoded.png"/>
          <p:cNvPicPr>
            <a:picLocks noChangeAspect="1"/>
          </p:cNvPicPr>
          <p:nvPr/>
        </p:nvPicPr>
        <p:blipFill>
          <a:blip r:embed="rId7"/>
          <a:stretch>
            <a:fillRect/>
          </a:stretch>
        </p:blipFill>
        <p:spPr>
          <a:xfrm>
            <a:off x="700445" y="4478179"/>
            <a:ext cx="1000601" cy="1601033"/>
          </a:xfrm>
          <a:prstGeom prst="rect">
            <a:avLst/>
          </a:prstGeom>
        </p:spPr>
      </p:pic>
      <p:sp>
        <p:nvSpPr>
          <p:cNvPr id="12" name="Text 5"/>
          <p:cNvSpPr/>
          <p:nvPr/>
        </p:nvSpPr>
        <p:spPr>
          <a:xfrm>
            <a:off x="2001203" y="4678204"/>
            <a:ext cx="2501741" cy="312658"/>
          </a:xfrm>
          <a:prstGeom prst="rect">
            <a:avLst/>
          </a:prstGeom>
          <a:noFill/>
          <a:ln/>
        </p:spPr>
        <p:txBody>
          <a:bodyPr wrap="none" rtlCol="0" anchor="t"/>
          <a:lstStyle/>
          <a:p>
            <a:pPr marL="0" indent="0" algn="l">
              <a:lnSpc>
                <a:spcPts val="2462"/>
              </a:lnSpc>
              <a:buNone/>
            </a:pPr>
            <a:r>
              <a:rPr lang="en-US" sz="1970" b="1" dirty="0">
                <a:solidFill>
                  <a:srgbClr val="4C4C4D"/>
                </a:solidFill>
                <a:latin typeface="Crimson Pro" pitchFamily="34" charset="0"/>
                <a:ea typeface="Crimson Pro" pitchFamily="34" charset="-122"/>
                <a:cs typeface="Crimson Pro" pitchFamily="34" charset="-120"/>
              </a:rPr>
              <a:t>Ovulation Regulation</a:t>
            </a:r>
            <a:endParaRPr lang="en-US" sz="1970" dirty="0"/>
          </a:p>
        </p:txBody>
      </p:sp>
      <p:sp>
        <p:nvSpPr>
          <p:cNvPr id="13" name="Text 6"/>
          <p:cNvSpPr/>
          <p:nvPr/>
        </p:nvSpPr>
        <p:spPr>
          <a:xfrm>
            <a:off x="2001203" y="5110877"/>
            <a:ext cx="6442353" cy="640318"/>
          </a:xfrm>
          <a:prstGeom prst="rect">
            <a:avLst/>
          </a:prstGeom>
          <a:noFill/>
          <a:ln/>
        </p:spPr>
        <p:txBody>
          <a:bodyPr wrap="square" rtlCol="0" anchor="t"/>
          <a:lstStyle/>
          <a:p>
            <a:pPr marL="0" indent="0" algn="l">
              <a:lnSpc>
                <a:spcPts val="2521"/>
              </a:lnSpc>
              <a:buNone/>
            </a:pPr>
            <a:r>
              <a:rPr lang="en-US" sz="1576" dirty="0">
                <a:solidFill>
                  <a:srgbClr val="4C4C4D"/>
                </a:solidFill>
                <a:latin typeface="Heebo" pitchFamily="34" charset="0"/>
                <a:ea typeface="Heebo" pitchFamily="34" charset="-122"/>
                <a:cs typeface="Heebo" pitchFamily="34" charset="-120"/>
              </a:rPr>
              <a:t>Improved hormonal regulation can help regulate ovulation and menstrual cycles.</a:t>
            </a:r>
            <a:endParaRPr lang="en-US" sz="1576" dirty="0"/>
          </a:p>
        </p:txBody>
      </p:sp>
      <p:pic>
        <p:nvPicPr>
          <p:cNvPr id="14" name="Image 5" descr="preencoded.png"/>
          <p:cNvPicPr>
            <a:picLocks noChangeAspect="1"/>
          </p:cNvPicPr>
          <p:nvPr/>
        </p:nvPicPr>
        <p:blipFill>
          <a:blip r:embed="rId8"/>
          <a:stretch>
            <a:fillRect/>
          </a:stretch>
        </p:blipFill>
        <p:spPr>
          <a:xfrm>
            <a:off x="700445" y="6079212"/>
            <a:ext cx="1000601" cy="1601033"/>
          </a:xfrm>
          <a:prstGeom prst="rect">
            <a:avLst/>
          </a:prstGeom>
        </p:spPr>
      </p:pic>
      <p:sp>
        <p:nvSpPr>
          <p:cNvPr id="15" name="Text 7"/>
          <p:cNvSpPr/>
          <p:nvPr/>
        </p:nvSpPr>
        <p:spPr>
          <a:xfrm>
            <a:off x="2001203" y="6279237"/>
            <a:ext cx="2501741" cy="312658"/>
          </a:xfrm>
          <a:prstGeom prst="rect">
            <a:avLst/>
          </a:prstGeom>
          <a:noFill/>
          <a:ln/>
        </p:spPr>
        <p:txBody>
          <a:bodyPr wrap="none" rtlCol="0" anchor="t"/>
          <a:lstStyle/>
          <a:p>
            <a:pPr marL="0" indent="0" algn="l">
              <a:lnSpc>
                <a:spcPts val="2462"/>
              </a:lnSpc>
              <a:buNone/>
            </a:pPr>
            <a:r>
              <a:rPr lang="en-US" sz="1970" b="1" dirty="0">
                <a:solidFill>
                  <a:srgbClr val="4C4C4D"/>
                </a:solidFill>
                <a:latin typeface="Crimson Pro" pitchFamily="34" charset="0"/>
                <a:ea typeface="Crimson Pro" pitchFamily="34" charset="-122"/>
                <a:cs typeface="Crimson Pro" pitchFamily="34" charset="-120"/>
              </a:rPr>
              <a:t>Cycle Normalization</a:t>
            </a:r>
            <a:endParaRPr lang="en-US" sz="1970" dirty="0"/>
          </a:p>
        </p:txBody>
      </p:sp>
      <p:sp>
        <p:nvSpPr>
          <p:cNvPr id="16" name="Text 8"/>
          <p:cNvSpPr/>
          <p:nvPr/>
        </p:nvSpPr>
        <p:spPr>
          <a:xfrm>
            <a:off x="2001203" y="6711910"/>
            <a:ext cx="6442353" cy="640318"/>
          </a:xfrm>
          <a:prstGeom prst="rect">
            <a:avLst/>
          </a:prstGeom>
          <a:noFill/>
          <a:ln/>
        </p:spPr>
        <p:txBody>
          <a:bodyPr wrap="square" rtlCol="0" anchor="t"/>
          <a:lstStyle/>
          <a:p>
            <a:pPr marL="0" indent="0" algn="l">
              <a:lnSpc>
                <a:spcPts val="2521"/>
              </a:lnSpc>
              <a:buNone/>
            </a:pPr>
            <a:r>
              <a:rPr lang="en-US" sz="1576" dirty="0">
                <a:solidFill>
                  <a:srgbClr val="4C4C4D"/>
                </a:solidFill>
                <a:latin typeface="Heebo" pitchFamily="34" charset="0"/>
                <a:ea typeface="Heebo" pitchFamily="34" charset="-122"/>
                <a:cs typeface="Heebo" pitchFamily="34" charset="-120"/>
              </a:rPr>
              <a:t>As the body's systems are rebalanced, menstrual cycles become more regular and predictable.</a:t>
            </a:r>
            <a:endParaRPr lang="en-US" sz="1576"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p:cNvPicPr>
            <a:picLocks noChangeAspect="1"/>
          </p:cNvPicPr>
          <p:nvPr/>
        </p:nvPicPr>
        <p:blipFill>
          <a:blip r:embed="rId3"/>
          <a:stretch>
            <a:fillRect/>
          </a:stretch>
        </p:blipFill>
        <p:spPr>
          <a:xfrm>
            <a:off x="0" y="0"/>
            <a:ext cx="14630400" cy="2467451"/>
          </a:xfrm>
          <a:prstGeom prst="rect">
            <a:avLst/>
          </a:prstGeom>
        </p:spPr>
      </p:pic>
      <p:pic>
        <p:nvPicPr>
          <p:cNvPr id="5" name="Image 1" descr="preencoded.png"/>
          <p:cNvPicPr>
            <a:picLocks noChangeAspect="1"/>
          </p:cNvPicPr>
          <p:nvPr/>
        </p:nvPicPr>
        <p:blipFill>
          <a:blip r:embed="rId4"/>
          <a:stretch>
            <a:fillRect/>
          </a:stretch>
        </p:blipFill>
        <p:spPr>
          <a:xfrm>
            <a:off x="6328172" y="246698"/>
            <a:ext cx="1974056" cy="1974056"/>
          </a:xfrm>
          <a:prstGeom prst="rect">
            <a:avLst/>
          </a:prstGeom>
        </p:spPr>
      </p:pic>
      <p:pic>
        <p:nvPicPr>
          <p:cNvPr id="6" name="Image 2" descr="preencoded.png"/>
          <p:cNvPicPr>
            <a:picLocks noChangeAspect="1"/>
          </p:cNvPicPr>
          <p:nvPr/>
        </p:nvPicPr>
        <p:blipFill>
          <a:blip r:embed="rId5"/>
          <a:stretch>
            <a:fillRect/>
          </a:stretch>
        </p:blipFill>
        <p:spPr>
          <a:xfrm>
            <a:off x="6366629" y="3168729"/>
            <a:ext cx="1897142" cy="1086088"/>
          </a:xfrm>
          <a:prstGeom prst="rect">
            <a:avLst/>
          </a:prstGeom>
        </p:spPr>
      </p:pic>
      <p:sp>
        <p:nvSpPr>
          <p:cNvPr id="7" name="Text 2"/>
          <p:cNvSpPr/>
          <p:nvPr/>
        </p:nvSpPr>
        <p:spPr>
          <a:xfrm>
            <a:off x="788670" y="4550807"/>
            <a:ext cx="7072313" cy="616863"/>
          </a:xfrm>
          <a:prstGeom prst="rect">
            <a:avLst/>
          </a:prstGeom>
          <a:noFill/>
          <a:ln/>
        </p:spPr>
        <p:txBody>
          <a:bodyPr wrap="none" rtlCol="0" anchor="t"/>
          <a:lstStyle/>
          <a:p>
            <a:pPr marL="0" indent="0">
              <a:lnSpc>
                <a:spcPts val="4857"/>
              </a:lnSpc>
              <a:buNone/>
            </a:pPr>
            <a:r>
              <a:rPr lang="en-US" sz="3886" b="1" dirty="0">
                <a:solidFill>
                  <a:srgbClr val="152D47"/>
                </a:solidFill>
                <a:latin typeface="Crimson Pro" pitchFamily="34" charset="0"/>
                <a:ea typeface="Crimson Pro" pitchFamily="34" charset="-122"/>
                <a:cs typeface="Crimson Pro" pitchFamily="34" charset="-120"/>
              </a:rPr>
              <a:t>Patient Experiences and Outcomes</a:t>
            </a:r>
            <a:endParaRPr lang="en-US" sz="3886" dirty="0"/>
          </a:p>
        </p:txBody>
      </p:sp>
      <p:pic>
        <p:nvPicPr>
          <p:cNvPr id="8" name="Image 3" descr="preencoded.png"/>
          <p:cNvPicPr>
            <a:picLocks noChangeAspect="1"/>
          </p:cNvPicPr>
          <p:nvPr/>
        </p:nvPicPr>
        <p:blipFill>
          <a:blip r:embed="rId6"/>
          <a:stretch>
            <a:fillRect/>
          </a:stretch>
        </p:blipFill>
        <p:spPr>
          <a:xfrm>
            <a:off x="788670" y="5463659"/>
            <a:ext cx="493395" cy="493395"/>
          </a:xfrm>
          <a:prstGeom prst="rect">
            <a:avLst/>
          </a:prstGeom>
        </p:spPr>
      </p:pic>
      <p:sp>
        <p:nvSpPr>
          <p:cNvPr id="9" name="Text 3"/>
          <p:cNvSpPr/>
          <p:nvPr/>
        </p:nvSpPr>
        <p:spPr>
          <a:xfrm>
            <a:off x="788670" y="6154341"/>
            <a:ext cx="2467451" cy="308372"/>
          </a:xfrm>
          <a:prstGeom prst="rect">
            <a:avLst/>
          </a:prstGeom>
          <a:noFill/>
          <a:ln/>
        </p:spPr>
        <p:txBody>
          <a:bodyPr wrap="none" rtlCol="0" anchor="t"/>
          <a:lstStyle/>
          <a:p>
            <a:pPr marL="0" indent="0" algn="l">
              <a:lnSpc>
                <a:spcPts val="2429"/>
              </a:lnSpc>
              <a:buNone/>
            </a:pPr>
            <a:r>
              <a:rPr lang="en-US" sz="1943" b="1" dirty="0">
                <a:solidFill>
                  <a:srgbClr val="4C4C4D"/>
                </a:solidFill>
                <a:latin typeface="Crimson Pro" pitchFamily="34" charset="0"/>
                <a:ea typeface="Crimson Pro" pitchFamily="34" charset="-122"/>
                <a:cs typeface="Crimson Pro" pitchFamily="34" charset="-120"/>
              </a:rPr>
              <a:t>Improved Symptoms</a:t>
            </a:r>
            <a:endParaRPr lang="en-US" sz="1943" dirty="0"/>
          </a:p>
        </p:txBody>
      </p:sp>
      <p:sp>
        <p:nvSpPr>
          <p:cNvPr id="10" name="Text 4"/>
          <p:cNvSpPr/>
          <p:nvPr/>
        </p:nvSpPr>
        <p:spPr>
          <a:xfrm>
            <a:off x="788670" y="6581061"/>
            <a:ext cx="4153614" cy="947261"/>
          </a:xfrm>
          <a:prstGeom prst="rect">
            <a:avLst/>
          </a:prstGeom>
          <a:noFill/>
          <a:ln/>
        </p:spPr>
        <p:txBody>
          <a:bodyPr wrap="square" rtlCol="0" anchor="t"/>
          <a:lstStyle/>
          <a:p>
            <a:pPr marL="0" indent="0" algn="l">
              <a:lnSpc>
                <a:spcPts val="2487"/>
              </a:lnSpc>
              <a:buNone/>
            </a:pPr>
            <a:r>
              <a:rPr lang="en-US" sz="1554" dirty="0">
                <a:solidFill>
                  <a:srgbClr val="4C4C4D"/>
                </a:solidFill>
                <a:latin typeface="Heebo" pitchFamily="34" charset="0"/>
                <a:ea typeface="Heebo" pitchFamily="34" charset="-122"/>
                <a:cs typeface="Heebo" pitchFamily="34" charset="-120"/>
              </a:rPr>
              <a:t>Many patients report a significant reduction in PCOS/PCOD symptoms like acne, excess hair growth, and irregular periods.</a:t>
            </a:r>
            <a:endParaRPr lang="en-US" sz="1554" dirty="0"/>
          </a:p>
        </p:txBody>
      </p:sp>
      <p:pic>
        <p:nvPicPr>
          <p:cNvPr id="11" name="Image 4" descr="preencoded.png"/>
          <p:cNvPicPr>
            <a:picLocks noChangeAspect="1"/>
          </p:cNvPicPr>
          <p:nvPr/>
        </p:nvPicPr>
        <p:blipFill>
          <a:blip r:embed="rId7"/>
          <a:stretch>
            <a:fillRect/>
          </a:stretch>
        </p:blipFill>
        <p:spPr>
          <a:xfrm>
            <a:off x="5238274" y="5463659"/>
            <a:ext cx="493395" cy="493395"/>
          </a:xfrm>
          <a:prstGeom prst="rect">
            <a:avLst/>
          </a:prstGeom>
        </p:spPr>
      </p:pic>
      <p:sp>
        <p:nvSpPr>
          <p:cNvPr id="12" name="Text 5"/>
          <p:cNvSpPr/>
          <p:nvPr/>
        </p:nvSpPr>
        <p:spPr>
          <a:xfrm>
            <a:off x="5238274" y="6154341"/>
            <a:ext cx="2467451" cy="308372"/>
          </a:xfrm>
          <a:prstGeom prst="rect">
            <a:avLst/>
          </a:prstGeom>
          <a:noFill/>
          <a:ln/>
        </p:spPr>
        <p:txBody>
          <a:bodyPr wrap="none" rtlCol="0" anchor="t"/>
          <a:lstStyle/>
          <a:p>
            <a:pPr marL="0" indent="0" algn="l">
              <a:lnSpc>
                <a:spcPts val="2429"/>
              </a:lnSpc>
              <a:buNone/>
            </a:pPr>
            <a:r>
              <a:rPr lang="en-US" sz="1943" b="1" dirty="0">
                <a:solidFill>
                  <a:srgbClr val="4C4C4D"/>
                </a:solidFill>
                <a:latin typeface="Crimson Pro" pitchFamily="34" charset="0"/>
                <a:ea typeface="Crimson Pro" pitchFamily="34" charset="-122"/>
                <a:cs typeface="Crimson Pro" pitchFamily="34" charset="-120"/>
              </a:rPr>
              <a:t>Enhanced Fertility</a:t>
            </a:r>
            <a:endParaRPr lang="en-US" sz="1943" dirty="0"/>
          </a:p>
        </p:txBody>
      </p:sp>
      <p:sp>
        <p:nvSpPr>
          <p:cNvPr id="13" name="Text 6"/>
          <p:cNvSpPr/>
          <p:nvPr/>
        </p:nvSpPr>
        <p:spPr>
          <a:xfrm>
            <a:off x="5238274" y="6581061"/>
            <a:ext cx="4153733" cy="947261"/>
          </a:xfrm>
          <a:prstGeom prst="rect">
            <a:avLst/>
          </a:prstGeom>
          <a:noFill/>
          <a:ln/>
        </p:spPr>
        <p:txBody>
          <a:bodyPr wrap="square" rtlCol="0" anchor="t"/>
          <a:lstStyle/>
          <a:p>
            <a:pPr marL="0" indent="0" algn="l">
              <a:lnSpc>
                <a:spcPts val="2487"/>
              </a:lnSpc>
              <a:buNone/>
            </a:pPr>
            <a:r>
              <a:rPr lang="en-US" sz="1554" dirty="0">
                <a:solidFill>
                  <a:srgbClr val="4C4C4D"/>
                </a:solidFill>
                <a:latin typeface="Heebo" pitchFamily="34" charset="0"/>
                <a:ea typeface="Heebo" pitchFamily="34" charset="-122"/>
                <a:cs typeface="Heebo" pitchFamily="34" charset="-120"/>
              </a:rPr>
              <a:t>Homeopathic treatment has helped some patients conceive naturally or increase the success of fertility treatments.</a:t>
            </a:r>
            <a:endParaRPr lang="en-US" sz="1554" dirty="0"/>
          </a:p>
        </p:txBody>
      </p:sp>
      <p:pic>
        <p:nvPicPr>
          <p:cNvPr id="14" name="Image 5" descr="preencoded.png"/>
          <p:cNvPicPr>
            <a:picLocks noChangeAspect="1"/>
          </p:cNvPicPr>
          <p:nvPr/>
        </p:nvPicPr>
        <p:blipFill>
          <a:blip r:embed="rId8"/>
          <a:stretch>
            <a:fillRect/>
          </a:stretch>
        </p:blipFill>
        <p:spPr>
          <a:xfrm>
            <a:off x="9687997" y="5463659"/>
            <a:ext cx="493395" cy="493395"/>
          </a:xfrm>
          <a:prstGeom prst="rect">
            <a:avLst/>
          </a:prstGeom>
        </p:spPr>
      </p:pic>
      <p:sp>
        <p:nvSpPr>
          <p:cNvPr id="15" name="Text 7"/>
          <p:cNvSpPr/>
          <p:nvPr/>
        </p:nvSpPr>
        <p:spPr>
          <a:xfrm>
            <a:off x="9687997" y="6154341"/>
            <a:ext cx="2467451" cy="308372"/>
          </a:xfrm>
          <a:prstGeom prst="rect">
            <a:avLst/>
          </a:prstGeom>
          <a:noFill/>
          <a:ln/>
        </p:spPr>
        <p:txBody>
          <a:bodyPr wrap="none" rtlCol="0" anchor="t"/>
          <a:lstStyle/>
          <a:p>
            <a:pPr marL="0" indent="0" algn="l">
              <a:lnSpc>
                <a:spcPts val="2429"/>
              </a:lnSpc>
              <a:buNone/>
            </a:pPr>
            <a:r>
              <a:rPr lang="en-US" sz="1943" b="1" dirty="0">
                <a:solidFill>
                  <a:srgbClr val="4C4C4D"/>
                </a:solidFill>
                <a:latin typeface="Crimson Pro" pitchFamily="34" charset="0"/>
                <a:ea typeface="Crimson Pro" pitchFamily="34" charset="-122"/>
                <a:cs typeface="Crimson Pro" pitchFamily="34" charset="-120"/>
              </a:rPr>
              <a:t>Weight Management</a:t>
            </a:r>
            <a:endParaRPr lang="en-US" sz="1943" dirty="0"/>
          </a:p>
        </p:txBody>
      </p:sp>
      <p:sp>
        <p:nvSpPr>
          <p:cNvPr id="16" name="Text 8"/>
          <p:cNvSpPr/>
          <p:nvPr/>
        </p:nvSpPr>
        <p:spPr>
          <a:xfrm>
            <a:off x="9687997" y="6581061"/>
            <a:ext cx="4153733" cy="947261"/>
          </a:xfrm>
          <a:prstGeom prst="rect">
            <a:avLst/>
          </a:prstGeom>
          <a:noFill/>
          <a:ln/>
        </p:spPr>
        <p:txBody>
          <a:bodyPr wrap="square" rtlCol="0" anchor="t"/>
          <a:lstStyle/>
          <a:p>
            <a:pPr marL="0" indent="0" algn="l">
              <a:lnSpc>
                <a:spcPts val="2487"/>
              </a:lnSpc>
              <a:buNone/>
            </a:pPr>
            <a:r>
              <a:rPr lang="en-US" sz="1554" dirty="0">
                <a:solidFill>
                  <a:srgbClr val="4C4C4D"/>
                </a:solidFill>
                <a:latin typeface="Heebo" pitchFamily="34" charset="0"/>
                <a:ea typeface="Heebo" pitchFamily="34" charset="-122"/>
                <a:cs typeface="Heebo" pitchFamily="34" charset="-120"/>
              </a:rPr>
              <a:t>Homeopathic remedies can support healthy weight management, a common challenge for those with PCOS/PCOD.</a:t>
            </a:r>
            <a:endParaRPr lang="en-US" sz="1554"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222647" y="2434471"/>
            <a:ext cx="5040987" cy="3360658"/>
          </a:xfrm>
          <a:prstGeom prst="rect">
            <a:avLst/>
          </a:prstGeom>
        </p:spPr>
      </p:pic>
      <p:pic>
        <p:nvPicPr>
          <p:cNvPr id="6" name="Image 2" descr="preencoded.png"/>
          <p:cNvPicPr>
            <a:picLocks noChangeAspect="1"/>
          </p:cNvPicPr>
          <p:nvPr/>
        </p:nvPicPr>
        <p:blipFill>
          <a:blip r:embed="rId5"/>
          <a:stretch>
            <a:fillRect/>
          </a:stretch>
        </p:blipFill>
        <p:spPr>
          <a:xfrm>
            <a:off x="9202222" y="910828"/>
            <a:ext cx="1712238" cy="980242"/>
          </a:xfrm>
          <a:prstGeom prst="rect">
            <a:avLst/>
          </a:prstGeom>
        </p:spPr>
      </p:pic>
      <p:sp>
        <p:nvSpPr>
          <p:cNvPr id="7" name="Text 2"/>
          <p:cNvSpPr/>
          <p:nvPr/>
        </p:nvSpPr>
        <p:spPr>
          <a:xfrm>
            <a:off x="6109930" y="2158246"/>
            <a:ext cx="7896939" cy="1113473"/>
          </a:xfrm>
          <a:prstGeom prst="rect">
            <a:avLst/>
          </a:prstGeom>
          <a:noFill/>
          <a:ln/>
        </p:spPr>
        <p:txBody>
          <a:bodyPr wrap="square" rtlCol="0" anchor="t"/>
          <a:lstStyle/>
          <a:p>
            <a:pPr marL="0" indent="0">
              <a:lnSpc>
                <a:spcPts val="4384"/>
              </a:lnSpc>
              <a:buNone/>
            </a:pPr>
            <a:r>
              <a:rPr lang="en-US" sz="3507" b="1" dirty="0">
                <a:solidFill>
                  <a:srgbClr val="152D47"/>
                </a:solidFill>
                <a:latin typeface="Crimson Pro" pitchFamily="34" charset="0"/>
                <a:ea typeface="Crimson Pro" pitchFamily="34" charset="-122"/>
                <a:cs typeface="Crimson Pro" pitchFamily="34" charset="-120"/>
              </a:rPr>
              <a:t>Variability in Homeopathic Treatment Results</a:t>
            </a:r>
            <a:endParaRPr lang="en-US" sz="3507" dirty="0"/>
          </a:p>
        </p:txBody>
      </p:sp>
      <p:sp>
        <p:nvSpPr>
          <p:cNvPr id="8" name="Shape 3"/>
          <p:cNvSpPr/>
          <p:nvPr/>
        </p:nvSpPr>
        <p:spPr>
          <a:xfrm>
            <a:off x="6109930" y="3538895"/>
            <a:ext cx="7896939" cy="3779758"/>
          </a:xfrm>
          <a:prstGeom prst="roundRect">
            <a:avLst>
              <a:gd name="adj" fmla="val 707"/>
            </a:avLst>
          </a:prstGeom>
          <a:noFill/>
          <a:ln w="7620">
            <a:solidFill>
              <a:srgbClr val="000000">
                <a:alpha val="8000"/>
              </a:srgbClr>
            </a:solidFill>
            <a:prstDash val="solid"/>
          </a:ln>
        </p:spPr>
      </p:sp>
      <p:sp>
        <p:nvSpPr>
          <p:cNvPr id="9" name="Shape 4"/>
          <p:cNvSpPr/>
          <p:nvPr/>
        </p:nvSpPr>
        <p:spPr>
          <a:xfrm>
            <a:off x="6117550" y="3546515"/>
            <a:ext cx="7881699" cy="513755"/>
          </a:xfrm>
          <a:prstGeom prst="rect">
            <a:avLst/>
          </a:prstGeom>
          <a:solidFill>
            <a:srgbClr val="FFFFFF">
              <a:alpha val="4000"/>
            </a:srgbClr>
          </a:solidFill>
          <a:ln/>
        </p:spPr>
      </p:sp>
      <p:sp>
        <p:nvSpPr>
          <p:cNvPr id="10" name="Text 5"/>
          <p:cNvSpPr/>
          <p:nvPr/>
        </p:nvSpPr>
        <p:spPr>
          <a:xfrm>
            <a:off x="6295668" y="3660934"/>
            <a:ext cx="3580805" cy="284917"/>
          </a:xfrm>
          <a:prstGeom prst="rect">
            <a:avLst/>
          </a:prstGeom>
          <a:noFill/>
          <a:ln/>
        </p:spPr>
        <p:txBody>
          <a:bodyPr wrap="none" rtlCol="0" anchor="t"/>
          <a:lstStyle/>
          <a:p>
            <a:pPr marL="0" indent="0">
              <a:lnSpc>
                <a:spcPts val="2245"/>
              </a:lnSpc>
              <a:buNone/>
            </a:pPr>
            <a:r>
              <a:rPr lang="en-US" sz="1403" dirty="0">
                <a:solidFill>
                  <a:srgbClr val="4C4C4D"/>
                </a:solidFill>
                <a:latin typeface="Heebo" pitchFamily="34" charset="0"/>
                <a:ea typeface="Heebo" pitchFamily="34" charset="-122"/>
                <a:cs typeface="Heebo" pitchFamily="34" charset="-120"/>
              </a:rPr>
              <a:t>Factors Influencing Results</a:t>
            </a:r>
            <a:endParaRPr lang="en-US" sz="1403" dirty="0"/>
          </a:p>
        </p:txBody>
      </p:sp>
      <p:sp>
        <p:nvSpPr>
          <p:cNvPr id="11" name="Text 6"/>
          <p:cNvSpPr/>
          <p:nvPr/>
        </p:nvSpPr>
        <p:spPr>
          <a:xfrm>
            <a:off x="10240327" y="3660934"/>
            <a:ext cx="3580805" cy="284917"/>
          </a:xfrm>
          <a:prstGeom prst="rect">
            <a:avLst/>
          </a:prstGeom>
          <a:noFill/>
          <a:ln/>
        </p:spPr>
        <p:txBody>
          <a:bodyPr wrap="none" rtlCol="0" anchor="t"/>
          <a:lstStyle/>
          <a:p>
            <a:pPr marL="0" indent="0">
              <a:lnSpc>
                <a:spcPts val="2245"/>
              </a:lnSpc>
              <a:buNone/>
            </a:pPr>
            <a:r>
              <a:rPr lang="en-US" sz="1403" dirty="0">
                <a:solidFill>
                  <a:srgbClr val="4C4C4D"/>
                </a:solidFill>
                <a:latin typeface="Heebo" pitchFamily="34" charset="0"/>
                <a:ea typeface="Heebo" pitchFamily="34" charset="-122"/>
                <a:cs typeface="Heebo" pitchFamily="34" charset="-120"/>
              </a:rPr>
              <a:t>Explanation</a:t>
            </a:r>
            <a:endParaRPr lang="en-US" sz="1403" dirty="0"/>
          </a:p>
        </p:txBody>
      </p:sp>
      <p:sp>
        <p:nvSpPr>
          <p:cNvPr id="12" name="Shape 7"/>
          <p:cNvSpPr/>
          <p:nvPr/>
        </p:nvSpPr>
        <p:spPr>
          <a:xfrm>
            <a:off x="6117550" y="4060269"/>
            <a:ext cx="7881699" cy="1083588"/>
          </a:xfrm>
          <a:prstGeom prst="rect">
            <a:avLst/>
          </a:prstGeom>
          <a:solidFill>
            <a:srgbClr val="000000">
              <a:alpha val="4000"/>
            </a:srgbClr>
          </a:solidFill>
          <a:ln/>
        </p:spPr>
      </p:sp>
      <p:sp>
        <p:nvSpPr>
          <p:cNvPr id="13" name="Text 8"/>
          <p:cNvSpPr/>
          <p:nvPr/>
        </p:nvSpPr>
        <p:spPr>
          <a:xfrm>
            <a:off x="6295668" y="4174688"/>
            <a:ext cx="3580805" cy="284917"/>
          </a:xfrm>
          <a:prstGeom prst="rect">
            <a:avLst/>
          </a:prstGeom>
          <a:noFill/>
          <a:ln/>
        </p:spPr>
        <p:txBody>
          <a:bodyPr wrap="none" rtlCol="0" anchor="t"/>
          <a:lstStyle/>
          <a:p>
            <a:pPr marL="0" indent="0">
              <a:lnSpc>
                <a:spcPts val="2245"/>
              </a:lnSpc>
              <a:buNone/>
            </a:pPr>
            <a:r>
              <a:rPr lang="en-US" sz="1403" dirty="0">
                <a:solidFill>
                  <a:srgbClr val="4C4C4D"/>
                </a:solidFill>
                <a:latin typeface="Heebo" pitchFamily="34" charset="0"/>
                <a:ea typeface="Heebo" pitchFamily="34" charset="-122"/>
                <a:cs typeface="Heebo" pitchFamily="34" charset="-120"/>
              </a:rPr>
              <a:t>Severity of Condition</a:t>
            </a:r>
            <a:endParaRPr lang="en-US" sz="1403" dirty="0"/>
          </a:p>
        </p:txBody>
      </p:sp>
      <p:sp>
        <p:nvSpPr>
          <p:cNvPr id="14" name="Text 9"/>
          <p:cNvSpPr/>
          <p:nvPr/>
        </p:nvSpPr>
        <p:spPr>
          <a:xfrm>
            <a:off x="10240327" y="4174688"/>
            <a:ext cx="3580805" cy="854750"/>
          </a:xfrm>
          <a:prstGeom prst="rect">
            <a:avLst/>
          </a:prstGeom>
          <a:noFill/>
          <a:ln/>
        </p:spPr>
        <p:txBody>
          <a:bodyPr wrap="square" rtlCol="0" anchor="t"/>
          <a:lstStyle/>
          <a:p>
            <a:pPr marL="0" indent="0">
              <a:lnSpc>
                <a:spcPts val="2245"/>
              </a:lnSpc>
              <a:buNone/>
            </a:pPr>
            <a:r>
              <a:rPr lang="en-US" sz="1403" dirty="0">
                <a:solidFill>
                  <a:srgbClr val="4C4C4D"/>
                </a:solidFill>
                <a:latin typeface="Heebo" pitchFamily="34" charset="0"/>
                <a:ea typeface="Heebo" pitchFamily="34" charset="-122"/>
                <a:cs typeface="Heebo" pitchFamily="34" charset="-120"/>
              </a:rPr>
              <a:t>The severity of PCOS/PCOD symptoms can affect the time and effort required for improvement.</a:t>
            </a:r>
            <a:endParaRPr lang="en-US" sz="1403" dirty="0"/>
          </a:p>
        </p:txBody>
      </p:sp>
      <p:sp>
        <p:nvSpPr>
          <p:cNvPr id="15" name="Shape 10"/>
          <p:cNvSpPr/>
          <p:nvPr/>
        </p:nvSpPr>
        <p:spPr>
          <a:xfrm>
            <a:off x="6117550" y="5143857"/>
            <a:ext cx="7881699" cy="1083588"/>
          </a:xfrm>
          <a:prstGeom prst="rect">
            <a:avLst/>
          </a:prstGeom>
          <a:solidFill>
            <a:srgbClr val="FFFFFF">
              <a:alpha val="4000"/>
            </a:srgbClr>
          </a:solidFill>
          <a:ln/>
        </p:spPr>
      </p:sp>
      <p:sp>
        <p:nvSpPr>
          <p:cNvPr id="16" name="Text 11"/>
          <p:cNvSpPr/>
          <p:nvPr/>
        </p:nvSpPr>
        <p:spPr>
          <a:xfrm>
            <a:off x="6295668" y="5258276"/>
            <a:ext cx="3580805" cy="284917"/>
          </a:xfrm>
          <a:prstGeom prst="rect">
            <a:avLst/>
          </a:prstGeom>
          <a:noFill/>
          <a:ln/>
        </p:spPr>
        <p:txBody>
          <a:bodyPr wrap="none" rtlCol="0" anchor="t"/>
          <a:lstStyle/>
          <a:p>
            <a:pPr marL="0" indent="0">
              <a:lnSpc>
                <a:spcPts val="2245"/>
              </a:lnSpc>
              <a:buNone/>
            </a:pPr>
            <a:r>
              <a:rPr lang="en-US" sz="1403" dirty="0">
                <a:solidFill>
                  <a:srgbClr val="4C4C4D"/>
                </a:solidFill>
                <a:latin typeface="Heebo" pitchFamily="34" charset="0"/>
                <a:ea typeface="Heebo" pitchFamily="34" charset="-122"/>
                <a:cs typeface="Heebo" pitchFamily="34" charset="-120"/>
              </a:rPr>
              <a:t>Individual Response</a:t>
            </a:r>
            <a:endParaRPr lang="en-US" sz="1403" dirty="0"/>
          </a:p>
        </p:txBody>
      </p:sp>
      <p:sp>
        <p:nvSpPr>
          <p:cNvPr id="17" name="Text 12"/>
          <p:cNvSpPr/>
          <p:nvPr/>
        </p:nvSpPr>
        <p:spPr>
          <a:xfrm>
            <a:off x="10240327" y="5258276"/>
            <a:ext cx="3580805" cy="854750"/>
          </a:xfrm>
          <a:prstGeom prst="rect">
            <a:avLst/>
          </a:prstGeom>
          <a:noFill/>
          <a:ln/>
        </p:spPr>
        <p:txBody>
          <a:bodyPr wrap="square" rtlCol="0" anchor="t"/>
          <a:lstStyle/>
          <a:p>
            <a:pPr marL="0" indent="0">
              <a:lnSpc>
                <a:spcPts val="2245"/>
              </a:lnSpc>
              <a:buNone/>
            </a:pPr>
            <a:r>
              <a:rPr lang="en-US" sz="1403" dirty="0">
                <a:solidFill>
                  <a:srgbClr val="4C4C4D"/>
                </a:solidFill>
                <a:latin typeface="Heebo" pitchFamily="34" charset="0"/>
                <a:ea typeface="Heebo" pitchFamily="34" charset="-122"/>
                <a:cs typeface="Heebo" pitchFamily="34" charset="-120"/>
              </a:rPr>
              <a:t>Each person's body and constitution may respond differently to homeopathic remedies.</a:t>
            </a:r>
            <a:endParaRPr lang="en-US" sz="1403" dirty="0"/>
          </a:p>
        </p:txBody>
      </p:sp>
      <p:sp>
        <p:nvSpPr>
          <p:cNvPr id="18" name="Shape 13"/>
          <p:cNvSpPr/>
          <p:nvPr/>
        </p:nvSpPr>
        <p:spPr>
          <a:xfrm>
            <a:off x="6117550" y="6227445"/>
            <a:ext cx="7881699" cy="1083588"/>
          </a:xfrm>
          <a:prstGeom prst="rect">
            <a:avLst/>
          </a:prstGeom>
          <a:solidFill>
            <a:srgbClr val="000000">
              <a:alpha val="4000"/>
            </a:srgbClr>
          </a:solidFill>
          <a:ln/>
        </p:spPr>
      </p:sp>
      <p:sp>
        <p:nvSpPr>
          <p:cNvPr id="19" name="Text 14"/>
          <p:cNvSpPr/>
          <p:nvPr/>
        </p:nvSpPr>
        <p:spPr>
          <a:xfrm>
            <a:off x="6295668" y="6341864"/>
            <a:ext cx="3580805" cy="284917"/>
          </a:xfrm>
          <a:prstGeom prst="rect">
            <a:avLst/>
          </a:prstGeom>
          <a:noFill/>
          <a:ln/>
        </p:spPr>
        <p:txBody>
          <a:bodyPr wrap="none" rtlCol="0" anchor="t"/>
          <a:lstStyle/>
          <a:p>
            <a:pPr marL="0" indent="0">
              <a:lnSpc>
                <a:spcPts val="2245"/>
              </a:lnSpc>
              <a:buNone/>
            </a:pPr>
            <a:r>
              <a:rPr lang="en-US" sz="1403" dirty="0">
                <a:solidFill>
                  <a:srgbClr val="4C4C4D"/>
                </a:solidFill>
                <a:latin typeface="Heebo" pitchFamily="34" charset="0"/>
                <a:ea typeface="Heebo" pitchFamily="34" charset="-122"/>
                <a:cs typeface="Heebo" pitchFamily="34" charset="-120"/>
              </a:rPr>
              <a:t>Adherence to Treatment</a:t>
            </a:r>
            <a:endParaRPr lang="en-US" sz="1403" dirty="0"/>
          </a:p>
        </p:txBody>
      </p:sp>
      <p:sp>
        <p:nvSpPr>
          <p:cNvPr id="20" name="Text 15"/>
          <p:cNvSpPr/>
          <p:nvPr/>
        </p:nvSpPr>
        <p:spPr>
          <a:xfrm>
            <a:off x="10240327" y="6341864"/>
            <a:ext cx="3580805" cy="854750"/>
          </a:xfrm>
          <a:prstGeom prst="rect">
            <a:avLst/>
          </a:prstGeom>
          <a:noFill/>
          <a:ln/>
        </p:spPr>
        <p:txBody>
          <a:bodyPr wrap="square" rtlCol="0" anchor="t"/>
          <a:lstStyle/>
          <a:p>
            <a:pPr marL="0" indent="0">
              <a:lnSpc>
                <a:spcPts val="2245"/>
              </a:lnSpc>
              <a:buNone/>
            </a:pPr>
            <a:r>
              <a:rPr lang="en-US" sz="1403" dirty="0">
                <a:solidFill>
                  <a:srgbClr val="4C4C4D"/>
                </a:solidFill>
                <a:latin typeface="Heebo" pitchFamily="34" charset="0"/>
                <a:ea typeface="Heebo" pitchFamily="34" charset="-122"/>
                <a:cs typeface="Heebo" pitchFamily="34" charset="-120"/>
              </a:rPr>
              <a:t>Consistent adherence to the prescribed homeopathic regimen is key for optimal results.</a:t>
            </a:r>
            <a:endParaRPr lang="en-US" sz="1403"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p:cNvPicPr>
            <a:picLocks noChangeAspect="1"/>
          </p:cNvPicPr>
          <p:nvPr/>
        </p:nvPicPr>
        <p:blipFill>
          <a:blip r:embed="rId3"/>
          <a:stretch>
            <a:fillRect/>
          </a:stretch>
        </p:blipFill>
        <p:spPr>
          <a:xfrm>
            <a:off x="6225183" y="1564362"/>
            <a:ext cx="2180034" cy="1248013"/>
          </a:xfrm>
          <a:prstGeom prst="rect">
            <a:avLst/>
          </a:prstGeom>
        </p:spPr>
      </p:pic>
      <p:sp>
        <p:nvSpPr>
          <p:cNvPr id="5" name="Text 2"/>
          <p:cNvSpPr/>
          <p:nvPr/>
        </p:nvSpPr>
        <p:spPr>
          <a:xfrm>
            <a:off x="793790" y="3152537"/>
            <a:ext cx="13019961" cy="708779"/>
          </a:xfrm>
          <a:prstGeom prst="rect">
            <a:avLst/>
          </a:prstGeom>
          <a:noFill/>
          <a:ln/>
        </p:spPr>
        <p:txBody>
          <a:bodyPr wrap="none" rtlCol="0" anchor="t"/>
          <a:lstStyle/>
          <a:p>
            <a:pPr marL="0" indent="0">
              <a:lnSpc>
                <a:spcPts val="5581"/>
              </a:lnSpc>
              <a:buNone/>
            </a:pPr>
            <a:r>
              <a:rPr lang="en-US" sz="4465" b="1" dirty="0">
                <a:solidFill>
                  <a:srgbClr val="152D47"/>
                </a:solidFill>
                <a:latin typeface="Crimson Pro" pitchFamily="34" charset="0"/>
                <a:ea typeface="Crimson Pro" pitchFamily="34" charset="-122"/>
                <a:cs typeface="Crimson Pro" pitchFamily="34" charset="-120"/>
              </a:rPr>
              <a:t>Advantages of Homeopathic Treatment for PCOS/PCOD</a:t>
            </a:r>
            <a:endParaRPr lang="en-US" sz="4465" dirty="0"/>
          </a:p>
        </p:txBody>
      </p:sp>
      <p:sp>
        <p:nvSpPr>
          <p:cNvPr id="6" name="Text 3"/>
          <p:cNvSpPr/>
          <p:nvPr/>
        </p:nvSpPr>
        <p:spPr>
          <a:xfrm>
            <a:off x="793790" y="4428292"/>
            <a:ext cx="2835235" cy="354330"/>
          </a:xfrm>
          <a:prstGeom prst="rect">
            <a:avLst/>
          </a:prstGeom>
          <a:noFill/>
          <a:ln/>
        </p:spPr>
        <p:txBody>
          <a:bodyPr wrap="none" rtlCol="0" anchor="t"/>
          <a:lstStyle/>
          <a:p>
            <a:pPr marL="0" indent="0">
              <a:lnSpc>
                <a:spcPts val="2791"/>
              </a:lnSpc>
              <a:buNone/>
            </a:pPr>
            <a:r>
              <a:rPr lang="en-US" sz="2233" b="1" dirty="0">
                <a:solidFill>
                  <a:srgbClr val="152D47"/>
                </a:solidFill>
                <a:latin typeface="Crimson Pro" pitchFamily="34" charset="0"/>
                <a:ea typeface="Crimson Pro" pitchFamily="34" charset="-122"/>
                <a:cs typeface="Crimson Pro" pitchFamily="34" charset="-120"/>
              </a:rPr>
              <a:t>Holistic Approach</a:t>
            </a:r>
            <a:endParaRPr lang="en-US" sz="2233" dirty="0"/>
          </a:p>
        </p:txBody>
      </p:sp>
      <p:sp>
        <p:nvSpPr>
          <p:cNvPr id="7" name="Text 4"/>
          <p:cNvSpPr/>
          <p:nvPr/>
        </p:nvSpPr>
        <p:spPr>
          <a:xfrm>
            <a:off x="793790" y="5009436"/>
            <a:ext cx="3978116" cy="1088708"/>
          </a:xfrm>
          <a:prstGeom prst="rect">
            <a:avLst/>
          </a:prstGeom>
          <a:noFill/>
          <a:ln/>
        </p:spPr>
        <p:txBody>
          <a:bodyPr wrap="square" rtlCol="0" anchor="t"/>
          <a:lstStyle/>
          <a:p>
            <a:pPr marL="0" indent="0">
              <a:lnSpc>
                <a:spcPts val="2858"/>
              </a:lnSpc>
              <a:buNone/>
            </a:pPr>
            <a:r>
              <a:rPr lang="en-US" sz="1786" dirty="0">
                <a:solidFill>
                  <a:srgbClr val="4C4C4D"/>
                </a:solidFill>
                <a:latin typeface="Heebo" pitchFamily="34" charset="0"/>
                <a:ea typeface="Heebo" pitchFamily="34" charset="-122"/>
                <a:cs typeface="Heebo" pitchFamily="34" charset="-120"/>
              </a:rPr>
              <a:t>Homeopathy addresses the whole person, not just the symptoms, to achieve long-term, sustainable results.</a:t>
            </a:r>
            <a:endParaRPr lang="en-US" sz="1786" dirty="0"/>
          </a:p>
        </p:txBody>
      </p:sp>
      <p:sp>
        <p:nvSpPr>
          <p:cNvPr id="8" name="Text 5"/>
          <p:cNvSpPr/>
          <p:nvPr/>
        </p:nvSpPr>
        <p:spPr>
          <a:xfrm>
            <a:off x="5332928" y="4428292"/>
            <a:ext cx="2835235" cy="354330"/>
          </a:xfrm>
          <a:prstGeom prst="rect">
            <a:avLst/>
          </a:prstGeom>
          <a:noFill/>
          <a:ln/>
        </p:spPr>
        <p:txBody>
          <a:bodyPr wrap="none" rtlCol="0" anchor="t"/>
          <a:lstStyle/>
          <a:p>
            <a:pPr marL="0" indent="0">
              <a:lnSpc>
                <a:spcPts val="2791"/>
              </a:lnSpc>
              <a:buNone/>
            </a:pPr>
            <a:r>
              <a:rPr lang="en-US" sz="2233" b="1" dirty="0">
                <a:solidFill>
                  <a:srgbClr val="152D47"/>
                </a:solidFill>
                <a:latin typeface="Crimson Pro" pitchFamily="34" charset="0"/>
                <a:ea typeface="Crimson Pro" pitchFamily="34" charset="-122"/>
                <a:cs typeface="Crimson Pro" pitchFamily="34" charset="-120"/>
              </a:rPr>
              <a:t>Gentle and Safe</a:t>
            </a:r>
            <a:endParaRPr lang="en-US" sz="2233" dirty="0"/>
          </a:p>
        </p:txBody>
      </p:sp>
      <p:sp>
        <p:nvSpPr>
          <p:cNvPr id="9" name="Text 6"/>
          <p:cNvSpPr/>
          <p:nvPr/>
        </p:nvSpPr>
        <p:spPr>
          <a:xfrm>
            <a:off x="5332928" y="5009436"/>
            <a:ext cx="3978116" cy="1451610"/>
          </a:xfrm>
          <a:prstGeom prst="rect">
            <a:avLst/>
          </a:prstGeom>
          <a:noFill/>
          <a:ln/>
        </p:spPr>
        <p:txBody>
          <a:bodyPr wrap="square" rtlCol="0" anchor="t"/>
          <a:lstStyle/>
          <a:p>
            <a:pPr marL="0" indent="0">
              <a:lnSpc>
                <a:spcPts val="2858"/>
              </a:lnSpc>
              <a:buNone/>
            </a:pPr>
            <a:r>
              <a:rPr lang="en-US" sz="1786" dirty="0">
                <a:solidFill>
                  <a:srgbClr val="4C4C4D"/>
                </a:solidFill>
                <a:latin typeface="Heebo" pitchFamily="34" charset="0"/>
                <a:ea typeface="Heebo" pitchFamily="34" charset="-122"/>
                <a:cs typeface="Heebo" pitchFamily="34" charset="-120"/>
              </a:rPr>
              <a:t>Homeopathic remedies are natural, non-invasive, and have minimal side effects compared to conventional treatments.</a:t>
            </a:r>
            <a:endParaRPr lang="en-US" sz="1786" dirty="0"/>
          </a:p>
        </p:txBody>
      </p:sp>
      <p:sp>
        <p:nvSpPr>
          <p:cNvPr id="10" name="Text 7"/>
          <p:cNvSpPr/>
          <p:nvPr/>
        </p:nvSpPr>
        <p:spPr>
          <a:xfrm>
            <a:off x="9872067" y="4428292"/>
            <a:ext cx="2835235" cy="354330"/>
          </a:xfrm>
          <a:prstGeom prst="rect">
            <a:avLst/>
          </a:prstGeom>
          <a:noFill/>
          <a:ln/>
        </p:spPr>
        <p:txBody>
          <a:bodyPr wrap="none" rtlCol="0" anchor="t"/>
          <a:lstStyle/>
          <a:p>
            <a:pPr marL="0" indent="0">
              <a:lnSpc>
                <a:spcPts val="2791"/>
              </a:lnSpc>
              <a:buNone/>
            </a:pPr>
            <a:r>
              <a:rPr lang="en-US" sz="2233" b="1" dirty="0">
                <a:solidFill>
                  <a:srgbClr val="152D47"/>
                </a:solidFill>
                <a:latin typeface="Crimson Pro" pitchFamily="34" charset="0"/>
                <a:ea typeface="Crimson Pro" pitchFamily="34" charset="-122"/>
                <a:cs typeface="Crimson Pro" pitchFamily="34" charset="-120"/>
              </a:rPr>
              <a:t>Personalized Care</a:t>
            </a:r>
            <a:endParaRPr lang="en-US" sz="2233" dirty="0"/>
          </a:p>
        </p:txBody>
      </p:sp>
      <p:sp>
        <p:nvSpPr>
          <p:cNvPr id="11" name="Text 8"/>
          <p:cNvSpPr/>
          <p:nvPr/>
        </p:nvSpPr>
        <p:spPr>
          <a:xfrm>
            <a:off x="9872067" y="5009436"/>
            <a:ext cx="3978116" cy="1088708"/>
          </a:xfrm>
          <a:prstGeom prst="rect">
            <a:avLst/>
          </a:prstGeom>
          <a:noFill/>
          <a:ln/>
        </p:spPr>
        <p:txBody>
          <a:bodyPr wrap="square" rtlCol="0" anchor="t"/>
          <a:lstStyle/>
          <a:p>
            <a:pPr marL="0" indent="0">
              <a:lnSpc>
                <a:spcPts val="2858"/>
              </a:lnSpc>
              <a:buNone/>
            </a:pPr>
            <a:r>
              <a:rPr lang="en-US" sz="1786" dirty="0">
                <a:solidFill>
                  <a:srgbClr val="4C4C4D"/>
                </a:solidFill>
                <a:latin typeface="Heebo" pitchFamily="34" charset="0"/>
                <a:ea typeface="Heebo" pitchFamily="34" charset="-122"/>
                <a:cs typeface="Heebo" pitchFamily="34" charset="-120"/>
              </a:rPr>
              <a:t>Each patient's </a:t>
            </a:r>
            <a:r>
              <a:rPr lang="en-US" sz="1786" b="1" u="sng" dirty="0">
                <a:solidFill>
                  <a:srgbClr val="2150FE"/>
                </a:solidFill>
                <a:latin typeface="Heebo" pitchFamily="34" charset="0"/>
                <a:ea typeface="Heebo" pitchFamily="34" charset="-122"/>
                <a:cs typeface="Heebo" pitchFamily="34" charset="-120"/>
                <a:hlinkClick r:id="rId4">
                  <a:extLst>
                    <a:ext uri="{A12FA001-AC4F-418D-AE19-62706E023703}">
                      <ahyp:hlinkClr xmlns:ahyp="http://schemas.microsoft.com/office/drawing/2018/hyperlinkcolor" xmlns="" val="tx"/>
                    </a:ext>
                  </a:extLst>
                </a:hlinkClick>
              </a:rPr>
              <a:t>homeopathic treatment</a:t>
            </a:r>
            <a:r>
              <a:rPr lang="en-US" sz="1786" b="1" dirty="0">
                <a:solidFill>
                  <a:srgbClr val="4C4C4D"/>
                </a:solidFill>
                <a:latin typeface="Heebo" pitchFamily="34" charset="0"/>
                <a:ea typeface="Heebo" pitchFamily="34" charset="-122"/>
                <a:cs typeface="Heebo" pitchFamily="34" charset="-120"/>
              </a:rPr>
              <a:t> </a:t>
            </a:r>
            <a:r>
              <a:rPr lang="en-US" sz="1786" dirty="0">
                <a:solidFill>
                  <a:srgbClr val="4C4C4D"/>
                </a:solidFill>
                <a:latin typeface="Heebo" pitchFamily="34" charset="0"/>
                <a:ea typeface="Heebo" pitchFamily="34" charset="-122"/>
                <a:cs typeface="Heebo" pitchFamily="34" charset="-120"/>
              </a:rPr>
              <a:t>is tailored to their unique needs, triggers, and constitution.</a:t>
            </a:r>
            <a:endParaRPr lang="en-US" sz="1786"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9342358" y="2157413"/>
            <a:ext cx="5089565" cy="3914775"/>
          </a:xfrm>
          <a:prstGeom prst="rect">
            <a:avLst/>
          </a:prstGeom>
        </p:spPr>
      </p:pic>
      <p:pic>
        <p:nvPicPr>
          <p:cNvPr id="6" name="Image 2" descr="preencoded.png"/>
          <p:cNvPicPr>
            <a:picLocks noChangeAspect="1"/>
          </p:cNvPicPr>
          <p:nvPr/>
        </p:nvPicPr>
        <p:blipFill>
          <a:blip r:embed="rId5"/>
          <a:stretch>
            <a:fillRect/>
          </a:stretch>
        </p:blipFill>
        <p:spPr>
          <a:xfrm>
            <a:off x="3808928" y="931307"/>
            <a:ext cx="1526024" cy="873562"/>
          </a:xfrm>
          <a:prstGeom prst="rect">
            <a:avLst/>
          </a:prstGeom>
        </p:spPr>
      </p:pic>
      <p:sp>
        <p:nvSpPr>
          <p:cNvPr id="7" name="Text 2"/>
          <p:cNvSpPr/>
          <p:nvPr/>
        </p:nvSpPr>
        <p:spPr>
          <a:xfrm>
            <a:off x="555665" y="2042993"/>
            <a:ext cx="5124450" cy="496133"/>
          </a:xfrm>
          <a:prstGeom prst="rect">
            <a:avLst/>
          </a:prstGeom>
          <a:noFill/>
          <a:ln/>
        </p:spPr>
        <p:txBody>
          <a:bodyPr wrap="none" rtlCol="0" anchor="t"/>
          <a:lstStyle/>
          <a:p>
            <a:pPr marL="0" indent="0">
              <a:lnSpc>
                <a:spcPts val="3907"/>
              </a:lnSpc>
              <a:buNone/>
            </a:pPr>
            <a:r>
              <a:rPr lang="en-US" sz="3126" b="1" dirty="0">
                <a:solidFill>
                  <a:srgbClr val="152D47"/>
                </a:solidFill>
                <a:latin typeface="Crimson Pro" pitchFamily="34" charset="0"/>
                <a:ea typeface="Crimson Pro" pitchFamily="34" charset="-122"/>
                <a:cs typeface="Crimson Pro" pitchFamily="34" charset="-120"/>
              </a:rPr>
              <a:t>Conclusion and Key Takeaways</a:t>
            </a:r>
            <a:endParaRPr lang="en-US" sz="3126" dirty="0"/>
          </a:p>
        </p:txBody>
      </p:sp>
      <p:sp>
        <p:nvSpPr>
          <p:cNvPr id="8" name="Shape 3"/>
          <p:cNvSpPr/>
          <p:nvPr/>
        </p:nvSpPr>
        <p:spPr>
          <a:xfrm>
            <a:off x="555665" y="2955846"/>
            <a:ext cx="357188" cy="357188"/>
          </a:xfrm>
          <a:prstGeom prst="roundRect">
            <a:avLst>
              <a:gd name="adj" fmla="val 6668"/>
            </a:avLst>
          </a:prstGeom>
          <a:solidFill>
            <a:srgbClr val="F2EEEE"/>
          </a:solidFill>
          <a:ln/>
        </p:spPr>
      </p:sp>
      <p:sp>
        <p:nvSpPr>
          <p:cNvPr id="9" name="Text 4"/>
          <p:cNvSpPr/>
          <p:nvPr/>
        </p:nvSpPr>
        <p:spPr>
          <a:xfrm>
            <a:off x="691634" y="3015377"/>
            <a:ext cx="85130" cy="238125"/>
          </a:xfrm>
          <a:prstGeom prst="rect">
            <a:avLst/>
          </a:prstGeom>
          <a:noFill/>
          <a:ln/>
        </p:spPr>
        <p:txBody>
          <a:bodyPr wrap="none" rtlCol="0" anchor="t"/>
          <a:lstStyle/>
          <a:p>
            <a:pPr marL="0" indent="0" algn="ctr">
              <a:lnSpc>
                <a:spcPts val="1875"/>
              </a:lnSpc>
              <a:buNone/>
            </a:pPr>
            <a:r>
              <a:rPr lang="en-US" sz="1875" b="1" dirty="0">
                <a:solidFill>
                  <a:srgbClr val="4C4C4D"/>
                </a:solidFill>
                <a:latin typeface="Crimson Pro" pitchFamily="34" charset="0"/>
                <a:ea typeface="Crimson Pro" pitchFamily="34" charset="-122"/>
                <a:cs typeface="Crimson Pro" pitchFamily="34" charset="-120"/>
              </a:rPr>
              <a:t>1</a:t>
            </a:r>
            <a:endParaRPr lang="en-US" sz="1875" dirty="0"/>
          </a:p>
        </p:txBody>
      </p:sp>
      <p:sp>
        <p:nvSpPr>
          <p:cNvPr id="10" name="Text 5"/>
          <p:cNvSpPr/>
          <p:nvPr/>
        </p:nvSpPr>
        <p:spPr>
          <a:xfrm>
            <a:off x="1071563" y="2955846"/>
            <a:ext cx="1984653" cy="248007"/>
          </a:xfrm>
          <a:prstGeom prst="rect">
            <a:avLst/>
          </a:prstGeom>
          <a:noFill/>
          <a:ln/>
        </p:spPr>
        <p:txBody>
          <a:bodyPr wrap="none" rtlCol="0" anchor="t"/>
          <a:lstStyle/>
          <a:p>
            <a:pPr marL="0" indent="0">
              <a:lnSpc>
                <a:spcPts val="1953"/>
              </a:lnSpc>
              <a:buNone/>
            </a:pPr>
            <a:r>
              <a:rPr lang="en-US" sz="1563" b="1" dirty="0">
                <a:solidFill>
                  <a:srgbClr val="4C4C4D"/>
                </a:solidFill>
                <a:latin typeface="Crimson Pro" pitchFamily="34" charset="0"/>
                <a:ea typeface="Crimson Pro" pitchFamily="34" charset="-122"/>
                <a:cs typeface="Crimson Pro" pitchFamily="34" charset="-120"/>
              </a:rPr>
              <a:t>Holistic Treatment</a:t>
            </a:r>
            <a:endParaRPr lang="en-US" sz="1563" dirty="0"/>
          </a:p>
        </p:txBody>
      </p:sp>
      <p:sp>
        <p:nvSpPr>
          <p:cNvPr id="11" name="Text 6"/>
          <p:cNvSpPr/>
          <p:nvPr/>
        </p:nvSpPr>
        <p:spPr>
          <a:xfrm>
            <a:off x="1071563" y="3299103"/>
            <a:ext cx="3421142" cy="762238"/>
          </a:xfrm>
          <a:prstGeom prst="rect">
            <a:avLst/>
          </a:prstGeom>
          <a:noFill/>
          <a:ln/>
        </p:spPr>
        <p:txBody>
          <a:bodyPr wrap="square" rtlCol="0" anchor="t"/>
          <a:lstStyle/>
          <a:p>
            <a:pPr marL="0" indent="0">
              <a:lnSpc>
                <a:spcPts val="2000"/>
              </a:lnSpc>
              <a:buNone/>
            </a:pPr>
            <a:r>
              <a:rPr lang="en-US" sz="1250" dirty="0">
                <a:solidFill>
                  <a:srgbClr val="4C4C4D"/>
                </a:solidFill>
                <a:latin typeface="Heebo" pitchFamily="34" charset="0"/>
                <a:ea typeface="Heebo" pitchFamily="34" charset="-122"/>
                <a:cs typeface="Heebo" pitchFamily="34" charset="-120"/>
              </a:rPr>
              <a:t>Homeopathy addresses the root causes of PCOS/PCOD, aiming to restore the body's natural balance.</a:t>
            </a:r>
            <a:endParaRPr lang="en-US" sz="1250" dirty="0"/>
          </a:p>
        </p:txBody>
      </p:sp>
      <p:sp>
        <p:nvSpPr>
          <p:cNvPr id="12" name="Shape 7"/>
          <p:cNvSpPr/>
          <p:nvPr/>
        </p:nvSpPr>
        <p:spPr>
          <a:xfrm>
            <a:off x="4651415" y="2955846"/>
            <a:ext cx="357188" cy="357188"/>
          </a:xfrm>
          <a:prstGeom prst="roundRect">
            <a:avLst>
              <a:gd name="adj" fmla="val 6668"/>
            </a:avLst>
          </a:prstGeom>
          <a:solidFill>
            <a:srgbClr val="F2EEEE"/>
          </a:solidFill>
          <a:ln/>
        </p:spPr>
      </p:sp>
      <p:sp>
        <p:nvSpPr>
          <p:cNvPr id="13" name="Text 8"/>
          <p:cNvSpPr/>
          <p:nvPr/>
        </p:nvSpPr>
        <p:spPr>
          <a:xfrm>
            <a:off x="4770834" y="3015377"/>
            <a:ext cx="118229" cy="238125"/>
          </a:xfrm>
          <a:prstGeom prst="rect">
            <a:avLst/>
          </a:prstGeom>
          <a:noFill/>
          <a:ln/>
        </p:spPr>
        <p:txBody>
          <a:bodyPr wrap="none" rtlCol="0" anchor="t"/>
          <a:lstStyle/>
          <a:p>
            <a:pPr marL="0" indent="0" algn="ctr">
              <a:lnSpc>
                <a:spcPts val="1875"/>
              </a:lnSpc>
              <a:buNone/>
            </a:pPr>
            <a:r>
              <a:rPr lang="en-US" sz="1875" b="1" dirty="0">
                <a:solidFill>
                  <a:srgbClr val="4C4C4D"/>
                </a:solidFill>
                <a:latin typeface="Crimson Pro" pitchFamily="34" charset="0"/>
                <a:ea typeface="Crimson Pro" pitchFamily="34" charset="-122"/>
                <a:cs typeface="Crimson Pro" pitchFamily="34" charset="-120"/>
              </a:rPr>
              <a:t>2</a:t>
            </a:r>
            <a:endParaRPr lang="en-US" sz="1875" dirty="0"/>
          </a:p>
        </p:txBody>
      </p:sp>
      <p:sp>
        <p:nvSpPr>
          <p:cNvPr id="14" name="Text 9"/>
          <p:cNvSpPr/>
          <p:nvPr/>
        </p:nvSpPr>
        <p:spPr>
          <a:xfrm>
            <a:off x="5167312" y="2955846"/>
            <a:ext cx="1984653" cy="248007"/>
          </a:xfrm>
          <a:prstGeom prst="rect">
            <a:avLst/>
          </a:prstGeom>
          <a:noFill/>
          <a:ln/>
        </p:spPr>
        <p:txBody>
          <a:bodyPr wrap="none" rtlCol="0" anchor="t"/>
          <a:lstStyle/>
          <a:p>
            <a:pPr marL="0" indent="0">
              <a:lnSpc>
                <a:spcPts val="1953"/>
              </a:lnSpc>
              <a:buNone/>
            </a:pPr>
            <a:r>
              <a:rPr lang="en-US" sz="1563" b="1" dirty="0">
                <a:solidFill>
                  <a:srgbClr val="4C4C4D"/>
                </a:solidFill>
                <a:latin typeface="Crimson Pro" pitchFamily="34" charset="0"/>
                <a:ea typeface="Crimson Pro" pitchFamily="34" charset="-122"/>
                <a:cs typeface="Crimson Pro" pitchFamily="34" charset="-120"/>
              </a:rPr>
              <a:t>Improved Outcomes</a:t>
            </a:r>
            <a:endParaRPr lang="en-US" sz="1563" dirty="0"/>
          </a:p>
        </p:txBody>
      </p:sp>
      <p:sp>
        <p:nvSpPr>
          <p:cNvPr id="15" name="Text 10"/>
          <p:cNvSpPr/>
          <p:nvPr/>
        </p:nvSpPr>
        <p:spPr>
          <a:xfrm>
            <a:off x="5167312" y="3299103"/>
            <a:ext cx="3421142" cy="762238"/>
          </a:xfrm>
          <a:prstGeom prst="rect">
            <a:avLst/>
          </a:prstGeom>
          <a:noFill/>
          <a:ln/>
        </p:spPr>
        <p:txBody>
          <a:bodyPr wrap="square" rtlCol="0" anchor="t"/>
          <a:lstStyle/>
          <a:p>
            <a:pPr marL="0" indent="0">
              <a:lnSpc>
                <a:spcPts val="2000"/>
              </a:lnSpc>
              <a:buNone/>
            </a:pPr>
            <a:r>
              <a:rPr lang="en-US" sz="1250" dirty="0">
                <a:solidFill>
                  <a:srgbClr val="4C4C4D"/>
                </a:solidFill>
                <a:latin typeface="Heebo" pitchFamily="34" charset="0"/>
                <a:ea typeface="Heebo" pitchFamily="34" charset="-122"/>
                <a:cs typeface="Heebo" pitchFamily="34" charset="-120"/>
              </a:rPr>
              <a:t>Many patients have experienced significant relief from PCOS/PCOD symptoms and improved fertility with homeopathic treatment.</a:t>
            </a:r>
            <a:endParaRPr lang="en-US" sz="1250" dirty="0"/>
          </a:p>
        </p:txBody>
      </p:sp>
      <p:sp>
        <p:nvSpPr>
          <p:cNvPr id="16" name="Shape 11"/>
          <p:cNvSpPr/>
          <p:nvPr/>
        </p:nvSpPr>
        <p:spPr>
          <a:xfrm>
            <a:off x="555665" y="4398645"/>
            <a:ext cx="357188" cy="357188"/>
          </a:xfrm>
          <a:prstGeom prst="roundRect">
            <a:avLst>
              <a:gd name="adj" fmla="val 6668"/>
            </a:avLst>
          </a:prstGeom>
          <a:solidFill>
            <a:srgbClr val="F2EEEE"/>
          </a:solidFill>
          <a:ln/>
        </p:spPr>
      </p:sp>
      <p:sp>
        <p:nvSpPr>
          <p:cNvPr id="17" name="Text 12"/>
          <p:cNvSpPr/>
          <p:nvPr/>
        </p:nvSpPr>
        <p:spPr>
          <a:xfrm>
            <a:off x="676870" y="4458176"/>
            <a:ext cx="114657" cy="238125"/>
          </a:xfrm>
          <a:prstGeom prst="rect">
            <a:avLst/>
          </a:prstGeom>
          <a:noFill/>
          <a:ln/>
        </p:spPr>
        <p:txBody>
          <a:bodyPr wrap="none" rtlCol="0" anchor="t"/>
          <a:lstStyle/>
          <a:p>
            <a:pPr marL="0" indent="0" algn="ctr">
              <a:lnSpc>
                <a:spcPts val="1875"/>
              </a:lnSpc>
              <a:buNone/>
            </a:pPr>
            <a:r>
              <a:rPr lang="en-US" sz="1875" b="1" dirty="0">
                <a:solidFill>
                  <a:srgbClr val="4C4C4D"/>
                </a:solidFill>
                <a:latin typeface="Crimson Pro" pitchFamily="34" charset="0"/>
                <a:ea typeface="Crimson Pro" pitchFamily="34" charset="-122"/>
                <a:cs typeface="Crimson Pro" pitchFamily="34" charset="-120"/>
              </a:rPr>
              <a:t>3</a:t>
            </a:r>
            <a:endParaRPr lang="en-US" sz="1875" dirty="0"/>
          </a:p>
        </p:txBody>
      </p:sp>
      <p:sp>
        <p:nvSpPr>
          <p:cNvPr id="18" name="Text 13"/>
          <p:cNvSpPr/>
          <p:nvPr/>
        </p:nvSpPr>
        <p:spPr>
          <a:xfrm>
            <a:off x="1071563" y="4398645"/>
            <a:ext cx="1984653" cy="248007"/>
          </a:xfrm>
          <a:prstGeom prst="rect">
            <a:avLst/>
          </a:prstGeom>
          <a:noFill/>
          <a:ln/>
        </p:spPr>
        <p:txBody>
          <a:bodyPr wrap="none" rtlCol="0" anchor="t"/>
          <a:lstStyle/>
          <a:p>
            <a:pPr marL="0" indent="0">
              <a:lnSpc>
                <a:spcPts val="1953"/>
              </a:lnSpc>
              <a:buNone/>
            </a:pPr>
            <a:r>
              <a:rPr lang="en-US" sz="1563" b="1" dirty="0">
                <a:solidFill>
                  <a:srgbClr val="4C4C4D"/>
                </a:solidFill>
                <a:latin typeface="Crimson Pro" pitchFamily="34" charset="0"/>
                <a:ea typeface="Crimson Pro" pitchFamily="34" charset="-122"/>
                <a:cs typeface="Crimson Pro" pitchFamily="34" charset="-120"/>
              </a:rPr>
              <a:t>Personalized Approach</a:t>
            </a:r>
            <a:endParaRPr lang="en-US" sz="1563" dirty="0"/>
          </a:p>
        </p:txBody>
      </p:sp>
      <p:sp>
        <p:nvSpPr>
          <p:cNvPr id="19" name="Text 14"/>
          <p:cNvSpPr/>
          <p:nvPr/>
        </p:nvSpPr>
        <p:spPr>
          <a:xfrm>
            <a:off x="1071563" y="4741902"/>
            <a:ext cx="7516773" cy="508159"/>
          </a:xfrm>
          <a:prstGeom prst="rect">
            <a:avLst/>
          </a:prstGeom>
          <a:noFill/>
          <a:ln/>
        </p:spPr>
        <p:txBody>
          <a:bodyPr wrap="square" rtlCol="0" anchor="t"/>
          <a:lstStyle/>
          <a:p>
            <a:pPr marL="0" indent="0">
              <a:lnSpc>
                <a:spcPts val="2000"/>
              </a:lnSpc>
              <a:buNone/>
            </a:pPr>
            <a:r>
              <a:rPr lang="en-US" sz="1250" dirty="0">
                <a:solidFill>
                  <a:srgbClr val="4C4C4D"/>
                </a:solidFill>
                <a:latin typeface="Heebo" pitchFamily="34" charset="0"/>
                <a:ea typeface="Heebo" pitchFamily="34" charset="-122"/>
                <a:cs typeface="Heebo" pitchFamily="34" charset="-120"/>
              </a:rPr>
              <a:t>Homeopathic treatment is tailored to each individual, taking into account their unique triggers and constitution.</a:t>
            </a:r>
            <a:endParaRPr lang="en-US" sz="1250" dirty="0"/>
          </a:p>
        </p:txBody>
      </p:sp>
      <p:sp>
        <p:nvSpPr>
          <p:cNvPr id="20" name="Text 15"/>
          <p:cNvSpPr/>
          <p:nvPr/>
        </p:nvSpPr>
        <p:spPr>
          <a:xfrm>
            <a:off x="555665" y="5428655"/>
            <a:ext cx="8032671" cy="317540"/>
          </a:xfrm>
          <a:prstGeom prst="rect">
            <a:avLst/>
          </a:prstGeom>
          <a:noFill/>
          <a:ln/>
        </p:spPr>
        <p:txBody>
          <a:bodyPr wrap="none" rtlCol="0" anchor="t"/>
          <a:lstStyle/>
          <a:p>
            <a:pPr marL="0" indent="0">
              <a:lnSpc>
                <a:spcPts val="2500"/>
              </a:lnSpc>
              <a:buNone/>
            </a:pPr>
            <a:r>
              <a:rPr lang="en-US" sz="1563" b="1" dirty="0">
                <a:solidFill>
                  <a:srgbClr val="4C4C4D"/>
                </a:solidFill>
                <a:latin typeface="Heebo" pitchFamily="34" charset="0"/>
                <a:ea typeface="Heebo" pitchFamily="34" charset="-122"/>
                <a:cs typeface="Heebo" pitchFamily="34" charset="-120"/>
              </a:rPr>
              <a:t>Contact us:</a:t>
            </a:r>
            <a:endParaRPr lang="en-US" sz="1563" dirty="0"/>
          </a:p>
        </p:txBody>
      </p:sp>
      <p:sp>
        <p:nvSpPr>
          <p:cNvPr id="21" name="Text 16"/>
          <p:cNvSpPr/>
          <p:nvPr/>
        </p:nvSpPr>
        <p:spPr>
          <a:xfrm>
            <a:off x="555665" y="5924788"/>
            <a:ext cx="8032671" cy="254079"/>
          </a:xfrm>
          <a:prstGeom prst="rect">
            <a:avLst/>
          </a:prstGeom>
          <a:noFill/>
          <a:ln/>
        </p:spPr>
        <p:txBody>
          <a:bodyPr wrap="none" rtlCol="0" anchor="t"/>
          <a:lstStyle/>
          <a:p>
            <a:pPr marL="0" indent="0">
              <a:lnSpc>
                <a:spcPts val="2000"/>
              </a:lnSpc>
              <a:buNone/>
            </a:pPr>
            <a:r>
              <a:rPr lang="en-US" sz="1250" u="sng" dirty="0">
                <a:solidFill>
                  <a:srgbClr val="2150FE"/>
                </a:solidFill>
                <a:latin typeface="Heebo" pitchFamily="34" charset="0"/>
                <a:ea typeface="Heebo" pitchFamily="34" charset="-122"/>
                <a:cs typeface="Heebo" pitchFamily="34" charset="-120"/>
                <a:hlinkClick r:id="rId6">
                  <a:extLst>
                    <a:ext uri="{A12FA001-AC4F-418D-AE19-62706E023703}">
                      <ahyp:hlinkClr xmlns:ahyp="http://schemas.microsoft.com/office/drawing/2018/hyperlinkcolor" xmlns="" val="tx"/>
                    </a:ext>
                  </a:extLst>
                </a:hlinkClick>
              </a:rPr>
              <a:t>Homeopathic Doctors in Ranchi and Delhi, Homeopathic Clinic | RajeevClinic.com</a:t>
            </a:r>
            <a:endParaRPr lang="en-US" sz="1250" dirty="0"/>
          </a:p>
        </p:txBody>
      </p:sp>
      <p:sp>
        <p:nvSpPr>
          <p:cNvPr id="22" name="Text 17"/>
          <p:cNvSpPr/>
          <p:nvPr/>
        </p:nvSpPr>
        <p:spPr>
          <a:xfrm>
            <a:off x="555665" y="6357461"/>
            <a:ext cx="8032671" cy="254079"/>
          </a:xfrm>
          <a:prstGeom prst="rect">
            <a:avLst/>
          </a:prstGeom>
          <a:noFill/>
          <a:ln/>
        </p:spPr>
        <p:txBody>
          <a:bodyPr wrap="none" rtlCol="0" anchor="t"/>
          <a:lstStyle/>
          <a:p>
            <a:pPr marL="0" indent="0">
              <a:lnSpc>
                <a:spcPts val="2000"/>
              </a:lnSpc>
              <a:buNone/>
            </a:pPr>
            <a:r>
              <a:rPr lang="en-US" sz="1250" b="1" dirty="0">
                <a:solidFill>
                  <a:srgbClr val="4C4C4D"/>
                </a:solidFill>
                <a:latin typeface="Heebo" pitchFamily="34" charset="0"/>
                <a:ea typeface="Heebo" pitchFamily="34" charset="-122"/>
                <a:cs typeface="Heebo" pitchFamily="34" charset="-120"/>
              </a:rPr>
              <a:t>Phone:- </a:t>
            </a:r>
            <a:r>
              <a:rPr lang="en-US" sz="1250" b="1" u="sng" dirty="0">
                <a:solidFill>
                  <a:srgbClr val="2150FE"/>
                </a:solidFill>
                <a:latin typeface="Heebo" pitchFamily="34" charset="0"/>
                <a:ea typeface="Heebo" pitchFamily="34" charset="-122"/>
                <a:cs typeface="Heebo" pitchFamily="34" charset="-120"/>
                <a:hlinkClick r:id="rId7">
                  <a:extLst>
                    <a:ext uri="{A12FA001-AC4F-418D-AE19-62706E023703}">
                      <ahyp:hlinkClr xmlns:ahyp="http://schemas.microsoft.com/office/drawing/2018/hyperlinkcolor" xmlns="" val="tx"/>
                    </a:ext>
                  </a:extLst>
                </a:hlinkClick>
              </a:rPr>
              <a:t>+91 9263778607</a:t>
            </a:r>
            <a:endParaRPr lang="en-US" sz="1250" dirty="0"/>
          </a:p>
        </p:txBody>
      </p:sp>
      <p:sp>
        <p:nvSpPr>
          <p:cNvPr id="23" name="Text 18"/>
          <p:cNvSpPr/>
          <p:nvPr/>
        </p:nvSpPr>
        <p:spPr>
          <a:xfrm>
            <a:off x="555665" y="6790134"/>
            <a:ext cx="8032671" cy="508159"/>
          </a:xfrm>
          <a:prstGeom prst="rect">
            <a:avLst/>
          </a:prstGeom>
          <a:noFill/>
          <a:ln/>
        </p:spPr>
        <p:txBody>
          <a:bodyPr wrap="square" rtlCol="0" anchor="t"/>
          <a:lstStyle/>
          <a:p>
            <a:pPr marL="0" indent="0">
              <a:lnSpc>
                <a:spcPts val="2000"/>
              </a:lnSpc>
              <a:buNone/>
            </a:pPr>
            <a:r>
              <a:rPr lang="en-US" sz="1250" b="1" dirty="0">
                <a:solidFill>
                  <a:srgbClr val="4C4C4D"/>
                </a:solidFill>
                <a:latin typeface="Heebo" pitchFamily="34" charset="0"/>
                <a:ea typeface="Heebo" pitchFamily="34" charset="-122"/>
                <a:cs typeface="Heebo" pitchFamily="34" charset="-120"/>
              </a:rPr>
              <a:t>Address:- </a:t>
            </a:r>
            <a:r>
              <a:rPr lang="en-US" sz="1250" dirty="0">
                <a:solidFill>
                  <a:srgbClr val="4C4C4D"/>
                </a:solidFill>
                <a:latin typeface="Heebo" pitchFamily="34" charset="0"/>
                <a:ea typeface="Heebo" pitchFamily="34" charset="-122"/>
                <a:cs typeface="Heebo" pitchFamily="34" charset="-120"/>
              </a:rPr>
              <a:t>Shop No. C-11, 5th Floor, Tower C Spectrum@metro GH Eco City Plot C and D, Sector 75, Noida - 201304, Uttar Pradesh</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670</Words>
  <Application>Microsoft Office PowerPoint</Application>
  <PresentationFormat>Custom</PresentationFormat>
  <Paragraphs>92</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Seo 1</cp:lastModifiedBy>
  <cp:revision>2</cp:revision>
  <dcterms:created xsi:type="dcterms:W3CDTF">2024-08-16T12:40:26Z</dcterms:created>
  <dcterms:modified xsi:type="dcterms:W3CDTF">2024-08-16T12:41:38Z</dcterms:modified>
</cp:coreProperties>
</file>