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grandir Bold" charset="1" panose="00000800000000000000"/>
      <p:regular r:id="rId13"/>
    </p:embeddedFont>
    <p:embeddedFont>
      <p:font typeface="Agrandir" charset="1" panose="00000500000000000000"/>
      <p:regular r:id="rId14"/>
    </p:embeddedFont>
    <p:embeddedFont>
      <p:font typeface="Agrandir Medium" charset="1" panose="00000600000000000000"/>
      <p:regular r:id="rId15"/>
    </p:embeddedFont>
    <p:embeddedFont>
      <p:font typeface="Canva Sans" charset="1" panose="020B05030305010401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www.progressivetourtravels.com"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https://www.progressivetourtravels.com/toyota-innova-crysta-car-hire-in-delhi.html"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png" Type="http://schemas.openxmlformats.org/officeDocument/2006/relationships/image"/><Relationship Id="rId2" Target="../media/image3.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24642"/>
        </a:solidFill>
      </p:bgPr>
    </p:bg>
    <p:spTree>
      <p:nvGrpSpPr>
        <p:cNvPr id="1" name=""/>
        <p:cNvGrpSpPr/>
        <p:nvPr/>
      </p:nvGrpSpPr>
      <p:grpSpPr>
        <a:xfrm>
          <a:off x="0" y="0"/>
          <a:ext cx="0" cy="0"/>
          <a:chOff x="0" y="0"/>
          <a:chExt cx="0" cy="0"/>
        </a:xfrm>
      </p:grpSpPr>
      <p:grpSp>
        <p:nvGrpSpPr>
          <p:cNvPr name="Group 2" id="2"/>
          <p:cNvGrpSpPr/>
          <p:nvPr/>
        </p:nvGrpSpPr>
        <p:grpSpPr>
          <a:xfrm rot="0">
            <a:off x="9662610" y="-4885798"/>
            <a:ext cx="12034645" cy="1203464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6014"/>
            </a:solidFill>
          </p:spPr>
        </p:sp>
        <p:sp>
          <p:nvSpPr>
            <p:cNvPr name="TextBox 4" id="4"/>
            <p:cNvSpPr txBox="true"/>
            <p:nvPr/>
          </p:nvSpPr>
          <p:spPr>
            <a:xfrm>
              <a:off x="76200" y="-47625"/>
              <a:ext cx="660400" cy="784225"/>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9235348" y="1131524"/>
            <a:ext cx="8023952" cy="802395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4ED"/>
            </a:solidFill>
          </p:spPr>
        </p:sp>
        <p:sp>
          <p:nvSpPr>
            <p:cNvPr name="TextBox 7" id="7"/>
            <p:cNvSpPr txBox="true"/>
            <p:nvPr/>
          </p:nvSpPr>
          <p:spPr>
            <a:xfrm>
              <a:off x="76200" y="-47625"/>
              <a:ext cx="660400" cy="784225"/>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9470789" y="1366980"/>
            <a:ext cx="7553069" cy="7553039"/>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94057" t="0" r="-94057" b="0"/>
              </a:stretch>
            </a:blipFill>
          </p:spPr>
        </p:sp>
      </p:grpSp>
      <p:sp>
        <p:nvSpPr>
          <p:cNvPr name="AutoShape 10" id="10"/>
          <p:cNvSpPr/>
          <p:nvPr/>
        </p:nvSpPr>
        <p:spPr>
          <a:xfrm rot="0">
            <a:off x="0" y="8877157"/>
            <a:ext cx="4273129" cy="0"/>
          </a:xfrm>
          <a:prstGeom prst="line">
            <a:avLst/>
          </a:prstGeom>
          <a:ln cap="flat" w="38100">
            <a:solidFill>
              <a:srgbClr val="FFFFFF"/>
            </a:solidFill>
            <a:prstDash val="solid"/>
            <a:headEnd type="none" len="sm" w="sm"/>
            <a:tailEnd type="none" len="sm" w="sm"/>
          </a:ln>
        </p:spPr>
      </p:sp>
      <p:sp>
        <p:nvSpPr>
          <p:cNvPr name="AutoShape 11" id="11"/>
          <p:cNvSpPr/>
          <p:nvPr/>
        </p:nvSpPr>
        <p:spPr>
          <a:xfrm rot="0">
            <a:off x="6442493" y="985838"/>
            <a:ext cx="4273129" cy="0"/>
          </a:xfrm>
          <a:prstGeom prst="line">
            <a:avLst/>
          </a:prstGeom>
          <a:ln cap="flat" w="38100">
            <a:solidFill>
              <a:srgbClr val="FFFFFF"/>
            </a:solidFill>
            <a:prstDash val="solid"/>
            <a:headEnd type="none" len="sm" w="sm"/>
            <a:tailEnd type="none" len="sm" w="sm"/>
          </a:ln>
        </p:spPr>
      </p:sp>
      <p:grpSp>
        <p:nvGrpSpPr>
          <p:cNvPr name="Group 12" id="12"/>
          <p:cNvGrpSpPr/>
          <p:nvPr/>
        </p:nvGrpSpPr>
        <p:grpSpPr>
          <a:xfrm rot="0">
            <a:off x="-331658" y="-1672590"/>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7F5"/>
            </a:solidFill>
          </p:spPr>
        </p:sp>
        <p:sp>
          <p:nvSpPr>
            <p:cNvPr name="TextBox 14" id="14"/>
            <p:cNvSpPr txBox="true"/>
            <p:nvPr/>
          </p:nvSpPr>
          <p:spPr>
            <a:xfrm>
              <a:off x="0" y="-152400"/>
              <a:ext cx="812800" cy="965200"/>
            </a:xfrm>
            <a:prstGeom prst="rect">
              <a:avLst/>
            </a:prstGeom>
          </p:spPr>
          <p:txBody>
            <a:bodyPr anchor="ctr" rtlCol="false" tIns="50800" lIns="50800" bIns="50800" rIns="50800"/>
            <a:lstStyle/>
            <a:p>
              <a:pPr algn="ctr">
                <a:lnSpc>
                  <a:spcPts val="3240"/>
                </a:lnSpc>
              </a:pPr>
            </a:p>
          </p:txBody>
        </p:sp>
      </p:grpSp>
      <p:sp>
        <p:nvSpPr>
          <p:cNvPr name="Freeform 15" id="15"/>
          <p:cNvSpPr/>
          <p:nvPr/>
        </p:nvSpPr>
        <p:spPr>
          <a:xfrm flipH="false" flipV="false" rot="0">
            <a:off x="215994" y="183286"/>
            <a:ext cx="2264448" cy="948238"/>
          </a:xfrm>
          <a:custGeom>
            <a:avLst/>
            <a:gdLst/>
            <a:ahLst/>
            <a:cxnLst/>
            <a:rect r="r" b="b" t="t" l="l"/>
            <a:pathLst>
              <a:path h="948238" w="2264448">
                <a:moveTo>
                  <a:pt x="0" y="0"/>
                </a:moveTo>
                <a:lnTo>
                  <a:pt x="2264448" y="0"/>
                </a:lnTo>
                <a:lnTo>
                  <a:pt x="2264448" y="948238"/>
                </a:lnTo>
                <a:lnTo>
                  <a:pt x="0" y="948238"/>
                </a:lnTo>
                <a:lnTo>
                  <a:pt x="0" y="0"/>
                </a:lnTo>
                <a:close/>
              </a:path>
            </a:pathLst>
          </a:custGeom>
          <a:blipFill>
            <a:blip r:embed="rId3"/>
            <a:stretch>
              <a:fillRect l="0" t="0" r="0" b="0"/>
            </a:stretch>
          </a:blipFill>
        </p:spPr>
      </p:sp>
      <p:sp>
        <p:nvSpPr>
          <p:cNvPr name="TextBox 16" id="16"/>
          <p:cNvSpPr txBox="true"/>
          <p:nvPr/>
        </p:nvSpPr>
        <p:spPr>
          <a:xfrm rot="0">
            <a:off x="715894" y="2642235"/>
            <a:ext cx="8519454" cy="4764405"/>
          </a:xfrm>
          <a:prstGeom prst="rect">
            <a:avLst/>
          </a:prstGeom>
        </p:spPr>
        <p:txBody>
          <a:bodyPr anchor="t" rtlCol="false" tIns="0" lIns="0" bIns="0" rIns="0">
            <a:spAutoFit/>
          </a:bodyPr>
          <a:lstStyle/>
          <a:p>
            <a:pPr algn="l">
              <a:lnSpc>
                <a:spcPts val="9000"/>
              </a:lnSpc>
            </a:pPr>
            <a:r>
              <a:rPr lang="en-US" sz="7200">
                <a:solidFill>
                  <a:srgbClr val="FFFFFF"/>
                </a:solidFill>
                <a:latin typeface="Agrandir Bold"/>
                <a:ea typeface="Agrandir Bold"/>
                <a:cs typeface="Agrandir Bold"/>
                <a:sym typeface="Agrandir Bold"/>
              </a:rPr>
              <a:t>What are the Highlights of a Visit to the Red Fort in Delhi?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3F4E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874682"/>
            <a:ext cx="6536476" cy="6537636"/>
          </a:xfrm>
          <a:custGeom>
            <a:avLst/>
            <a:gdLst/>
            <a:ahLst/>
            <a:cxnLst/>
            <a:rect r="r" b="b" t="t" l="l"/>
            <a:pathLst>
              <a:path h="6537636" w="6536476">
                <a:moveTo>
                  <a:pt x="0" y="0"/>
                </a:moveTo>
                <a:lnTo>
                  <a:pt x="6536476" y="0"/>
                </a:lnTo>
                <a:lnTo>
                  <a:pt x="6536476" y="6537636"/>
                </a:lnTo>
                <a:lnTo>
                  <a:pt x="0" y="6537636"/>
                </a:lnTo>
                <a:lnTo>
                  <a:pt x="0" y="0"/>
                </a:lnTo>
                <a:close/>
              </a:path>
            </a:pathLst>
          </a:custGeom>
          <a:blipFill>
            <a:blip r:embed="rId2"/>
            <a:stretch>
              <a:fillRect l="-50017" t="0" r="-50017" b="0"/>
            </a:stretch>
          </a:blipFill>
        </p:spPr>
      </p:sp>
      <p:sp>
        <p:nvSpPr>
          <p:cNvPr name="AutoShape 3" id="3"/>
          <p:cNvSpPr/>
          <p:nvPr/>
        </p:nvSpPr>
        <p:spPr>
          <a:xfrm rot="0">
            <a:off x="23809" y="1448874"/>
            <a:ext cx="4273129" cy="0"/>
          </a:xfrm>
          <a:prstGeom prst="line">
            <a:avLst/>
          </a:prstGeom>
          <a:ln cap="flat" w="38100">
            <a:solidFill>
              <a:srgbClr val="C06014"/>
            </a:solidFill>
            <a:prstDash val="solid"/>
            <a:headEnd type="none" len="sm" w="sm"/>
            <a:tailEnd type="none" len="sm" w="sm"/>
          </a:ln>
        </p:spPr>
      </p:sp>
      <p:sp>
        <p:nvSpPr>
          <p:cNvPr name="TextBox 4" id="4"/>
          <p:cNvSpPr txBox="true"/>
          <p:nvPr/>
        </p:nvSpPr>
        <p:spPr>
          <a:xfrm rot="0">
            <a:off x="8739846" y="3489960"/>
            <a:ext cx="8519454" cy="4930140"/>
          </a:xfrm>
          <a:prstGeom prst="rect">
            <a:avLst/>
          </a:prstGeom>
        </p:spPr>
        <p:txBody>
          <a:bodyPr anchor="t" rtlCol="false" tIns="0" lIns="0" bIns="0" rIns="0">
            <a:spAutoFit/>
          </a:bodyPr>
          <a:lstStyle/>
          <a:p>
            <a:pPr algn="l">
              <a:lnSpc>
                <a:spcPts val="3240"/>
              </a:lnSpc>
            </a:pPr>
            <a:r>
              <a:rPr lang="en-US" sz="1800" u="sng">
                <a:solidFill>
                  <a:srgbClr val="424642"/>
                </a:solidFill>
                <a:latin typeface="Agrandir Bold"/>
                <a:ea typeface="Agrandir Bold"/>
                <a:cs typeface="Agrandir Bold"/>
                <a:sym typeface="Agrandir Bold"/>
                <a:hlinkClick r:id="rId3" tooltip="https://www.progressivetourtravels.com"/>
              </a:rPr>
              <a:t>Progressive Tours and Travels</a:t>
            </a:r>
            <a:r>
              <a:rPr lang="en-US" sz="1800">
                <a:solidFill>
                  <a:srgbClr val="424642"/>
                </a:solidFill>
                <a:latin typeface="Agrandir"/>
                <a:ea typeface="Agrandir"/>
                <a:cs typeface="Agrandir"/>
                <a:sym typeface="Agrandir"/>
              </a:rPr>
              <a:t> (A unit of Progressive Cabs Pvt Ltd) is a leading Delhi based travel agency specialized in offering custom and pre-designed India destination tour packages. Providing our best services in tour and transport services since 2000, we are now one of the best inbound tour operators of India.</a:t>
            </a:r>
          </a:p>
          <a:p>
            <a:pPr algn="l">
              <a:lnSpc>
                <a:spcPts val="3240"/>
              </a:lnSpc>
            </a:pPr>
            <a:r>
              <a:rPr lang="en-US" sz="1800">
                <a:solidFill>
                  <a:srgbClr val="424642"/>
                </a:solidFill>
                <a:latin typeface="Agrandir"/>
                <a:ea typeface="Agrandir"/>
                <a:cs typeface="Agrandir"/>
                <a:sym typeface="Agrandir"/>
              </a:rPr>
              <a:t>India is best destination for various tour segments such as Luxury tours, Group tour, corporate tour, Leisure tours, Heritage tours, trekking tours and adventure tour. We provide the best services to travellers visiting India from around the world. Our customer focus, innovative packages, brief of destination, personalized service, operational excellence and value-oriented pricing keep us apart in this competitive sector.</a:t>
            </a:r>
          </a:p>
          <a:p>
            <a:pPr algn="l" marL="0" indent="0" lvl="0">
              <a:lnSpc>
                <a:spcPts val="3240"/>
              </a:lnSpc>
              <a:spcBef>
                <a:spcPct val="0"/>
              </a:spcBef>
            </a:pPr>
          </a:p>
        </p:txBody>
      </p:sp>
      <p:sp>
        <p:nvSpPr>
          <p:cNvPr name="TextBox 5" id="5"/>
          <p:cNvSpPr txBox="true"/>
          <p:nvPr/>
        </p:nvSpPr>
        <p:spPr>
          <a:xfrm rot="0">
            <a:off x="8739846" y="2244568"/>
            <a:ext cx="8519454" cy="1050158"/>
          </a:xfrm>
          <a:prstGeom prst="rect">
            <a:avLst/>
          </a:prstGeom>
        </p:spPr>
        <p:txBody>
          <a:bodyPr anchor="t" rtlCol="false" tIns="0" lIns="0" bIns="0" rIns="0">
            <a:spAutoFit/>
          </a:bodyPr>
          <a:lstStyle/>
          <a:p>
            <a:pPr algn="l">
              <a:lnSpc>
                <a:spcPts val="7000"/>
              </a:lnSpc>
            </a:pPr>
            <a:r>
              <a:rPr lang="en-US" sz="5600">
                <a:solidFill>
                  <a:srgbClr val="424642"/>
                </a:solidFill>
                <a:latin typeface="Agrandir Medium"/>
                <a:ea typeface="Agrandir Medium"/>
                <a:cs typeface="Agrandir Medium"/>
                <a:sym typeface="Agrandir Medium"/>
              </a:rPr>
              <a:t>ABOUT US</a:t>
            </a:r>
          </a:p>
        </p:txBody>
      </p:sp>
      <p:sp>
        <p:nvSpPr>
          <p:cNvPr name="TextBox 6" id="6"/>
          <p:cNvSpPr txBox="true"/>
          <p:nvPr/>
        </p:nvSpPr>
        <p:spPr>
          <a:xfrm rot="0">
            <a:off x="6947883" y="8343630"/>
            <a:ext cx="1426964" cy="424815"/>
          </a:xfrm>
          <a:prstGeom prst="rect">
            <a:avLst/>
          </a:prstGeom>
        </p:spPr>
        <p:txBody>
          <a:bodyPr anchor="t" rtlCol="false" tIns="0" lIns="0" bIns="0" rIns="0">
            <a:spAutoFit/>
          </a:bodyPr>
          <a:lstStyle/>
          <a:p>
            <a:pPr algn="l" marL="0" indent="0" lvl="0">
              <a:lnSpc>
                <a:spcPts val="3240"/>
              </a:lnSpc>
              <a:spcBef>
                <a:spcPct val="0"/>
              </a:spcBef>
            </a:pPr>
            <a:r>
              <a:rPr lang="en-US" sz="1800">
                <a:solidFill>
                  <a:srgbClr val="F3F4ED"/>
                </a:solidFill>
                <a:latin typeface="Agrandir"/>
                <a:ea typeface="Agrandir"/>
                <a:cs typeface="Agrandir"/>
                <a:sym typeface="Agrandir"/>
              </a:rPr>
              <a:t>Design Model</a:t>
            </a:r>
          </a:p>
        </p:txBody>
      </p:sp>
      <p:sp>
        <p:nvSpPr>
          <p:cNvPr name="AutoShape 7" id="7"/>
          <p:cNvSpPr/>
          <p:nvPr/>
        </p:nvSpPr>
        <p:spPr>
          <a:xfrm>
            <a:off x="13596285" y="8024426"/>
            <a:ext cx="4691715" cy="0"/>
          </a:xfrm>
          <a:prstGeom prst="line">
            <a:avLst/>
          </a:prstGeom>
          <a:ln cap="flat" w="38100">
            <a:solidFill>
              <a:srgbClr val="C06014"/>
            </a:solidFill>
            <a:prstDash val="solid"/>
            <a:headEnd type="none" len="sm" w="sm"/>
            <a:tailEnd type="none" len="sm" w="sm"/>
          </a:ln>
        </p:spPr>
      </p:sp>
      <p:sp>
        <p:nvSpPr>
          <p:cNvPr name="AutoShape 8" id="8"/>
          <p:cNvSpPr/>
          <p:nvPr/>
        </p:nvSpPr>
        <p:spPr>
          <a:xfrm rot="5400000">
            <a:off x="8189228" y="8100769"/>
            <a:ext cx="1244462" cy="0"/>
          </a:xfrm>
          <a:prstGeom prst="line">
            <a:avLst/>
          </a:prstGeom>
          <a:ln cap="flat" w="19050">
            <a:solidFill>
              <a:srgbClr val="F3F4ED">
                <a:alpha val="17647"/>
              </a:srgbClr>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F4ED"/>
        </a:solidFill>
      </p:bgPr>
    </p:bg>
    <p:spTree>
      <p:nvGrpSpPr>
        <p:cNvPr id="1" name=""/>
        <p:cNvGrpSpPr/>
        <p:nvPr/>
      </p:nvGrpSpPr>
      <p:grpSpPr>
        <a:xfrm>
          <a:off x="0" y="0"/>
          <a:ext cx="0" cy="0"/>
          <a:chOff x="0" y="0"/>
          <a:chExt cx="0" cy="0"/>
        </a:xfrm>
      </p:grpSpPr>
      <p:grpSp>
        <p:nvGrpSpPr>
          <p:cNvPr name="Group 2" id="2"/>
          <p:cNvGrpSpPr/>
          <p:nvPr/>
        </p:nvGrpSpPr>
        <p:grpSpPr>
          <a:xfrm rot="0">
            <a:off x="-1662630" y="0"/>
            <a:ext cx="11652016" cy="5826008"/>
            <a:chOff x="0" y="0"/>
            <a:chExt cx="6662420" cy="3331210"/>
          </a:xfrm>
        </p:grpSpPr>
        <p:sp>
          <p:nvSpPr>
            <p:cNvPr name="Freeform 3" id="3"/>
            <p:cNvSpPr/>
            <p:nvPr/>
          </p:nvSpPr>
          <p:spPr>
            <a:xfrm flipH="false" flipV="false" rot="0">
              <a:off x="0" y="0"/>
              <a:ext cx="6662420" cy="3331210"/>
            </a:xfrm>
            <a:custGeom>
              <a:avLst/>
              <a:gdLst/>
              <a:ahLst/>
              <a:cxnLst/>
              <a:rect r="r" b="b" t="t" l="l"/>
              <a:pathLst>
                <a:path h="3331210" w="6662420">
                  <a:moveTo>
                    <a:pt x="3331210" y="0"/>
                  </a:moveTo>
                  <a:lnTo>
                    <a:pt x="6662420" y="0"/>
                  </a:lnTo>
                  <a:cubicBezTo>
                    <a:pt x="6662420" y="1840230"/>
                    <a:pt x="5171440" y="3331210"/>
                    <a:pt x="3331210" y="3331210"/>
                  </a:cubicBezTo>
                  <a:cubicBezTo>
                    <a:pt x="1490980" y="3331210"/>
                    <a:pt x="0" y="1840230"/>
                    <a:pt x="0" y="0"/>
                  </a:cubicBezTo>
                  <a:lnTo>
                    <a:pt x="3331210" y="0"/>
                  </a:lnTo>
                  <a:close/>
                </a:path>
              </a:pathLst>
            </a:custGeom>
            <a:blipFill>
              <a:blip r:embed="rId2"/>
              <a:stretch>
                <a:fillRect l="0" t="-100273" r="0" b="-100273"/>
              </a:stretch>
            </a:blipFill>
          </p:spPr>
        </p:sp>
      </p:grpSp>
      <p:sp>
        <p:nvSpPr>
          <p:cNvPr name="TextBox 4" id="4"/>
          <p:cNvSpPr txBox="true"/>
          <p:nvPr/>
        </p:nvSpPr>
        <p:spPr>
          <a:xfrm rot="0">
            <a:off x="9989386" y="1913291"/>
            <a:ext cx="7987942" cy="6193719"/>
          </a:xfrm>
          <a:prstGeom prst="rect">
            <a:avLst/>
          </a:prstGeom>
        </p:spPr>
        <p:txBody>
          <a:bodyPr anchor="t" rtlCol="false" tIns="0" lIns="0" bIns="0" rIns="0">
            <a:spAutoFit/>
          </a:bodyPr>
          <a:lstStyle/>
          <a:p>
            <a:pPr algn="l">
              <a:lnSpc>
                <a:spcPts val="5455"/>
              </a:lnSpc>
            </a:pPr>
            <a:r>
              <a:rPr lang="en-US" sz="3030">
                <a:solidFill>
                  <a:srgbClr val="424642"/>
                </a:solidFill>
                <a:latin typeface="Agrandir Bold"/>
                <a:ea typeface="Agrandir Bold"/>
                <a:cs typeface="Agrandir Bold"/>
                <a:sym typeface="Agrandir Bold"/>
              </a:rPr>
              <a:t>Diwan-i-Aam</a:t>
            </a:r>
            <a:r>
              <a:rPr lang="en-US" sz="3030">
                <a:solidFill>
                  <a:srgbClr val="424642"/>
                </a:solidFill>
                <a:latin typeface="Agrandir"/>
                <a:ea typeface="Agrandir"/>
                <a:cs typeface="Agrandir"/>
                <a:sym typeface="Agrandir"/>
              </a:rPr>
              <a:t>: The Diwan-i-Aam was a special room in the palace where the emperor met with regular people. It was like a big meeting hall. Here, the emperor would listen to what ordinary citizens had to say and make announcements to them. It was a place where the public could see and hear their ruler in person.</a:t>
            </a:r>
          </a:p>
          <a:p>
            <a:pPr algn="l" marL="0" indent="0" lvl="0">
              <a:lnSpc>
                <a:spcPts val="5455"/>
              </a:lnSpc>
              <a:spcBef>
                <a:spcPct val="0"/>
              </a:spcBef>
            </a:pPr>
          </a:p>
        </p:txBody>
      </p:sp>
      <p:sp>
        <p:nvSpPr>
          <p:cNvPr name="AutoShape 5" id="5"/>
          <p:cNvSpPr/>
          <p:nvPr/>
        </p:nvSpPr>
        <p:spPr>
          <a:xfrm rot="0">
            <a:off x="9144000" y="908159"/>
            <a:ext cx="4377871" cy="0"/>
          </a:xfrm>
          <a:prstGeom prst="line">
            <a:avLst/>
          </a:prstGeom>
          <a:ln cap="flat" w="38100">
            <a:solidFill>
              <a:srgbClr val="C06014"/>
            </a:solidFill>
            <a:prstDash val="solid"/>
            <a:headEnd type="none" len="sm" w="sm"/>
            <a:tailEnd type="none" len="sm" w="sm"/>
          </a:ln>
        </p:spPr>
      </p:sp>
      <p:sp>
        <p:nvSpPr>
          <p:cNvPr name="AutoShape 6" id="6"/>
          <p:cNvSpPr/>
          <p:nvPr/>
        </p:nvSpPr>
        <p:spPr>
          <a:xfrm rot="0">
            <a:off x="13898250" y="9220200"/>
            <a:ext cx="4377871" cy="0"/>
          </a:xfrm>
          <a:prstGeom prst="line">
            <a:avLst/>
          </a:prstGeom>
          <a:ln cap="flat" w="38100">
            <a:solidFill>
              <a:srgbClr val="C06014"/>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F4ED"/>
        </a:solidFill>
      </p:bgPr>
    </p:bg>
    <p:spTree>
      <p:nvGrpSpPr>
        <p:cNvPr id="1" name=""/>
        <p:cNvGrpSpPr/>
        <p:nvPr/>
      </p:nvGrpSpPr>
      <p:grpSpPr>
        <a:xfrm>
          <a:off x="0" y="0"/>
          <a:ext cx="0" cy="0"/>
          <a:chOff x="0" y="0"/>
          <a:chExt cx="0" cy="0"/>
        </a:xfrm>
      </p:grpSpPr>
      <p:grpSp>
        <p:nvGrpSpPr>
          <p:cNvPr name="Group 2" id="2"/>
          <p:cNvGrpSpPr/>
          <p:nvPr/>
        </p:nvGrpSpPr>
        <p:grpSpPr>
          <a:xfrm rot="0">
            <a:off x="0" y="0"/>
            <a:ext cx="6365239" cy="10287000"/>
            <a:chOff x="0" y="0"/>
            <a:chExt cx="1676441" cy="2709333"/>
          </a:xfrm>
        </p:grpSpPr>
        <p:sp>
          <p:nvSpPr>
            <p:cNvPr name="Freeform 3" id="3"/>
            <p:cNvSpPr/>
            <p:nvPr/>
          </p:nvSpPr>
          <p:spPr>
            <a:xfrm flipH="false" flipV="false" rot="0">
              <a:off x="0" y="0"/>
              <a:ext cx="1676441" cy="2709333"/>
            </a:xfrm>
            <a:custGeom>
              <a:avLst/>
              <a:gdLst/>
              <a:ahLst/>
              <a:cxnLst/>
              <a:rect r="r" b="b" t="t" l="l"/>
              <a:pathLst>
                <a:path h="2709333" w="1676441">
                  <a:moveTo>
                    <a:pt x="0" y="0"/>
                  </a:moveTo>
                  <a:lnTo>
                    <a:pt x="1676441" y="0"/>
                  </a:lnTo>
                  <a:lnTo>
                    <a:pt x="1676441" y="2709333"/>
                  </a:lnTo>
                  <a:lnTo>
                    <a:pt x="0" y="2709333"/>
                  </a:lnTo>
                  <a:close/>
                </a:path>
              </a:pathLst>
            </a:custGeom>
            <a:solidFill>
              <a:srgbClr val="424642"/>
            </a:solidFill>
          </p:spPr>
        </p:sp>
        <p:sp>
          <p:nvSpPr>
            <p:cNvPr name="TextBox 4" id="4"/>
            <p:cNvSpPr txBox="true"/>
            <p:nvPr/>
          </p:nvSpPr>
          <p:spPr>
            <a:xfrm>
              <a:off x="0" y="-152400"/>
              <a:ext cx="1676441" cy="2861733"/>
            </a:xfrm>
            <a:prstGeom prst="rect">
              <a:avLst/>
            </a:prstGeom>
          </p:spPr>
          <p:txBody>
            <a:bodyPr anchor="ctr" rtlCol="false" tIns="50800" lIns="50800" bIns="50800" rIns="50800"/>
            <a:lstStyle/>
            <a:p>
              <a:pPr algn="ctr">
                <a:lnSpc>
                  <a:spcPts val="3240"/>
                </a:lnSpc>
              </a:pPr>
            </a:p>
          </p:txBody>
        </p:sp>
      </p:grpSp>
      <p:sp>
        <p:nvSpPr>
          <p:cNvPr name="AutoShape 5" id="5"/>
          <p:cNvSpPr/>
          <p:nvPr/>
        </p:nvSpPr>
        <p:spPr>
          <a:xfrm rot="0">
            <a:off x="5462800" y="1028700"/>
            <a:ext cx="4377871" cy="0"/>
          </a:xfrm>
          <a:prstGeom prst="line">
            <a:avLst/>
          </a:prstGeom>
          <a:ln cap="flat" w="38100">
            <a:solidFill>
              <a:srgbClr val="C06014"/>
            </a:solidFill>
            <a:prstDash val="solid"/>
            <a:headEnd type="none" len="sm" w="sm"/>
            <a:tailEnd type="none" len="sm" w="sm"/>
          </a:ln>
        </p:spPr>
      </p:sp>
      <p:sp>
        <p:nvSpPr>
          <p:cNvPr name="AutoShape 6" id="6"/>
          <p:cNvSpPr/>
          <p:nvPr/>
        </p:nvSpPr>
        <p:spPr>
          <a:xfrm rot="0">
            <a:off x="13898250" y="9220200"/>
            <a:ext cx="4377871" cy="0"/>
          </a:xfrm>
          <a:prstGeom prst="line">
            <a:avLst/>
          </a:prstGeom>
          <a:ln cap="flat" w="38100">
            <a:solidFill>
              <a:srgbClr val="C06014"/>
            </a:solidFill>
            <a:prstDash val="solid"/>
            <a:headEnd type="none" len="sm" w="sm"/>
            <a:tailEnd type="none" len="sm" w="sm"/>
          </a:ln>
        </p:spPr>
      </p:sp>
      <p:sp>
        <p:nvSpPr>
          <p:cNvPr name="Freeform 7" id="7"/>
          <p:cNvSpPr/>
          <p:nvPr/>
        </p:nvSpPr>
        <p:spPr>
          <a:xfrm flipH="false" flipV="false" rot="0">
            <a:off x="1028700" y="1990677"/>
            <a:ext cx="9745521" cy="6722031"/>
          </a:xfrm>
          <a:custGeom>
            <a:avLst/>
            <a:gdLst/>
            <a:ahLst/>
            <a:cxnLst/>
            <a:rect r="r" b="b" t="t" l="l"/>
            <a:pathLst>
              <a:path h="6722031" w="9745521">
                <a:moveTo>
                  <a:pt x="0" y="0"/>
                </a:moveTo>
                <a:lnTo>
                  <a:pt x="9745521" y="0"/>
                </a:lnTo>
                <a:lnTo>
                  <a:pt x="9745521" y="6722031"/>
                </a:lnTo>
                <a:lnTo>
                  <a:pt x="0" y="6722031"/>
                </a:lnTo>
                <a:lnTo>
                  <a:pt x="0" y="0"/>
                </a:lnTo>
                <a:close/>
              </a:path>
            </a:pathLst>
          </a:custGeom>
          <a:blipFill>
            <a:blip r:embed="rId2"/>
            <a:stretch>
              <a:fillRect l="-1282" t="0" r="-1282" b="0"/>
            </a:stretch>
          </a:blipFill>
        </p:spPr>
      </p:sp>
      <p:sp>
        <p:nvSpPr>
          <p:cNvPr name="TextBox 8" id="8"/>
          <p:cNvSpPr txBox="true"/>
          <p:nvPr/>
        </p:nvSpPr>
        <p:spPr>
          <a:xfrm rot="0">
            <a:off x="11502343" y="2146893"/>
            <a:ext cx="6427063" cy="6200049"/>
          </a:xfrm>
          <a:prstGeom prst="rect">
            <a:avLst/>
          </a:prstGeom>
        </p:spPr>
        <p:txBody>
          <a:bodyPr anchor="t" rtlCol="false" tIns="0" lIns="0" bIns="0" rIns="0">
            <a:spAutoFit/>
          </a:bodyPr>
          <a:lstStyle/>
          <a:p>
            <a:pPr algn="l">
              <a:lnSpc>
                <a:spcPts val="4499"/>
              </a:lnSpc>
            </a:pPr>
            <a:r>
              <a:rPr lang="en-US" sz="2499">
                <a:solidFill>
                  <a:srgbClr val="424642"/>
                </a:solidFill>
                <a:latin typeface="Agrandir Bold"/>
                <a:ea typeface="Agrandir Bold"/>
                <a:cs typeface="Agrandir Bold"/>
                <a:sym typeface="Agrandir Bold"/>
              </a:rPr>
              <a:t>Diwan-i-Khas</a:t>
            </a:r>
            <a:r>
              <a:rPr lang="en-US" sz="2499">
                <a:solidFill>
                  <a:srgbClr val="424642"/>
                </a:solidFill>
                <a:latin typeface="Agrandir"/>
                <a:ea typeface="Agrandir"/>
                <a:cs typeface="Agrandir"/>
                <a:sym typeface="Agrandir"/>
              </a:rPr>
              <a:t>: The Diwan-i-Khas was a special room in an old palace. It was where the king would meet important people in private. This room was very fancy, with beautiful patterns all over it. The most famous thing in this room was a special chair called the Peacock Throne. This throne was very grand and looked a bit like a peacock, which is why it got its name.</a:t>
            </a:r>
          </a:p>
          <a:p>
            <a:pPr algn="l">
              <a:lnSpc>
                <a:spcPts val="4499"/>
              </a:lnSpc>
            </a:pPr>
          </a:p>
          <a:p>
            <a:pPr algn="l" marL="0" indent="0" lvl="0">
              <a:lnSpc>
                <a:spcPts val="449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3F4ED"/>
        </a:solidFill>
      </p:bgPr>
    </p:bg>
    <p:spTree>
      <p:nvGrpSpPr>
        <p:cNvPr id="1" name=""/>
        <p:cNvGrpSpPr/>
        <p:nvPr/>
      </p:nvGrpSpPr>
      <p:grpSpPr>
        <a:xfrm>
          <a:off x="0" y="0"/>
          <a:ext cx="0" cy="0"/>
          <a:chOff x="0" y="0"/>
          <a:chExt cx="0" cy="0"/>
        </a:xfrm>
      </p:grpSpPr>
      <p:grpSp>
        <p:nvGrpSpPr>
          <p:cNvPr name="Group 2" id="2"/>
          <p:cNvGrpSpPr/>
          <p:nvPr/>
        </p:nvGrpSpPr>
        <p:grpSpPr>
          <a:xfrm rot="0">
            <a:off x="11922761" y="0"/>
            <a:ext cx="6365239" cy="10287000"/>
            <a:chOff x="0" y="0"/>
            <a:chExt cx="1676441" cy="2709333"/>
          </a:xfrm>
        </p:grpSpPr>
        <p:sp>
          <p:nvSpPr>
            <p:cNvPr name="Freeform 3" id="3"/>
            <p:cNvSpPr/>
            <p:nvPr/>
          </p:nvSpPr>
          <p:spPr>
            <a:xfrm flipH="false" flipV="false" rot="0">
              <a:off x="0" y="0"/>
              <a:ext cx="1676441" cy="2709333"/>
            </a:xfrm>
            <a:custGeom>
              <a:avLst/>
              <a:gdLst/>
              <a:ahLst/>
              <a:cxnLst/>
              <a:rect r="r" b="b" t="t" l="l"/>
              <a:pathLst>
                <a:path h="2709333" w="1676441">
                  <a:moveTo>
                    <a:pt x="0" y="0"/>
                  </a:moveTo>
                  <a:lnTo>
                    <a:pt x="1676441" y="0"/>
                  </a:lnTo>
                  <a:lnTo>
                    <a:pt x="1676441" y="2709333"/>
                  </a:lnTo>
                  <a:lnTo>
                    <a:pt x="0" y="2709333"/>
                  </a:lnTo>
                  <a:close/>
                </a:path>
              </a:pathLst>
            </a:custGeom>
            <a:solidFill>
              <a:srgbClr val="424642"/>
            </a:solidFill>
          </p:spPr>
        </p:sp>
        <p:sp>
          <p:nvSpPr>
            <p:cNvPr name="TextBox 4" id="4"/>
            <p:cNvSpPr txBox="true"/>
            <p:nvPr/>
          </p:nvSpPr>
          <p:spPr>
            <a:xfrm>
              <a:off x="0" y="-152400"/>
              <a:ext cx="1676441" cy="2861733"/>
            </a:xfrm>
            <a:prstGeom prst="rect">
              <a:avLst/>
            </a:prstGeom>
          </p:spPr>
          <p:txBody>
            <a:bodyPr anchor="ctr" rtlCol="false" tIns="50800" lIns="50800" bIns="50800" rIns="50800"/>
            <a:lstStyle/>
            <a:p>
              <a:pPr algn="ctr">
                <a:lnSpc>
                  <a:spcPts val="3240"/>
                </a:lnSpc>
              </a:pPr>
            </a:p>
          </p:txBody>
        </p:sp>
      </p:grpSp>
      <p:sp>
        <p:nvSpPr>
          <p:cNvPr name="AutoShape 5" id="5"/>
          <p:cNvSpPr/>
          <p:nvPr/>
        </p:nvSpPr>
        <p:spPr>
          <a:xfrm rot="0">
            <a:off x="0" y="1028700"/>
            <a:ext cx="4377871" cy="0"/>
          </a:xfrm>
          <a:prstGeom prst="line">
            <a:avLst/>
          </a:prstGeom>
          <a:ln cap="flat" w="38100">
            <a:solidFill>
              <a:srgbClr val="C06014"/>
            </a:solidFill>
            <a:prstDash val="solid"/>
            <a:headEnd type="none" len="sm" w="sm"/>
            <a:tailEnd type="none" len="sm" w="sm"/>
          </a:ln>
        </p:spPr>
      </p:sp>
      <p:sp>
        <p:nvSpPr>
          <p:cNvPr name="AutoShape 6" id="6"/>
          <p:cNvSpPr/>
          <p:nvPr/>
        </p:nvSpPr>
        <p:spPr>
          <a:xfrm rot="0">
            <a:off x="10280454" y="9258300"/>
            <a:ext cx="4377871" cy="0"/>
          </a:xfrm>
          <a:prstGeom prst="line">
            <a:avLst/>
          </a:prstGeom>
          <a:ln cap="flat" w="38100">
            <a:solidFill>
              <a:srgbClr val="C06014"/>
            </a:solidFill>
            <a:prstDash val="solid"/>
            <a:headEnd type="none" len="sm" w="sm"/>
            <a:tailEnd type="none" len="sm" w="sm"/>
          </a:ln>
        </p:spPr>
      </p:sp>
      <p:grpSp>
        <p:nvGrpSpPr>
          <p:cNvPr name="Group 7" id="7"/>
          <p:cNvGrpSpPr/>
          <p:nvPr/>
        </p:nvGrpSpPr>
        <p:grpSpPr>
          <a:xfrm rot="0">
            <a:off x="8708964" y="1279713"/>
            <a:ext cx="7474020" cy="747402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26225" t="0" r="-26225" b="0"/>
              </a:stretch>
            </a:blipFill>
            <a:ln w="38100" cap="sq">
              <a:solidFill>
                <a:srgbClr val="000000"/>
              </a:solidFill>
              <a:prstDash val="solid"/>
              <a:miter/>
            </a:ln>
          </p:spPr>
        </p:sp>
      </p:grpSp>
      <p:sp>
        <p:nvSpPr>
          <p:cNvPr name="TextBox 9" id="9"/>
          <p:cNvSpPr txBox="true"/>
          <p:nvPr/>
        </p:nvSpPr>
        <p:spPr>
          <a:xfrm rot="0">
            <a:off x="449149" y="1861828"/>
            <a:ext cx="6829479" cy="6727734"/>
          </a:xfrm>
          <a:prstGeom prst="rect">
            <a:avLst/>
          </a:prstGeom>
        </p:spPr>
        <p:txBody>
          <a:bodyPr anchor="t" rtlCol="false" tIns="0" lIns="0" bIns="0" rIns="0">
            <a:spAutoFit/>
          </a:bodyPr>
          <a:lstStyle/>
          <a:p>
            <a:pPr algn="l">
              <a:lnSpc>
                <a:spcPts val="4859"/>
              </a:lnSpc>
            </a:pPr>
            <a:r>
              <a:rPr lang="en-US" sz="2699">
                <a:solidFill>
                  <a:srgbClr val="424642"/>
                </a:solidFill>
                <a:latin typeface="Agrandir Bold"/>
                <a:ea typeface="Agrandir Bold"/>
                <a:cs typeface="Agrandir Bold"/>
                <a:sym typeface="Agrandir Bold"/>
              </a:rPr>
              <a:t>Rang Mahal</a:t>
            </a:r>
            <a:r>
              <a:rPr lang="en-US" sz="2699">
                <a:solidFill>
                  <a:srgbClr val="424642"/>
                </a:solidFill>
                <a:latin typeface="Agrandir"/>
                <a:ea typeface="Agrandir"/>
                <a:cs typeface="Agrandir"/>
                <a:sym typeface="Agrandir"/>
              </a:rPr>
              <a:t>: The Rang Mahal was a place where kings and queens lived. It is special because it has many bright and beautiful colors inside. The building also has small streams of water running through it, which helped keep the palace cool when the weather was hot. People remember this palace for its colorful decorations and clever way of staying comfortable in warm times.</a:t>
            </a:r>
          </a:p>
          <a:p>
            <a:pPr algn="l" marL="0" indent="0" lvl="0">
              <a:lnSpc>
                <a:spcPts val="485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F4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424642"/>
            </a:solidFill>
          </p:spPr>
        </p:sp>
        <p:sp>
          <p:nvSpPr>
            <p:cNvPr name="TextBox 4" id="4"/>
            <p:cNvSpPr txBox="true"/>
            <p:nvPr/>
          </p:nvSpPr>
          <p:spPr>
            <a:xfrm>
              <a:off x="0" y="-123825"/>
              <a:ext cx="4816593" cy="283315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1772900" y="1028700"/>
            <a:ext cx="5486400" cy="8229600"/>
            <a:chOff x="0" y="0"/>
            <a:chExt cx="6350000" cy="9525000"/>
          </a:xfrm>
        </p:grpSpPr>
        <p:sp>
          <p:nvSpPr>
            <p:cNvPr name="Freeform 6" id="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83333" t="0" r="-83333" b="0"/>
              </a:stretch>
            </a:blipFill>
          </p:spPr>
        </p:sp>
      </p:grpSp>
      <p:sp>
        <p:nvSpPr>
          <p:cNvPr name="AutoShape 7" id="7"/>
          <p:cNvSpPr/>
          <p:nvPr/>
        </p:nvSpPr>
        <p:spPr>
          <a:xfrm rot="0">
            <a:off x="6910381" y="1852374"/>
            <a:ext cx="4377871" cy="0"/>
          </a:xfrm>
          <a:prstGeom prst="line">
            <a:avLst/>
          </a:prstGeom>
          <a:ln cap="flat" w="38100">
            <a:solidFill>
              <a:srgbClr val="C06014"/>
            </a:solidFill>
            <a:prstDash val="solid"/>
            <a:headEnd type="none" len="sm" w="sm"/>
            <a:tailEnd type="none" len="sm" w="sm"/>
          </a:ln>
        </p:spPr>
      </p:sp>
      <p:sp>
        <p:nvSpPr>
          <p:cNvPr name="AutoShape 8" id="8"/>
          <p:cNvSpPr/>
          <p:nvPr/>
        </p:nvSpPr>
        <p:spPr>
          <a:xfrm rot="0">
            <a:off x="9144000" y="8476749"/>
            <a:ext cx="3272906" cy="0"/>
          </a:xfrm>
          <a:prstGeom prst="line">
            <a:avLst/>
          </a:prstGeom>
          <a:ln cap="flat" w="38100">
            <a:solidFill>
              <a:srgbClr val="C06014"/>
            </a:solidFill>
            <a:prstDash val="solid"/>
            <a:headEnd type="none" len="sm" w="sm"/>
            <a:tailEnd type="none" len="sm" w="sm"/>
          </a:ln>
        </p:spPr>
      </p:sp>
      <p:sp>
        <p:nvSpPr>
          <p:cNvPr name="TextBox 9" id="9"/>
          <p:cNvSpPr txBox="true"/>
          <p:nvPr/>
        </p:nvSpPr>
        <p:spPr>
          <a:xfrm rot="0">
            <a:off x="781050" y="2025582"/>
            <a:ext cx="10744200" cy="4290062"/>
          </a:xfrm>
          <a:prstGeom prst="rect">
            <a:avLst/>
          </a:prstGeom>
        </p:spPr>
        <p:txBody>
          <a:bodyPr anchor="t" rtlCol="false" tIns="0" lIns="0" bIns="0" rIns="0">
            <a:spAutoFit/>
          </a:bodyPr>
          <a:lstStyle/>
          <a:p>
            <a:pPr algn="l">
              <a:lnSpc>
                <a:spcPts val="4859"/>
              </a:lnSpc>
            </a:pPr>
            <a:r>
              <a:rPr lang="en-US" sz="2699">
                <a:solidFill>
                  <a:srgbClr val="FFF7F5"/>
                </a:solidFill>
                <a:latin typeface="Agrandir Bold"/>
                <a:ea typeface="Agrandir Bold"/>
                <a:cs typeface="Agrandir Bold"/>
                <a:sym typeface="Agrandir Bold"/>
              </a:rPr>
              <a:t>Sound and Light Show</a:t>
            </a:r>
            <a:r>
              <a:rPr lang="en-US" sz="2699">
                <a:solidFill>
                  <a:srgbClr val="FFF7F5"/>
                </a:solidFill>
                <a:latin typeface="Agrandir"/>
                <a:ea typeface="Agrandir"/>
                <a:cs typeface="Agrandir"/>
                <a:sym typeface="Agrandir"/>
              </a:rPr>
              <a:t>: At night, the fort comes alive with special shows. These shows tell the fort's story using bright lights and interesting sounds. As you watch, you hear tales about the fort's past while colorful lights shine on the walls. The lights and sounds work together to make the fort's history feel real and exciting. It's like watching the fort's story come to life right before your eyes.</a:t>
            </a:r>
          </a:p>
          <a:p>
            <a:pPr algn="l" marL="0" indent="0" lvl="0">
              <a:lnSpc>
                <a:spcPts val="4859"/>
              </a:lnSpc>
              <a:spcBef>
                <a:spcPct val="0"/>
              </a:spcBef>
            </a:pPr>
          </a:p>
        </p:txBody>
      </p:sp>
      <p:sp>
        <p:nvSpPr>
          <p:cNvPr name="TextBox 10" id="10"/>
          <p:cNvSpPr txBox="true"/>
          <p:nvPr/>
        </p:nvSpPr>
        <p:spPr>
          <a:xfrm rot="0">
            <a:off x="790575" y="5944168"/>
            <a:ext cx="10744200" cy="2788496"/>
          </a:xfrm>
          <a:prstGeom prst="rect">
            <a:avLst/>
          </a:prstGeom>
        </p:spPr>
        <p:txBody>
          <a:bodyPr anchor="t" rtlCol="false" tIns="0" lIns="0" bIns="0" rIns="0">
            <a:spAutoFit/>
          </a:bodyPr>
          <a:lstStyle/>
          <a:p>
            <a:pPr algn="l">
              <a:lnSpc>
                <a:spcPts val="3655"/>
              </a:lnSpc>
            </a:pPr>
          </a:p>
          <a:p>
            <a:pPr algn="l">
              <a:lnSpc>
                <a:spcPts val="4914"/>
              </a:lnSpc>
            </a:pPr>
            <a:r>
              <a:rPr lang="en-US" sz="2730">
                <a:solidFill>
                  <a:srgbClr val="FFF7F5"/>
                </a:solidFill>
                <a:latin typeface="Agrandir"/>
                <a:ea typeface="Agrandir"/>
                <a:cs typeface="Agrandir"/>
                <a:sym typeface="Agrandir"/>
              </a:rPr>
              <a:t>If you want to visit Red Fort in Delhi, we provide instant booking of</a:t>
            </a:r>
            <a:r>
              <a:rPr lang="en-US" sz="2730">
                <a:solidFill>
                  <a:srgbClr val="FFF7F5"/>
                </a:solidFill>
                <a:latin typeface="Agrandir Bold"/>
                <a:ea typeface="Agrandir Bold"/>
                <a:cs typeface="Agrandir Bold"/>
                <a:sym typeface="Agrandir Bold"/>
              </a:rPr>
              <a:t> </a:t>
            </a:r>
            <a:r>
              <a:rPr lang="en-US" sz="2730" u="sng">
                <a:solidFill>
                  <a:srgbClr val="FFF7F5"/>
                </a:solidFill>
                <a:latin typeface="Agrandir Bold"/>
                <a:ea typeface="Agrandir Bold"/>
                <a:cs typeface="Agrandir Bold"/>
                <a:sym typeface="Agrandir Bold"/>
                <a:hlinkClick r:id="rId3" tooltip="https://www.progressivetourtravels.com/toyota-innova-crysta-car-hire-in-delhi.html"/>
              </a:rPr>
              <a:t>Innova on Rent in Delhi</a:t>
            </a:r>
            <a:r>
              <a:rPr lang="en-US" sz="2730">
                <a:solidFill>
                  <a:srgbClr val="FFF7F5"/>
                </a:solidFill>
                <a:latin typeface="Agrandir"/>
                <a:ea typeface="Agrandir"/>
                <a:cs typeface="Agrandir"/>
                <a:sym typeface="Agrandir"/>
              </a:rPr>
              <a:t>. Get local sightseeing and outbound tour packages from Delhi at the best prices.</a:t>
            </a:r>
          </a:p>
          <a:p>
            <a:pPr algn="l" marL="0" indent="0" lvl="0">
              <a:lnSpc>
                <a:spcPts val="3655"/>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24642"/>
        </a:solidFill>
      </p:bgPr>
    </p:bg>
    <p:spTree>
      <p:nvGrpSpPr>
        <p:cNvPr id="1" name=""/>
        <p:cNvGrpSpPr/>
        <p:nvPr/>
      </p:nvGrpSpPr>
      <p:grpSpPr>
        <a:xfrm>
          <a:off x="0" y="0"/>
          <a:ext cx="0" cy="0"/>
          <a:chOff x="0" y="0"/>
          <a:chExt cx="0" cy="0"/>
        </a:xfrm>
      </p:grpSpPr>
      <p:grpSp>
        <p:nvGrpSpPr>
          <p:cNvPr name="Group 2" id="2"/>
          <p:cNvGrpSpPr/>
          <p:nvPr/>
        </p:nvGrpSpPr>
        <p:grpSpPr>
          <a:xfrm rot="0">
            <a:off x="-1700947" y="-1615325"/>
            <a:ext cx="10383365" cy="1038336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6014"/>
            </a:solidFill>
          </p:spPr>
        </p:sp>
        <p:sp>
          <p:nvSpPr>
            <p:cNvPr name="TextBox 4" id="4"/>
            <p:cNvSpPr txBox="true"/>
            <p:nvPr/>
          </p:nvSpPr>
          <p:spPr>
            <a:xfrm>
              <a:off x="76200" y="-47625"/>
              <a:ext cx="660400" cy="784225"/>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5033581" y="1028700"/>
            <a:ext cx="13716000" cy="8229600"/>
            <a:chOff x="0" y="0"/>
            <a:chExt cx="6350000" cy="3810000"/>
          </a:xfrm>
        </p:grpSpPr>
        <p:sp>
          <p:nvSpPr>
            <p:cNvPr name="Freeform 6" id="6"/>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2"/>
              <a:stretch>
                <a:fillRect l="0" t="0" r="-20000" b="0"/>
              </a:stretch>
            </a:blipFill>
          </p:spPr>
        </p:sp>
      </p:grpSp>
      <p:sp>
        <p:nvSpPr>
          <p:cNvPr name="AutoShape 7" id="7"/>
          <p:cNvSpPr/>
          <p:nvPr/>
        </p:nvSpPr>
        <p:spPr>
          <a:xfrm>
            <a:off x="14026904" y="1500524"/>
            <a:ext cx="4377871" cy="0"/>
          </a:xfrm>
          <a:prstGeom prst="line">
            <a:avLst/>
          </a:prstGeom>
          <a:ln cap="flat" w="38100">
            <a:solidFill>
              <a:srgbClr val="C06014"/>
            </a:solidFill>
            <a:prstDash val="solid"/>
            <a:headEnd type="none" len="sm" w="sm"/>
            <a:tailEnd type="none" len="sm" w="sm"/>
          </a:ln>
        </p:spPr>
      </p:sp>
      <p:sp>
        <p:nvSpPr>
          <p:cNvPr name="AutoShape 8" id="8"/>
          <p:cNvSpPr/>
          <p:nvPr/>
        </p:nvSpPr>
        <p:spPr>
          <a:xfrm rot="0">
            <a:off x="6655337" y="8729940"/>
            <a:ext cx="4729789" cy="0"/>
          </a:xfrm>
          <a:prstGeom prst="line">
            <a:avLst/>
          </a:prstGeom>
          <a:ln cap="flat" w="38100">
            <a:solidFill>
              <a:srgbClr val="C06014"/>
            </a:solidFill>
            <a:prstDash val="solid"/>
            <a:headEnd type="none" len="sm" w="sm"/>
            <a:tailEnd type="none" len="sm" w="sm"/>
          </a:ln>
        </p:spPr>
      </p:sp>
      <p:sp>
        <p:nvSpPr>
          <p:cNvPr name="Freeform 9" id="9"/>
          <p:cNvSpPr/>
          <p:nvPr/>
        </p:nvSpPr>
        <p:spPr>
          <a:xfrm flipH="false" flipV="false" rot="0">
            <a:off x="9739858" y="4860976"/>
            <a:ext cx="565049" cy="565049"/>
          </a:xfrm>
          <a:custGeom>
            <a:avLst/>
            <a:gdLst/>
            <a:ahLst/>
            <a:cxnLst/>
            <a:rect r="r" b="b" t="t" l="l"/>
            <a:pathLst>
              <a:path h="565049" w="565049">
                <a:moveTo>
                  <a:pt x="0" y="0"/>
                </a:moveTo>
                <a:lnTo>
                  <a:pt x="565049" y="0"/>
                </a:lnTo>
                <a:lnTo>
                  <a:pt x="565049" y="565048"/>
                </a:lnTo>
                <a:lnTo>
                  <a:pt x="0" y="5650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9739858" y="5642246"/>
            <a:ext cx="637492" cy="637492"/>
          </a:xfrm>
          <a:custGeom>
            <a:avLst/>
            <a:gdLst/>
            <a:ahLst/>
            <a:cxnLst/>
            <a:rect r="r" b="b" t="t" l="l"/>
            <a:pathLst>
              <a:path h="637492" w="637492">
                <a:moveTo>
                  <a:pt x="0" y="0"/>
                </a:moveTo>
                <a:lnTo>
                  <a:pt x="637493" y="0"/>
                </a:lnTo>
                <a:lnTo>
                  <a:pt x="637493" y="637493"/>
                </a:lnTo>
                <a:lnTo>
                  <a:pt x="0" y="6374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9758503" y="7218536"/>
            <a:ext cx="600203" cy="600203"/>
          </a:xfrm>
          <a:custGeom>
            <a:avLst/>
            <a:gdLst/>
            <a:ahLst/>
            <a:cxnLst/>
            <a:rect r="r" b="b" t="t" l="l"/>
            <a:pathLst>
              <a:path h="600203" w="600203">
                <a:moveTo>
                  <a:pt x="0" y="0"/>
                </a:moveTo>
                <a:lnTo>
                  <a:pt x="600203" y="0"/>
                </a:lnTo>
                <a:lnTo>
                  <a:pt x="600203" y="600202"/>
                </a:lnTo>
                <a:lnTo>
                  <a:pt x="0" y="6002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758503" y="6413004"/>
            <a:ext cx="637492" cy="637492"/>
          </a:xfrm>
          <a:custGeom>
            <a:avLst/>
            <a:gdLst/>
            <a:ahLst/>
            <a:cxnLst/>
            <a:rect r="r" b="b" t="t" l="l"/>
            <a:pathLst>
              <a:path h="637492" w="637492">
                <a:moveTo>
                  <a:pt x="0" y="0"/>
                </a:moveTo>
                <a:lnTo>
                  <a:pt x="637492" y="0"/>
                </a:lnTo>
                <a:lnTo>
                  <a:pt x="637492" y="637492"/>
                </a:lnTo>
                <a:lnTo>
                  <a:pt x="0" y="6374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3" id="13"/>
          <p:cNvGrpSpPr/>
          <p:nvPr/>
        </p:nvGrpSpPr>
        <p:grpSpPr>
          <a:xfrm rot="0">
            <a:off x="15716250" y="-1995768"/>
            <a:ext cx="3086100" cy="3239117"/>
            <a:chOff x="0" y="0"/>
            <a:chExt cx="812800" cy="853101"/>
          </a:xfrm>
        </p:grpSpPr>
        <p:sp>
          <p:nvSpPr>
            <p:cNvPr name="Freeform 14" id="14"/>
            <p:cNvSpPr/>
            <p:nvPr/>
          </p:nvSpPr>
          <p:spPr>
            <a:xfrm flipH="false" flipV="false" rot="0">
              <a:off x="0" y="0"/>
              <a:ext cx="812800" cy="853101"/>
            </a:xfrm>
            <a:custGeom>
              <a:avLst/>
              <a:gdLst/>
              <a:ahLst/>
              <a:cxnLst/>
              <a:rect r="r" b="b" t="t" l="l"/>
              <a:pathLst>
                <a:path h="853101" w="812800">
                  <a:moveTo>
                    <a:pt x="0" y="0"/>
                  </a:moveTo>
                  <a:lnTo>
                    <a:pt x="812800" y="0"/>
                  </a:lnTo>
                  <a:lnTo>
                    <a:pt x="812800" y="853101"/>
                  </a:lnTo>
                  <a:lnTo>
                    <a:pt x="0" y="853101"/>
                  </a:lnTo>
                  <a:close/>
                </a:path>
              </a:pathLst>
            </a:custGeom>
            <a:solidFill>
              <a:srgbClr val="FFF7F5"/>
            </a:solidFill>
          </p:spPr>
        </p:sp>
        <p:sp>
          <p:nvSpPr>
            <p:cNvPr name="TextBox 15" id="15"/>
            <p:cNvSpPr txBox="true"/>
            <p:nvPr/>
          </p:nvSpPr>
          <p:spPr>
            <a:xfrm>
              <a:off x="0" y="-123825"/>
              <a:ext cx="812800" cy="976926"/>
            </a:xfrm>
            <a:prstGeom prst="rect">
              <a:avLst/>
            </a:prstGeom>
          </p:spPr>
          <p:txBody>
            <a:bodyPr anchor="ctr" rtlCol="false" tIns="50800" lIns="50800" bIns="50800" rIns="50800"/>
            <a:lstStyle/>
            <a:p>
              <a:pPr algn="ctr">
                <a:lnSpc>
                  <a:spcPts val="3359"/>
                </a:lnSpc>
              </a:pPr>
            </a:p>
          </p:txBody>
        </p:sp>
      </p:grpSp>
      <p:sp>
        <p:nvSpPr>
          <p:cNvPr name="Freeform 16" id="16"/>
          <p:cNvSpPr/>
          <p:nvPr/>
        </p:nvSpPr>
        <p:spPr>
          <a:xfrm flipH="false" flipV="false" rot="0">
            <a:off x="16023552" y="142095"/>
            <a:ext cx="2264448" cy="948238"/>
          </a:xfrm>
          <a:custGeom>
            <a:avLst/>
            <a:gdLst/>
            <a:ahLst/>
            <a:cxnLst/>
            <a:rect r="r" b="b" t="t" l="l"/>
            <a:pathLst>
              <a:path h="948238" w="2264448">
                <a:moveTo>
                  <a:pt x="0" y="0"/>
                </a:moveTo>
                <a:lnTo>
                  <a:pt x="2264448" y="0"/>
                </a:lnTo>
                <a:lnTo>
                  <a:pt x="2264448" y="948237"/>
                </a:lnTo>
                <a:lnTo>
                  <a:pt x="0" y="948237"/>
                </a:lnTo>
                <a:lnTo>
                  <a:pt x="0" y="0"/>
                </a:lnTo>
                <a:close/>
              </a:path>
            </a:pathLst>
          </a:custGeom>
          <a:blipFill>
            <a:blip r:embed="rId11"/>
            <a:stretch>
              <a:fillRect l="0" t="0" r="0" b="0"/>
            </a:stretch>
          </a:blipFill>
        </p:spPr>
      </p:sp>
      <p:sp>
        <p:nvSpPr>
          <p:cNvPr name="TextBox 17" id="17"/>
          <p:cNvSpPr txBox="true"/>
          <p:nvPr/>
        </p:nvSpPr>
        <p:spPr>
          <a:xfrm rot="0">
            <a:off x="11385126" y="3300132"/>
            <a:ext cx="5874174" cy="1492250"/>
          </a:xfrm>
          <a:prstGeom prst="rect">
            <a:avLst/>
          </a:prstGeom>
        </p:spPr>
        <p:txBody>
          <a:bodyPr anchor="t" rtlCol="false" tIns="0" lIns="0" bIns="0" rIns="0">
            <a:spAutoFit/>
          </a:bodyPr>
          <a:lstStyle/>
          <a:p>
            <a:pPr algn="l" marL="0" indent="0" lvl="1">
              <a:lnSpc>
                <a:spcPts val="10000"/>
              </a:lnSpc>
              <a:spcBef>
                <a:spcPct val="0"/>
              </a:spcBef>
            </a:pPr>
            <a:r>
              <a:rPr lang="en-US" sz="8000">
                <a:solidFill>
                  <a:srgbClr val="F3F4ED"/>
                </a:solidFill>
                <a:latin typeface="Agrandir Medium"/>
                <a:ea typeface="Agrandir Medium"/>
                <a:cs typeface="Agrandir Medium"/>
                <a:sym typeface="Agrandir Medium"/>
              </a:rPr>
              <a:t>Thank You</a:t>
            </a:r>
          </a:p>
        </p:txBody>
      </p:sp>
      <p:sp>
        <p:nvSpPr>
          <p:cNvPr name="TextBox 18" id="18"/>
          <p:cNvSpPr txBox="true"/>
          <p:nvPr/>
        </p:nvSpPr>
        <p:spPr>
          <a:xfrm rot="0">
            <a:off x="10508326" y="4820034"/>
            <a:ext cx="3647116" cy="580258"/>
          </a:xfrm>
          <a:prstGeom prst="rect">
            <a:avLst/>
          </a:prstGeom>
        </p:spPr>
        <p:txBody>
          <a:bodyPr anchor="t" rtlCol="false" tIns="0" lIns="0" bIns="0" rIns="0">
            <a:spAutoFit/>
          </a:bodyPr>
          <a:lstStyle/>
          <a:p>
            <a:pPr algn="ctr">
              <a:lnSpc>
                <a:spcPts val="4759"/>
              </a:lnSpc>
            </a:pPr>
            <a:r>
              <a:rPr lang="en-US" sz="3399">
                <a:solidFill>
                  <a:srgbClr val="F3F4ED"/>
                </a:solidFill>
                <a:latin typeface="Canva Sans"/>
                <a:ea typeface="Canva Sans"/>
                <a:cs typeface="Canva Sans"/>
                <a:sym typeface="Canva Sans"/>
              </a:rPr>
              <a:t>+91 844 822 8850</a:t>
            </a:r>
          </a:p>
        </p:txBody>
      </p:sp>
      <p:sp>
        <p:nvSpPr>
          <p:cNvPr name="TextBox 19" id="19"/>
          <p:cNvSpPr txBox="true"/>
          <p:nvPr/>
        </p:nvSpPr>
        <p:spPr>
          <a:xfrm rot="0">
            <a:off x="10549981" y="5575571"/>
            <a:ext cx="7001371" cy="580258"/>
          </a:xfrm>
          <a:prstGeom prst="rect">
            <a:avLst/>
          </a:prstGeom>
        </p:spPr>
        <p:txBody>
          <a:bodyPr anchor="t" rtlCol="false" tIns="0" lIns="0" bIns="0" rIns="0">
            <a:spAutoFit/>
          </a:bodyPr>
          <a:lstStyle/>
          <a:p>
            <a:pPr algn="ctr">
              <a:lnSpc>
                <a:spcPts val="4759"/>
              </a:lnSpc>
            </a:pPr>
            <a:r>
              <a:rPr lang="en-US" sz="3399">
                <a:solidFill>
                  <a:srgbClr val="F3F4ED"/>
                </a:solidFill>
                <a:latin typeface="Canva Sans"/>
                <a:ea typeface="Canva Sans"/>
                <a:cs typeface="Canva Sans"/>
                <a:sym typeface="Canva Sans"/>
              </a:rPr>
              <a:t>info@progressivetourtravels.com</a:t>
            </a:r>
          </a:p>
        </p:txBody>
      </p:sp>
      <p:sp>
        <p:nvSpPr>
          <p:cNvPr name="TextBox 20" id="20"/>
          <p:cNvSpPr txBox="true"/>
          <p:nvPr/>
        </p:nvSpPr>
        <p:spPr>
          <a:xfrm rot="0">
            <a:off x="10578556" y="6327279"/>
            <a:ext cx="6896696" cy="580258"/>
          </a:xfrm>
          <a:prstGeom prst="rect">
            <a:avLst/>
          </a:prstGeom>
        </p:spPr>
        <p:txBody>
          <a:bodyPr anchor="t" rtlCol="false" tIns="0" lIns="0" bIns="0" rIns="0">
            <a:spAutoFit/>
          </a:bodyPr>
          <a:lstStyle/>
          <a:p>
            <a:pPr algn="ctr">
              <a:lnSpc>
                <a:spcPts val="4759"/>
              </a:lnSpc>
            </a:pPr>
            <a:r>
              <a:rPr lang="en-US" sz="3399">
                <a:solidFill>
                  <a:srgbClr val="F3F4ED"/>
                </a:solidFill>
                <a:latin typeface="Canva Sans"/>
                <a:ea typeface="Canva Sans"/>
                <a:cs typeface="Canva Sans"/>
                <a:sym typeface="Canva Sans"/>
              </a:rPr>
              <a:t>www.progressivetourtravels.com</a:t>
            </a:r>
          </a:p>
        </p:txBody>
      </p:sp>
      <p:sp>
        <p:nvSpPr>
          <p:cNvPr name="TextBox 21" id="21"/>
          <p:cNvSpPr txBox="true"/>
          <p:nvPr/>
        </p:nvSpPr>
        <p:spPr>
          <a:xfrm rot="0">
            <a:off x="10592794" y="7244144"/>
            <a:ext cx="8045690" cy="1111090"/>
          </a:xfrm>
          <a:prstGeom prst="rect">
            <a:avLst/>
          </a:prstGeom>
        </p:spPr>
        <p:txBody>
          <a:bodyPr anchor="t" rtlCol="false" tIns="0" lIns="0" bIns="0" rIns="0">
            <a:spAutoFit/>
          </a:bodyPr>
          <a:lstStyle/>
          <a:p>
            <a:pPr algn="l">
              <a:lnSpc>
                <a:spcPts val="2980"/>
              </a:lnSpc>
            </a:pPr>
            <a:r>
              <a:rPr lang="en-US" sz="2129" spc="-42">
                <a:solidFill>
                  <a:srgbClr val="F3F4ED"/>
                </a:solidFill>
                <a:latin typeface="Canva Sans"/>
                <a:ea typeface="Canva Sans"/>
                <a:cs typeface="Canva Sans"/>
                <a:sym typeface="Canva Sans"/>
              </a:rPr>
              <a:t>UG-17, Palika Place, Panchkuian Road, New Delhi 110001</a:t>
            </a:r>
          </a:p>
          <a:p>
            <a:pPr algn="l">
              <a:lnSpc>
                <a:spcPts val="2980"/>
              </a:lnSpc>
            </a:pPr>
            <a:r>
              <a:rPr lang="en-US" sz="2129" spc="-42">
                <a:solidFill>
                  <a:srgbClr val="F3F4ED"/>
                </a:solidFill>
                <a:latin typeface="Canva Sans"/>
                <a:ea typeface="Canva Sans"/>
                <a:cs typeface="Canva Sans"/>
                <a:sym typeface="Canva Sans"/>
              </a:rPr>
              <a:t>Near R K Ashram Metro Station</a:t>
            </a:r>
          </a:p>
          <a:p>
            <a:pPr algn="l">
              <a:lnSpc>
                <a:spcPts val="298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DAGKWkes_ic</dc:identifier>
  <dcterms:modified xsi:type="dcterms:W3CDTF">2011-08-01T06:04:30Z</dcterms:modified>
  <cp:revision>1</cp:revision>
  <dc:title>What Are The Highlights Of A Visit to the Red Fort In Delhi </dc:title>
</cp:coreProperties>
</file>