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79" d="100"/>
          <a:sy n="79" d="100"/>
        </p:scale>
        <p:origin x="86" y="33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75914-73F8-9BC3-36A1-2FE4F65273D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8F2C06E-1057-8666-B5B1-449E1C2416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85986FDF-E6ED-48F7-FA96-30A57E79B8AD}"/>
              </a:ext>
            </a:extLst>
          </p:cNvPr>
          <p:cNvSpPr>
            <a:spLocks noGrp="1"/>
          </p:cNvSpPr>
          <p:nvPr>
            <p:ph type="dt" sz="half" idx="10"/>
          </p:nvPr>
        </p:nvSpPr>
        <p:spPr/>
        <p:txBody>
          <a:bodyPr/>
          <a:lstStyle/>
          <a:p>
            <a:fld id="{A18F0D4A-2323-4C95-87E4-4BE0BB9B6888}" type="datetimeFigureOut">
              <a:rPr lang="en-IN" smtClean="0"/>
              <a:t>15-07-2024</a:t>
            </a:fld>
            <a:endParaRPr lang="en-IN"/>
          </a:p>
        </p:txBody>
      </p:sp>
      <p:sp>
        <p:nvSpPr>
          <p:cNvPr id="5" name="Footer Placeholder 4">
            <a:extLst>
              <a:ext uri="{FF2B5EF4-FFF2-40B4-BE49-F238E27FC236}">
                <a16:creationId xmlns:a16="http://schemas.microsoft.com/office/drawing/2014/main" id="{531E59CB-9CB1-292D-1648-0953BCA049C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A1A7B59-DCD7-F5BC-B45A-E95AA9626665}"/>
              </a:ext>
            </a:extLst>
          </p:cNvPr>
          <p:cNvSpPr>
            <a:spLocks noGrp="1"/>
          </p:cNvSpPr>
          <p:nvPr>
            <p:ph type="sldNum" sz="quarter" idx="12"/>
          </p:nvPr>
        </p:nvSpPr>
        <p:spPr/>
        <p:txBody>
          <a:bodyPr/>
          <a:lstStyle/>
          <a:p>
            <a:fld id="{AAA37770-C182-4D74-8293-6302AFEBEAF6}" type="slidenum">
              <a:rPr lang="en-IN" smtClean="0"/>
              <a:t>‹#›</a:t>
            </a:fld>
            <a:endParaRPr lang="en-IN"/>
          </a:p>
        </p:txBody>
      </p:sp>
    </p:spTree>
    <p:extLst>
      <p:ext uri="{BB962C8B-B14F-4D97-AF65-F5344CB8AC3E}">
        <p14:creationId xmlns:p14="http://schemas.microsoft.com/office/powerpoint/2010/main" val="1180236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52B94-C03A-34A6-B7E9-25F8D1CBF4F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F7E48B5-962B-2567-49CC-324F99F3044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9CD1420-291E-F119-AD6C-D52B0B969862}"/>
              </a:ext>
            </a:extLst>
          </p:cNvPr>
          <p:cNvSpPr>
            <a:spLocks noGrp="1"/>
          </p:cNvSpPr>
          <p:nvPr>
            <p:ph type="dt" sz="half" idx="10"/>
          </p:nvPr>
        </p:nvSpPr>
        <p:spPr/>
        <p:txBody>
          <a:bodyPr/>
          <a:lstStyle/>
          <a:p>
            <a:fld id="{A18F0D4A-2323-4C95-87E4-4BE0BB9B6888}" type="datetimeFigureOut">
              <a:rPr lang="en-IN" smtClean="0"/>
              <a:t>15-07-2024</a:t>
            </a:fld>
            <a:endParaRPr lang="en-IN"/>
          </a:p>
        </p:txBody>
      </p:sp>
      <p:sp>
        <p:nvSpPr>
          <p:cNvPr id="5" name="Footer Placeholder 4">
            <a:extLst>
              <a:ext uri="{FF2B5EF4-FFF2-40B4-BE49-F238E27FC236}">
                <a16:creationId xmlns:a16="http://schemas.microsoft.com/office/drawing/2014/main" id="{BD392556-CE64-67E7-3F10-4959BDBAE90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00BDBA4-ECFB-369A-7C5A-AA16209FDBB8}"/>
              </a:ext>
            </a:extLst>
          </p:cNvPr>
          <p:cNvSpPr>
            <a:spLocks noGrp="1"/>
          </p:cNvSpPr>
          <p:nvPr>
            <p:ph type="sldNum" sz="quarter" idx="12"/>
          </p:nvPr>
        </p:nvSpPr>
        <p:spPr/>
        <p:txBody>
          <a:bodyPr/>
          <a:lstStyle/>
          <a:p>
            <a:fld id="{AAA37770-C182-4D74-8293-6302AFEBEAF6}" type="slidenum">
              <a:rPr lang="en-IN" smtClean="0"/>
              <a:t>‹#›</a:t>
            </a:fld>
            <a:endParaRPr lang="en-IN"/>
          </a:p>
        </p:txBody>
      </p:sp>
    </p:spTree>
    <p:extLst>
      <p:ext uri="{BB962C8B-B14F-4D97-AF65-F5344CB8AC3E}">
        <p14:creationId xmlns:p14="http://schemas.microsoft.com/office/powerpoint/2010/main" val="979774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EC8C63-C2CD-AB69-0515-B32012A313E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7691F5E-AA7E-C34D-2516-63C5707DF2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80363BB-F86E-23EA-0B9A-3AD866EEEF38}"/>
              </a:ext>
            </a:extLst>
          </p:cNvPr>
          <p:cNvSpPr>
            <a:spLocks noGrp="1"/>
          </p:cNvSpPr>
          <p:nvPr>
            <p:ph type="dt" sz="half" idx="10"/>
          </p:nvPr>
        </p:nvSpPr>
        <p:spPr/>
        <p:txBody>
          <a:bodyPr/>
          <a:lstStyle/>
          <a:p>
            <a:fld id="{A18F0D4A-2323-4C95-87E4-4BE0BB9B6888}" type="datetimeFigureOut">
              <a:rPr lang="en-IN" smtClean="0"/>
              <a:t>15-07-2024</a:t>
            </a:fld>
            <a:endParaRPr lang="en-IN"/>
          </a:p>
        </p:txBody>
      </p:sp>
      <p:sp>
        <p:nvSpPr>
          <p:cNvPr id="5" name="Footer Placeholder 4">
            <a:extLst>
              <a:ext uri="{FF2B5EF4-FFF2-40B4-BE49-F238E27FC236}">
                <a16:creationId xmlns:a16="http://schemas.microsoft.com/office/drawing/2014/main" id="{993A6D14-C39C-C943-F0DD-30BDC6B6177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B6BC731-60D1-5333-0522-53E0336034B6}"/>
              </a:ext>
            </a:extLst>
          </p:cNvPr>
          <p:cNvSpPr>
            <a:spLocks noGrp="1"/>
          </p:cNvSpPr>
          <p:nvPr>
            <p:ph type="sldNum" sz="quarter" idx="12"/>
          </p:nvPr>
        </p:nvSpPr>
        <p:spPr/>
        <p:txBody>
          <a:bodyPr/>
          <a:lstStyle/>
          <a:p>
            <a:fld id="{AAA37770-C182-4D74-8293-6302AFEBEAF6}" type="slidenum">
              <a:rPr lang="en-IN" smtClean="0"/>
              <a:t>‹#›</a:t>
            </a:fld>
            <a:endParaRPr lang="en-IN"/>
          </a:p>
        </p:txBody>
      </p:sp>
    </p:spTree>
    <p:extLst>
      <p:ext uri="{BB962C8B-B14F-4D97-AF65-F5344CB8AC3E}">
        <p14:creationId xmlns:p14="http://schemas.microsoft.com/office/powerpoint/2010/main" val="394438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39EDB-9BE0-02DD-C3A9-6855513540E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12D1F01-25D9-AFEF-0B20-C3CA9A23C7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5F8AF15-C659-3F14-E411-C1C1C923AFE6}"/>
              </a:ext>
            </a:extLst>
          </p:cNvPr>
          <p:cNvSpPr>
            <a:spLocks noGrp="1"/>
          </p:cNvSpPr>
          <p:nvPr>
            <p:ph type="dt" sz="half" idx="10"/>
          </p:nvPr>
        </p:nvSpPr>
        <p:spPr/>
        <p:txBody>
          <a:bodyPr/>
          <a:lstStyle/>
          <a:p>
            <a:fld id="{A18F0D4A-2323-4C95-87E4-4BE0BB9B6888}" type="datetimeFigureOut">
              <a:rPr lang="en-IN" smtClean="0"/>
              <a:t>15-07-2024</a:t>
            </a:fld>
            <a:endParaRPr lang="en-IN"/>
          </a:p>
        </p:txBody>
      </p:sp>
      <p:sp>
        <p:nvSpPr>
          <p:cNvPr id="5" name="Footer Placeholder 4">
            <a:extLst>
              <a:ext uri="{FF2B5EF4-FFF2-40B4-BE49-F238E27FC236}">
                <a16:creationId xmlns:a16="http://schemas.microsoft.com/office/drawing/2014/main" id="{AB426E2D-0510-7D80-8463-7751C417C42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227BBBF-3A5E-96CB-A6A3-F43B27F3F2D0}"/>
              </a:ext>
            </a:extLst>
          </p:cNvPr>
          <p:cNvSpPr>
            <a:spLocks noGrp="1"/>
          </p:cNvSpPr>
          <p:nvPr>
            <p:ph type="sldNum" sz="quarter" idx="12"/>
          </p:nvPr>
        </p:nvSpPr>
        <p:spPr/>
        <p:txBody>
          <a:bodyPr/>
          <a:lstStyle/>
          <a:p>
            <a:fld id="{AAA37770-C182-4D74-8293-6302AFEBEAF6}" type="slidenum">
              <a:rPr lang="en-IN" smtClean="0"/>
              <a:t>‹#›</a:t>
            </a:fld>
            <a:endParaRPr lang="en-IN"/>
          </a:p>
        </p:txBody>
      </p:sp>
    </p:spTree>
    <p:extLst>
      <p:ext uri="{BB962C8B-B14F-4D97-AF65-F5344CB8AC3E}">
        <p14:creationId xmlns:p14="http://schemas.microsoft.com/office/powerpoint/2010/main" val="3335033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E1B61-31BD-4481-3447-45D458E361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6363BF8-4481-E14A-EB0B-BE97DEA4A96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1C5E7F-F558-CB59-8B22-198744009FCC}"/>
              </a:ext>
            </a:extLst>
          </p:cNvPr>
          <p:cNvSpPr>
            <a:spLocks noGrp="1"/>
          </p:cNvSpPr>
          <p:nvPr>
            <p:ph type="dt" sz="half" idx="10"/>
          </p:nvPr>
        </p:nvSpPr>
        <p:spPr/>
        <p:txBody>
          <a:bodyPr/>
          <a:lstStyle/>
          <a:p>
            <a:fld id="{A18F0D4A-2323-4C95-87E4-4BE0BB9B6888}" type="datetimeFigureOut">
              <a:rPr lang="en-IN" smtClean="0"/>
              <a:t>15-07-2024</a:t>
            </a:fld>
            <a:endParaRPr lang="en-IN"/>
          </a:p>
        </p:txBody>
      </p:sp>
      <p:sp>
        <p:nvSpPr>
          <p:cNvPr id="5" name="Footer Placeholder 4">
            <a:extLst>
              <a:ext uri="{FF2B5EF4-FFF2-40B4-BE49-F238E27FC236}">
                <a16:creationId xmlns:a16="http://schemas.microsoft.com/office/drawing/2014/main" id="{A4C266B7-FF13-B480-8A5A-C2C419294CA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5107246-E3B7-6AD8-92CF-4B191707CE51}"/>
              </a:ext>
            </a:extLst>
          </p:cNvPr>
          <p:cNvSpPr>
            <a:spLocks noGrp="1"/>
          </p:cNvSpPr>
          <p:nvPr>
            <p:ph type="sldNum" sz="quarter" idx="12"/>
          </p:nvPr>
        </p:nvSpPr>
        <p:spPr/>
        <p:txBody>
          <a:bodyPr/>
          <a:lstStyle/>
          <a:p>
            <a:fld id="{AAA37770-C182-4D74-8293-6302AFEBEAF6}" type="slidenum">
              <a:rPr lang="en-IN" smtClean="0"/>
              <a:t>‹#›</a:t>
            </a:fld>
            <a:endParaRPr lang="en-IN"/>
          </a:p>
        </p:txBody>
      </p:sp>
    </p:spTree>
    <p:extLst>
      <p:ext uri="{BB962C8B-B14F-4D97-AF65-F5344CB8AC3E}">
        <p14:creationId xmlns:p14="http://schemas.microsoft.com/office/powerpoint/2010/main" val="2866840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77E88-86CD-0F5D-45E2-8E91262FDD0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F382B44-5C86-9CC4-4247-9E9A1015B7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8CE32BC-D6FD-9C05-EB83-5FB749C576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51796893-C882-524E-CED9-206795F23DA6}"/>
              </a:ext>
            </a:extLst>
          </p:cNvPr>
          <p:cNvSpPr>
            <a:spLocks noGrp="1"/>
          </p:cNvSpPr>
          <p:nvPr>
            <p:ph type="dt" sz="half" idx="10"/>
          </p:nvPr>
        </p:nvSpPr>
        <p:spPr/>
        <p:txBody>
          <a:bodyPr/>
          <a:lstStyle/>
          <a:p>
            <a:fld id="{A18F0D4A-2323-4C95-87E4-4BE0BB9B6888}" type="datetimeFigureOut">
              <a:rPr lang="en-IN" smtClean="0"/>
              <a:t>15-07-2024</a:t>
            </a:fld>
            <a:endParaRPr lang="en-IN"/>
          </a:p>
        </p:txBody>
      </p:sp>
      <p:sp>
        <p:nvSpPr>
          <p:cNvPr id="6" name="Footer Placeholder 5">
            <a:extLst>
              <a:ext uri="{FF2B5EF4-FFF2-40B4-BE49-F238E27FC236}">
                <a16:creationId xmlns:a16="http://schemas.microsoft.com/office/drawing/2014/main" id="{1D46D019-A650-F76E-631E-F3F03B27850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3EDC6EB-4D12-E03C-05C7-0236580E0AB5}"/>
              </a:ext>
            </a:extLst>
          </p:cNvPr>
          <p:cNvSpPr>
            <a:spLocks noGrp="1"/>
          </p:cNvSpPr>
          <p:nvPr>
            <p:ph type="sldNum" sz="quarter" idx="12"/>
          </p:nvPr>
        </p:nvSpPr>
        <p:spPr/>
        <p:txBody>
          <a:bodyPr/>
          <a:lstStyle/>
          <a:p>
            <a:fld id="{AAA37770-C182-4D74-8293-6302AFEBEAF6}" type="slidenum">
              <a:rPr lang="en-IN" smtClean="0"/>
              <a:t>‹#›</a:t>
            </a:fld>
            <a:endParaRPr lang="en-IN"/>
          </a:p>
        </p:txBody>
      </p:sp>
    </p:spTree>
    <p:extLst>
      <p:ext uri="{BB962C8B-B14F-4D97-AF65-F5344CB8AC3E}">
        <p14:creationId xmlns:p14="http://schemas.microsoft.com/office/powerpoint/2010/main" val="2665605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E0E30-77DA-BC78-3119-5C3EBC8F725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631BF06-A953-A715-8859-E01129A13F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41AFB7-EED3-A57E-963A-7C35E07616A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8695D0CF-6785-7DCA-D42F-6B541BE1A6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078717-2E93-1A4F-6CB9-1A00B1F71C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C0FE576-9933-1BBE-6E06-2AAEE2810349}"/>
              </a:ext>
            </a:extLst>
          </p:cNvPr>
          <p:cNvSpPr>
            <a:spLocks noGrp="1"/>
          </p:cNvSpPr>
          <p:nvPr>
            <p:ph type="dt" sz="half" idx="10"/>
          </p:nvPr>
        </p:nvSpPr>
        <p:spPr/>
        <p:txBody>
          <a:bodyPr/>
          <a:lstStyle/>
          <a:p>
            <a:fld id="{A18F0D4A-2323-4C95-87E4-4BE0BB9B6888}" type="datetimeFigureOut">
              <a:rPr lang="en-IN" smtClean="0"/>
              <a:t>15-07-2024</a:t>
            </a:fld>
            <a:endParaRPr lang="en-IN"/>
          </a:p>
        </p:txBody>
      </p:sp>
      <p:sp>
        <p:nvSpPr>
          <p:cNvPr id="8" name="Footer Placeholder 7">
            <a:extLst>
              <a:ext uri="{FF2B5EF4-FFF2-40B4-BE49-F238E27FC236}">
                <a16:creationId xmlns:a16="http://schemas.microsoft.com/office/drawing/2014/main" id="{4750F25F-E314-297B-725A-921504A26DE3}"/>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5CF0835-3241-4552-91BF-5FF27D0893D2}"/>
              </a:ext>
            </a:extLst>
          </p:cNvPr>
          <p:cNvSpPr>
            <a:spLocks noGrp="1"/>
          </p:cNvSpPr>
          <p:nvPr>
            <p:ph type="sldNum" sz="quarter" idx="12"/>
          </p:nvPr>
        </p:nvSpPr>
        <p:spPr/>
        <p:txBody>
          <a:bodyPr/>
          <a:lstStyle/>
          <a:p>
            <a:fld id="{AAA37770-C182-4D74-8293-6302AFEBEAF6}" type="slidenum">
              <a:rPr lang="en-IN" smtClean="0"/>
              <a:t>‹#›</a:t>
            </a:fld>
            <a:endParaRPr lang="en-IN"/>
          </a:p>
        </p:txBody>
      </p:sp>
    </p:spTree>
    <p:extLst>
      <p:ext uri="{BB962C8B-B14F-4D97-AF65-F5344CB8AC3E}">
        <p14:creationId xmlns:p14="http://schemas.microsoft.com/office/powerpoint/2010/main" val="1621769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29254-26C5-17A1-383D-FF82F40A551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BBF6A14-29E3-6415-29DD-767227CBB84C}"/>
              </a:ext>
            </a:extLst>
          </p:cNvPr>
          <p:cNvSpPr>
            <a:spLocks noGrp="1"/>
          </p:cNvSpPr>
          <p:nvPr>
            <p:ph type="dt" sz="half" idx="10"/>
          </p:nvPr>
        </p:nvSpPr>
        <p:spPr/>
        <p:txBody>
          <a:bodyPr/>
          <a:lstStyle/>
          <a:p>
            <a:fld id="{A18F0D4A-2323-4C95-87E4-4BE0BB9B6888}" type="datetimeFigureOut">
              <a:rPr lang="en-IN" smtClean="0"/>
              <a:t>15-07-2024</a:t>
            </a:fld>
            <a:endParaRPr lang="en-IN"/>
          </a:p>
        </p:txBody>
      </p:sp>
      <p:sp>
        <p:nvSpPr>
          <p:cNvPr id="4" name="Footer Placeholder 3">
            <a:extLst>
              <a:ext uri="{FF2B5EF4-FFF2-40B4-BE49-F238E27FC236}">
                <a16:creationId xmlns:a16="http://schemas.microsoft.com/office/drawing/2014/main" id="{F7E7C710-C904-E690-E22E-6000E51EA84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9C9B46D5-608B-3B0B-2D86-59F231D27AD2}"/>
              </a:ext>
            </a:extLst>
          </p:cNvPr>
          <p:cNvSpPr>
            <a:spLocks noGrp="1"/>
          </p:cNvSpPr>
          <p:nvPr>
            <p:ph type="sldNum" sz="quarter" idx="12"/>
          </p:nvPr>
        </p:nvSpPr>
        <p:spPr/>
        <p:txBody>
          <a:bodyPr/>
          <a:lstStyle/>
          <a:p>
            <a:fld id="{AAA37770-C182-4D74-8293-6302AFEBEAF6}" type="slidenum">
              <a:rPr lang="en-IN" smtClean="0"/>
              <a:t>‹#›</a:t>
            </a:fld>
            <a:endParaRPr lang="en-IN"/>
          </a:p>
        </p:txBody>
      </p:sp>
    </p:spTree>
    <p:extLst>
      <p:ext uri="{BB962C8B-B14F-4D97-AF65-F5344CB8AC3E}">
        <p14:creationId xmlns:p14="http://schemas.microsoft.com/office/powerpoint/2010/main" val="2017643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654CDB-30E6-6EDD-D816-E0A1E44DCF7F}"/>
              </a:ext>
            </a:extLst>
          </p:cNvPr>
          <p:cNvSpPr>
            <a:spLocks noGrp="1"/>
          </p:cNvSpPr>
          <p:nvPr>
            <p:ph type="dt" sz="half" idx="10"/>
          </p:nvPr>
        </p:nvSpPr>
        <p:spPr/>
        <p:txBody>
          <a:bodyPr/>
          <a:lstStyle/>
          <a:p>
            <a:fld id="{A18F0D4A-2323-4C95-87E4-4BE0BB9B6888}" type="datetimeFigureOut">
              <a:rPr lang="en-IN" smtClean="0"/>
              <a:t>15-07-2024</a:t>
            </a:fld>
            <a:endParaRPr lang="en-IN"/>
          </a:p>
        </p:txBody>
      </p:sp>
      <p:sp>
        <p:nvSpPr>
          <p:cNvPr id="3" name="Footer Placeholder 2">
            <a:extLst>
              <a:ext uri="{FF2B5EF4-FFF2-40B4-BE49-F238E27FC236}">
                <a16:creationId xmlns:a16="http://schemas.microsoft.com/office/drawing/2014/main" id="{36992A36-78D7-1C93-8973-EAA265F8FBD7}"/>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AF86970-E350-9BE6-050C-93BC45DB386F}"/>
              </a:ext>
            </a:extLst>
          </p:cNvPr>
          <p:cNvSpPr>
            <a:spLocks noGrp="1"/>
          </p:cNvSpPr>
          <p:nvPr>
            <p:ph type="sldNum" sz="quarter" idx="12"/>
          </p:nvPr>
        </p:nvSpPr>
        <p:spPr/>
        <p:txBody>
          <a:bodyPr/>
          <a:lstStyle/>
          <a:p>
            <a:fld id="{AAA37770-C182-4D74-8293-6302AFEBEAF6}" type="slidenum">
              <a:rPr lang="en-IN" smtClean="0"/>
              <a:t>‹#›</a:t>
            </a:fld>
            <a:endParaRPr lang="en-IN"/>
          </a:p>
        </p:txBody>
      </p:sp>
    </p:spTree>
    <p:extLst>
      <p:ext uri="{BB962C8B-B14F-4D97-AF65-F5344CB8AC3E}">
        <p14:creationId xmlns:p14="http://schemas.microsoft.com/office/powerpoint/2010/main" val="2020914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EFC94-4DBB-93A2-7AC2-0C1B8FE270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6E8AF42-F897-3F86-3ACE-8142B5E0E3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52F87F75-F4F5-A527-19E9-8933D2C9C4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CD9D2A-C6B8-B904-CC2C-38574007B051}"/>
              </a:ext>
            </a:extLst>
          </p:cNvPr>
          <p:cNvSpPr>
            <a:spLocks noGrp="1"/>
          </p:cNvSpPr>
          <p:nvPr>
            <p:ph type="dt" sz="half" idx="10"/>
          </p:nvPr>
        </p:nvSpPr>
        <p:spPr/>
        <p:txBody>
          <a:bodyPr/>
          <a:lstStyle/>
          <a:p>
            <a:fld id="{A18F0D4A-2323-4C95-87E4-4BE0BB9B6888}" type="datetimeFigureOut">
              <a:rPr lang="en-IN" smtClean="0"/>
              <a:t>15-07-2024</a:t>
            </a:fld>
            <a:endParaRPr lang="en-IN"/>
          </a:p>
        </p:txBody>
      </p:sp>
      <p:sp>
        <p:nvSpPr>
          <p:cNvPr id="6" name="Footer Placeholder 5">
            <a:extLst>
              <a:ext uri="{FF2B5EF4-FFF2-40B4-BE49-F238E27FC236}">
                <a16:creationId xmlns:a16="http://schemas.microsoft.com/office/drawing/2014/main" id="{294D922E-D326-6A67-7E7C-E2E285D6B42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2A8761A-0083-6FBC-5AEE-B38073D40B3F}"/>
              </a:ext>
            </a:extLst>
          </p:cNvPr>
          <p:cNvSpPr>
            <a:spLocks noGrp="1"/>
          </p:cNvSpPr>
          <p:nvPr>
            <p:ph type="sldNum" sz="quarter" idx="12"/>
          </p:nvPr>
        </p:nvSpPr>
        <p:spPr/>
        <p:txBody>
          <a:bodyPr/>
          <a:lstStyle/>
          <a:p>
            <a:fld id="{AAA37770-C182-4D74-8293-6302AFEBEAF6}" type="slidenum">
              <a:rPr lang="en-IN" smtClean="0"/>
              <a:t>‹#›</a:t>
            </a:fld>
            <a:endParaRPr lang="en-IN"/>
          </a:p>
        </p:txBody>
      </p:sp>
    </p:spTree>
    <p:extLst>
      <p:ext uri="{BB962C8B-B14F-4D97-AF65-F5344CB8AC3E}">
        <p14:creationId xmlns:p14="http://schemas.microsoft.com/office/powerpoint/2010/main" val="1173242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6D856-1B98-F4C0-FFE3-B0824EDC85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6E98B271-EA5C-56A3-DE4F-E17B20128B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1F76D36C-8F71-8CEC-EDE1-32EDEFFF3E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39A8D9-200A-DE7C-E960-EC6ADE27757B}"/>
              </a:ext>
            </a:extLst>
          </p:cNvPr>
          <p:cNvSpPr>
            <a:spLocks noGrp="1"/>
          </p:cNvSpPr>
          <p:nvPr>
            <p:ph type="dt" sz="half" idx="10"/>
          </p:nvPr>
        </p:nvSpPr>
        <p:spPr/>
        <p:txBody>
          <a:bodyPr/>
          <a:lstStyle/>
          <a:p>
            <a:fld id="{A18F0D4A-2323-4C95-87E4-4BE0BB9B6888}" type="datetimeFigureOut">
              <a:rPr lang="en-IN" smtClean="0"/>
              <a:t>15-07-2024</a:t>
            </a:fld>
            <a:endParaRPr lang="en-IN"/>
          </a:p>
        </p:txBody>
      </p:sp>
      <p:sp>
        <p:nvSpPr>
          <p:cNvPr id="6" name="Footer Placeholder 5">
            <a:extLst>
              <a:ext uri="{FF2B5EF4-FFF2-40B4-BE49-F238E27FC236}">
                <a16:creationId xmlns:a16="http://schemas.microsoft.com/office/drawing/2014/main" id="{C9BD637E-9AA7-D1EB-B0F6-458B3C70C92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007E851-C302-329F-F86F-8FD9063326D8}"/>
              </a:ext>
            </a:extLst>
          </p:cNvPr>
          <p:cNvSpPr>
            <a:spLocks noGrp="1"/>
          </p:cNvSpPr>
          <p:nvPr>
            <p:ph type="sldNum" sz="quarter" idx="12"/>
          </p:nvPr>
        </p:nvSpPr>
        <p:spPr/>
        <p:txBody>
          <a:bodyPr/>
          <a:lstStyle/>
          <a:p>
            <a:fld id="{AAA37770-C182-4D74-8293-6302AFEBEAF6}" type="slidenum">
              <a:rPr lang="en-IN" smtClean="0"/>
              <a:t>‹#›</a:t>
            </a:fld>
            <a:endParaRPr lang="en-IN"/>
          </a:p>
        </p:txBody>
      </p:sp>
    </p:spTree>
    <p:extLst>
      <p:ext uri="{BB962C8B-B14F-4D97-AF65-F5344CB8AC3E}">
        <p14:creationId xmlns:p14="http://schemas.microsoft.com/office/powerpoint/2010/main" val="1264362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23F282-9159-A76A-62C9-FB3C047CF6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3B25E06-04F4-4319-8FBB-2206A44163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7C09E12-1033-462C-1260-011005DD30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18F0D4A-2323-4C95-87E4-4BE0BB9B6888}" type="datetimeFigureOut">
              <a:rPr lang="en-IN" smtClean="0"/>
              <a:t>15-07-2024</a:t>
            </a:fld>
            <a:endParaRPr lang="en-IN"/>
          </a:p>
        </p:txBody>
      </p:sp>
      <p:sp>
        <p:nvSpPr>
          <p:cNvPr id="5" name="Footer Placeholder 4">
            <a:extLst>
              <a:ext uri="{FF2B5EF4-FFF2-40B4-BE49-F238E27FC236}">
                <a16:creationId xmlns:a16="http://schemas.microsoft.com/office/drawing/2014/main" id="{3D73E136-4D86-DF6B-437F-85172AC017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2A9F1DF9-EF3C-5637-F949-8D994A2EF8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AA37770-C182-4D74-8293-6302AFEBEAF6}" type="slidenum">
              <a:rPr lang="en-IN" smtClean="0"/>
              <a:t>‹#›</a:t>
            </a:fld>
            <a:endParaRPr lang="en-IN"/>
          </a:p>
        </p:txBody>
      </p:sp>
    </p:spTree>
    <p:extLst>
      <p:ext uri="{BB962C8B-B14F-4D97-AF65-F5344CB8AC3E}">
        <p14:creationId xmlns:p14="http://schemas.microsoft.com/office/powerpoint/2010/main" val="4258203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firstpolicy.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firstpolicy.com/services/marine-insuran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firstpolicy.com/services/marine-insur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tel:+912066073200" TargetMode="External"/><Relationship Id="rId2" Type="http://schemas.openxmlformats.org/officeDocument/2006/relationships/hyperlink" Target="https://firstpolicy.com/" TargetMode="External"/><Relationship Id="rId1" Type="http://schemas.openxmlformats.org/officeDocument/2006/relationships/slideLayout" Target="../slideLayouts/slideLayout2.xml"/><Relationship Id="rId4" Type="http://schemas.openxmlformats.org/officeDocument/2006/relationships/hyperlink" Target="mailto:office@firstpolicy.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B7414-27B7-3A97-4FE7-290E11CFE474}"/>
              </a:ext>
            </a:extLst>
          </p:cNvPr>
          <p:cNvSpPr>
            <a:spLocks noGrp="1"/>
          </p:cNvSpPr>
          <p:nvPr>
            <p:ph type="ctrTitle"/>
          </p:nvPr>
        </p:nvSpPr>
        <p:spPr>
          <a:xfrm>
            <a:off x="1523999" y="637562"/>
            <a:ext cx="9272631" cy="1598103"/>
          </a:xfrm>
        </p:spPr>
        <p:txBody>
          <a:bodyPr>
            <a:normAutofit/>
          </a:bodyPr>
          <a:lstStyle/>
          <a:p>
            <a:r>
              <a:rPr lang="en-US" sz="3200" b="1" i="0" u="none" strike="noStrike" dirty="0">
                <a:solidFill>
                  <a:srgbClr val="000000"/>
                </a:solidFill>
                <a:effectLst/>
                <a:latin typeface="Calibri" panose="020F0502020204030204" pitchFamily="34" charset="0"/>
              </a:rPr>
              <a:t>How to Choose the Right Marine Insurance Policy</a:t>
            </a:r>
            <a:br>
              <a:rPr lang="en-US" sz="3200" b="1" dirty="0">
                <a:effectLst/>
              </a:rPr>
            </a:br>
            <a:endParaRPr lang="en-IN" sz="3200" dirty="0"/>
          </a:p>
        </p:txBody>
      </p:sp>
      <p:sp>
        <p:nvSpPr>
          <p:cNvPr id="3" name="Subtitle 2">
            <a:extLst>
              <a:ext uri="{FF2B5EF4-FFF2-40B4-BE49-F238E27FC236}">
                <a16:creationId xmlns:a16="http://schemas.microsoft.com/office/drawing/2014/main" id="{C4A520E1-69ED-7936-727C-B787AED7A28B}"/>
              </a:ext>
            </a:extLst>
          </p:cNvPr>
          <p:cNvSpPr>
            <a:spLocks noGrp="1"/>
          </p:cNvSpPr>
          <p:nvPr>
            <p:ph type="subTitle" idx="1"/>
          </p:nvPr>
        </p:nvSpPr>
        <p:spPr>
          <a:xfrm>
            <a:off x="1524000" y="4991450"/>
            <a:ext cx="9144000" cy="805342"/>
          </a:xfrm>
        </p:spPr>
        <p:txBody>
          <a:bodyPr/>
          <a:lstStyle/>
          <a:p>
            <a:r>
              <a:rPr lang="en-IN" sz="3600" b="1" dirty="0">
                <a:hlinkClick r:id="rId2"/>
              </a:rPr>
              <a:t>https://firstpolicy.com/</a:t>
            </a:r>
            <a:endParaRPr lang="en-IN" sz="3600" b="1" dirty="0"/>
          </a:p>
          <a:p>
            <a:endParaRPr lang="en-IN" dirty="0"/>
          </a:p>
        </p:txBody>
      </p:sp>
      <p:pic>
        <p:nvPicPr>
          <p:cNvPr id="4" name="Picture 3" descr="A blue and white rectangle with black text&#10;&#10;Description automatically generated">
            <a:extLst>
              <a:ext uri="{FF2B5EF4-FFF2-40B4-BE49-F238E27FC236}">
                <a16:creationId xmlns:a16="http://schemas.microsoft.com/office/drawing/2014/main" id="{EFDBA3F7-08DD-B941-5E91-70A2F4ECB0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8483" y="2601402"/>
            <a:ext cx="3434654" cy="1856527"/>
          </a:xfrm>
          <a:prstGeom prst="rect">
            <a:avLst/>
          </a:prstGeom>
        </p:spPr>
      </p:pic>
    </p:spTree>
    <p:extLst>
      <p:ext uri="{BB962C8B-B14F-4D97-AF65-F5344CB8AC3E}">
        <p14:creationId xmlns:p14="http://schemas.microsoft.com/office/powerpoint/2010/main" val="1428862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EF72A3-B3F8-6400-B42A-66AB66A3BACF}"/>
              </a:ext>
            </a:extLst>
          </p:cNvPr>
          <p:cNvSpPr>
            <a:spLocks noGrp="1"/>
          </p:cNvSpPr>
          <p:nvPr>
            <p:ph idx="1"/>
          </p:nvPr>
        </p:nvSpPr>
        <p:spPr>
          <a:xfrm>
            <a:off x="838200" y="327171"/>
            <a:ext cx="10515600" cy="5849792"/>
          </a:xfrm>
        </p:spPr>
        <p:txBody>
          <a:bodyPr/>
          <a:lstStyle/>
          <a:p>
            <a:pPr marL="0" indent="0" rtl="0">
              <a:spcBef>
                <a:spcPts val="1200"/>
              </a:spcBef>
              <a:spcAft>
                <a:spcPts val="1200"/>
              </a:spcAft>
              <a:buNone/>
            </a:pPr>
            <a:r>
              <a:rPr lang="en-US" sz="1800" b="0" i="0" u="none" strike="noStrike" dirty="0">
                <a:solidFill>
                  <a:srgbClr val="000000"/>
                </a:solidFill>
                <a:effectLst/>
                <a:latin typeface="Calibri" panose="020F0502020204030204" pitchFamily="34" charset="0"/>
              </a:rPr>
              <a:t>A </a:t>
            </a:r>
            <a:r>
              <a:rPr lang="en-US" sz="1800" b="1" i="0" u="none" strike="noStrike" dirty="0">
                <a:solidFill>
                  <a:srgbClr val="000000"/>
                </a:solidFill>
                <a:effectLst/>
                <a:latin typeface="Calibri" panose="020F0502020204030204" pitchFamily="34" charset="0"/>
              </a:rPr>
              <a:t>marine insurance</a:t>
            </a:r>
            <a:r>
              <a:rPr lang="en-US" sz="1800" b="0" i="0" u="none" strike="noStrike" dirty="0">
                <a:solidFill>
                  <a:srgbClr val="000000"/>
                </a:solidFill>
                <a:effectLst/>
                <a:latin typeface="Calibri" panose="020F0502020204030204" pitchFamily="34" charset="0"/>
              </a:rPr>
              <a:t> policy is essential for those involved in maritime activities, including shipowners, operators, and freight forwarders. It provides financial protection against various risks associated with on-water operations.</a:t>
            </a:r>
            <a:endParaRPr lang="en-US" b="0" dirty="0">
              <a:effectLst/>
            </a:endParaRPr>
          </a:p>
          <a:p>
            <a:pPr marL="0" indent="0" rtl="0">
              <a:spcBef>
                <a:spcPts val="1200"/>
              </a:spcBef>
              <a:spcAft>
                <a:spcPts val="200"/>
              </a:spcAft>
              <a:buNone/>
            </a:pPr>
            <a:r>
              <a:rPr lang="en-US" sz="1800" b="1" i="0" u="none" strike="noStrike" dirty="0">
                <a:solidFill>
                  <a:srgbClr val="000000"/>
                </a:solidFill>
                <a:effectLst/>
                <a:latin typeface="Calibri" panose="020F0502020204030204" pitchFamily="34" charset="0"/>
              </a:rPr>
              <a:t>Understanding Marine Insurance</a:t>
            </a:r>
            <a:endParaRPr lang="en-US" b="1" dirty="0">
              <a:effectLst/>
            </a:endParaRPr>
          </a:p>
          <a:p>
            <a:pPr rtl="0">
              <a:spcBef>
                <a:spcPts val="1200"/>
              </a:spcBef>
              <a:spcAft>
                <a:spcPts val="200"/>
              </a:spcAft>
            </a:pPr>
            <a:r>
              <a:rPr lang="en-US" sz="1800" b="1" i="0" u="sng" strike="noStrike" dirty="0">
                <a:solidFill>
                  <a:srgbClr val="1155CC"/>
                </a:solidFill>
                <a:effectLst/>
                <a:latin typeface="Calibri" panose="020F0502020204030204" pitchFamily="34" charset="0"/>
                <a:hlinkClick r:id="rId2"/>
              </a:rPr>
              <a:t>Marine insurance</a:t>
            </a:r>
            <a:r>
              <a:rPr lang="en-US" sz="1800" b="0" i="0" u="sng" strike="noStrike" dirty="0">
                <a:solidFill>
                  <a:srgbClr val="1155CC"/>
                </a:solidFill>
                <a:effectLst/>
                <a:latin typeface="Calibri" panose="020F0502020204030204" pitchFamily="34" charset="0"/>
                <a:hlinkClick r:id="rId2"/>
              </a:rPr>
              <a:t> </a:t>
            </a:r>
            <a:r>
              <a:rPr lang="en-US" sz="1800" b="0" i="0" u="none" strike="noStrike" dirty="0">
                <a:solidFill>
                  <a:srgbClr val="000000"/>
                </a:solidFill>
                <a:effectLst/>
                <a:latin typeface="Calibri" panose="020F0502020204030204" pitchFamily="34" charset="0"/>
              </a:rPr>
              <a:t>covers activities on water, protecting against ship damage, cargo loss, and liability for operational damages. Selecting the right policy involves understanding the specific needs of your maritime operations</a:t>
            </a:r>
          </a:p>
          <a:p>
            <a:pPr marL="0" indent="0" rtl="0">
              <a:spcBef>
                <a:spcPts val="1200"/>
              </a:spcBef>
              <a:spcAft>
                <a:spcPts val="200"/>
              </a:spcAft>
              <a:buNone/>
            </a:pPr>
            <a:br>
              <a:rPr lang="en-US" dirty="0"/>
            </a:br>
            <a:r>
              <a:rPr lang="en-US" sz="1800" b="1" i="0" u="none" strike="noStrike" dirty="0">
                <a:solidFill>
                  <a:srgbClr val="000000"/>
                </a:solidFill>
                <a:effectLst/>
                <a:latin typeface="Calibri" panose="020F0502020204030204" pitchFamily="34" charset="0"/>
              </a:rPr>
              <a:t>Types of Marine Insurance Policies</a:t>
            </a:r>
            <a:endParaRPr lang="en-US" b="1" dirty="0">
              <a:effectLst/>
            </a:endParaRPr>
          </a:p>
          <a:p>
            <a:pPr marL="0" indent="0" rtl="0" fontAlgn="base">
              <a:spcBef>
                <a:spcPts val="1200"/>
              </a:spcBef>
              <a:spcAft>
                <a:spcPts val="0"/>
              </a:spcAft>
              <a:buNone/>
            </a:pPr>
            <a:r>
              <a:rPr lang="en-US" sz="1800" b="1" i="0" u="none" strike="noStrike" dirty="0">
                <a:solidFill>
                  <a:srgbClr val="000000"/>
                </a:solidFill>
                <a:effectLst/>
                <a:latin typeface="Calibri" panose="020F0502020204030204" pitchFamily="34" charset="0"/>
              </a:rPr>
              <a:t>Hull and Machinery Insurance</a:t>
            </a:r>
            <a:r>
              <a:rPr lang="en-US" sz="1800" b="0" i="0" u="none" strike="noStrike" dirty="0">
                <a:solidFill>
                  <a:srgbClr val="000000"/>
                </a:solidFill>
                <a:effectLst/>
                <a:latin typeface="Calibri" panose="020F0502020204030204" pitchFamily="34" charset="0"/>
              </a:rPr>
              <a:t>: Covers physical damage to the ship and machinery, protecting against collisions, groundings, and rough weather.</a:t>
            </a:r>
          </a:p>
          <a:p>
            <a:pPr rtl="0" fontAlgn="base">
              <a:spcBef>
                <a:spcPts val="1200"/>
              </a:spcBef>
              <a:spcAft>
                <a:spcPts val="0"/>
              </a:spcAft>
              <a:buFont typeface="+mj-lt"/>
              <a:buAutoNum type="arabicPeriod"/>
            </a:pPr>
            <a:endParaRPr lang="en-US" sz="1800" b="0" i="0" u="none" strike="noStrike" dirty="0">
              <a:solidFill>
                <a:srgbClr val="000000"/>
              </a:solidFill>
              <a:effectLst/>
              <a:latin typeface="Calibri" panose="020F0502020204030204" pitchFamily="34" charset="0"/>
            </a:endParaRPr>
          </a:p>
          <a:p>
            <a:pPr marL="0" indent="0" rtl="0" fontAlgn="base">
              <a:spcBef>
                <a:spcPts val="0"/>
              </a:spcBef>
              <a:spcAft>
                <a:spcPts val="1200"/>
              </a:spcAft>
              <a:buNone/>
            </a:pPr>
            <a:r>
              <a:rPr lang="en-US" sz="1800" b="1" i="0" u="none" strike="noStrike" dirty="0">
                <a:solidFill>
                  <a:srgbClr val="000000"/>
                </a:solidFill>
                <a:effectLst/>
                <a:latin typeface="Calibri" panose="020F0502020204030204" pitchFamily="34" charset="0"/>
              </a:rPr>
              <a:t>Freight Insurance</a:t>
            </a:r>
            <a:r>
              <a:rPr lang="en-US" sz="1800" b="0" i="0" u="none" strike="noStrike" dirty="0">
                <a:solidFill>
                  <a:srgbClr val="000000"/>
                </a:solidFill>
                <a:effectLst/>
                <a:latin typeface="Calibri" panose="020F0502020204030204" pitchFamily="34" charset="0"/>
              </a:rPr>
              <a:t>: </a:t>
            </a:r>
            <a:r>
              <a:rPr lang="en-US" sz="1800" b="1" i="0" u="sng" strike="noStrike" dirty="0">
                <a:solidFill>
                  <a:srgbClr val="1155CC"/>
                </a:solidFill>
                <a:effectLst/>
                <a:latin typeface="Calibri" panose="020F0502020204030204" pitchFamily="34" charset="0"/>
                <a:hlinkClick r:id="rId2"/>
              </a:rPr>
              <a:t>Freight Insurance</a:t>
            </a:r>
            <a:r>
              <a:rPr lang="en-US" sz="1800" b="1" i="0" u="none" strike="noStrike" dirty="0">
                <a:solidFill>
                  <a:srgbClr val="000000"/>
                </a:solidFill>
                <a:effectLst/>
                <a:latin typeface="Calibri" panose="020F0502020204030204" pitchFamily="34" charset="0"/>
              </a:rPr>
              <a:t> </a:t>
            </a:r>
            <a:r>
              <a:rPr lang="en-US" sz="1800" b="0" i="0" u="none" strike="noStrike" dirty="0">
                <a:solidFill>
                  <a:srgbClr val="000000"/>
                </a:solidFill>
                <a:effectLst/>
                <a:latin typeface="Calibri" panose="020F0502020204030204" pitchFamily="34" charset="0"/>
              </a:rPr>
              <a:t>protects financial interests in carriage by sea, covering loss of freight revenue due to cargo damage or loss. Essential for freight forwarders and shipping companies.</a:t>
            </a:r>
          </a:p>
          <a:p>
            <a:pPr marL="0" indent="0" rtl="0">
              <a:spcBef>
                <a:spcPts val="1200"/>
              </a:spcBef>
              <a:spcAft>
                <a:spcPts val="1200"/>
              </a:spcAft>
              <a:buNone/>
            </a:pPr>
            <a:endParaRPr lang="en-IN" dirty="0"/>
          </a:p>
        </p:txBody>
      </p:sp>
    </p:spTree>
    <p:extLst>
      <p:ext uri="{BB962C8B-B14F-4D97-AF65-F5344CB8AC3E}">
        <p14:creationId xmlns:p14="http://schemas.microsoft.com/office/powerpoint/2010/main" val="937003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EF72A3-B3F8-6400-B42A-66AB66A3BACF}"/>
              </a:ext>
            </a:extLst>
          </p:cNvPr>
          <p:cNvSpPr>
            <a:spLocks noGrp="1"/>
          </p:cNvSpPr>
          <p:nvPr>
            <p:ph idx="1"/>
          </p:nvPr>
        </p:nvSpPr>
        <p:spPr>
          <a:xfrm>
            <a:off x="838200" y="327171"/>
            <a:ext cx="10515600" cy="5849792"/>
          </a:xfrm>
        </p:spPr>
        <p:txBody>
          <a:bodyPr/>
          <a:lstStyle/>
          <a:p>
            <a:pPr marL="0" indent="0" rtl="0" fontAlgn="base">
              <a:spcBef>
                <a:spcPts val="1200"/>
              </a:spcBef>
              <a:spcAft>
                <a:spcPts val="0"/>
              </a:spcAft>
              <a:buNone/>
            </a:pPr>
            <a:r>
              <a:rPr lang="en-US" sz="1800" b="1" i="0" u="none" strike="noStrike" dirty="0">
                <a:solidFill>
                  <a:srgbClr val="000000"/>
                </a:solidFill>
                <a:effectLst/>
                <a:latin typeface="Calibri" panose="020F0502020204030204" pitchFamily="34" charset="0"/>
              </a:rPr>
              <a:t>Marine and Cargo Insurance</a:t>
            </a:r>
            <a:r>
              <a:rPr lang="en-US" sz="1800" b="0" i="0" u="none" strike="noStrike" dirty="0">
                <a:solidFill>
                  <a:srgbClr val="000000"/>
                </a:solidFill>
                <a:effectLst/>
                <a:latin typeface="Calibri" panose="020F0502020204030204" pitchFamily="34" charset="0"/>
              </a:rPr>
              <a:t>: Covers cargo in transit by sea against risks like natural calamities, piracy, and accidents. Critical for businesses transporting high-value merchandise.</a:t>
            </a:r>
          </a:p>
          <a:p>
            <a:pPr marL="0" indent="0" rtl="0" fontAlgn="base">
              <a:spcBef>
                <a:spcPts val="0"/>
              </a:spcBef>
              <a:spcAft>
                <a:spcPts val="1200"/>
              </a:spcAft>
              <a:buNone/>
            </a:pPr>
            <a:endParaRPr lang="en-US" sz="1800" dirty="0">
              <a:solidFill>
                <a:srgbClr val="000000"/>
              </a:solidFill>
              <a:latin typeface="Calibri" panose="020F0502020204030204" pitchFamily="34" charset="0"/>
            </a:endParaRPr>
          </a:p>
          <a:p>
            <a:pPr marL="0" indent="0" rtl="0" fontAlgn="base">
              <a:spcBef>
                <a:spcPts val="0"/>
              </a:spcBef>
              <a:spcAft>
                <a:spcPts val="1200"/>
              </a:spcAft>
              <a:buNone/>
            </a:pPr>
            <a:r>
              <a:rPr lang="en-US" sz="1800" b="1" i="0" u="none" strike="noStrike" dirty="0">
                <a:solidFill>
                  <a:srgbClr val="000000"/>
                </a:solidFill>
                <a:effectLst/>
                <a:latin typeface="Calibri" panose="020F0502020204030204" pitchFamily="34" charset="0"/>
              </a:rPr>
              <a:t>Protection and Indemnity Insurance</a:t>
            </a:r>
            <a:r>
              <a:rPr lang="en-US" sz="1800" b="0" i="0" u="none" strike="noStrike" dirty="0">
                <a:solidFill>
                  <a:srgbClr val="000000"/>
                </a:solidFill>
                <a:effectLst/>
                <a:latin typeface="Calibri" panose="020F0502020204030204" pitchFamily="34" charset="0"/>
              </a:rPr>
              <a:t>: </a:t>
            </a:r>
            <a:r>
              <a:rPr lang="en-US" sz="1800" b="1" i="0" u="sng" strike="noStrike" dirty="0">
                <a:solidFill>
                  <a:srgbClr val="1155CC"/>
                </a:solidFill>
                <a:effectLst/>
                <a:latin typeface="Calibri" panose="020F0502020204030204" pitchFamily="34" charset="0"/>
                <a:hlinkClick r:id="rId2"/>
              </a:rPr>
              <a:t>Protection and Indemnity Insurance</a:t>
            </a:r>
            <a:r>
              <a:rPr lang="en-US" sz="1800" b="1" i="0" u="none" strike="noStrike" dirty="0">
                <a:solidFill>
                  <a:srgbClr val="000000"/>
                </a:solidFill>
                <a:effectLst/>
                <a:latin typeface="Calibri" panose="020F0502020204030204" pitchFamily="34" charset="0"/>
              </a:rPr>
              <a:t> </a:t>
            </a:r>
            <a:r>
              <a:rPr lang="en-US" sz="1800" b="0" i="0" u="none" strike="noStrike" dirty="0">
                <a:solidFill>
                  <a:srgbClr val="000000"/>
                </a:solidFill>
                <a:effectLst/>
                <a:latin typeface="Calibri" panose="020F0502020204030204" pitchFamily="34" charset="0"/>
              </a:rPr>
              <a:t>Indemnifies shipowners against third-party liabilities, including damage to other vessels, pollution, and crew injury. Provided by mutual insurance associations known as P&amp;I clubs.</a:t>
            </a:r>
          </a:p>
          <a:p>
            <a:pPr marL="0" indent="0" rtl="0" fontAlgn="base">
              <a:spcBef>
                <a:spcPts val="0"/>
              </a:spcBef>
              <a:spcAft>
                <a:spcPts val="1200"/>
              </a:spcAft>
              <a:buNone/>
            </a:pPr>
            <a:endParaRPr lang="en-US" sz="1400" b="0" i="0" u="none" strike="noStrike" dirty="0">
              <a:solidFill>
                <a:srgbClr val="000000"/>
              </a:solidFill>
              <a:effectLst/>
              <a:latin typeface="Calibri" panose="020F0502020204030204" pitchFamily="34" charset="0"/>
            </a:endParaRPr>
          </a:p>
          <a:p>
            <a:pPr rtl="0">
              <a:spcBef>
                <a:spcPts val="1200"/>
              </a:spcBef>
              <a:spcAft>
                <a:spcPts val="200"/>
              </a:spcAft>
            </a:pPr>
            <a:r>
              <a:rPr lang="en-US" sz="1800" b="1" i="0" u="none" strike="noStrike" dirty="0">
                <a:solidFill>
                  <a:srgbClr val="000000"/>
                </a:solidFill>
                <a:effectLst/>
                <a:latin typeface="Calibri" panose="020F0502020204030204" pitchFamily="34" charset="0"/>
              </a:rPr>
              <a:t>Key Considerations When Choosing a Policy</a:t>
            </a:r>
          </a:p>
          <a:p>
            <a:pPr rtl="0">
              <a:spcBef>
                <a:spcPts val="1200"/>
              </a:spcBef>
              <a:spcAft>
                <a:spcPts val="200"/>
              </a:spcAft>
            </a:pPr>
            <a:endParaRPr lang="en-US" b="1" dirty="0">
              <a:effectLst/>
            </a:endParaRPr>
          </a:p>
          <a:p>
            <a:pPr marL="0" indent="0" rtl="0" fontAlgn="base">
              <a:spcBef>
                <a:spcPts val="1200"/>
              </a:spcBef>
              <a:spcAft>
                <a:spcPts val="0"/>
              </a:spcAft>
              <a:buNone/>
            </a:pPr>
            <a:r>
              <a:rPr lang="en-US" sz="1800" b="1" i="0" u="none" strike="noStrike" dirty="0">
                <a:solidFill>
                  <a:srgbClr val="000000"/>
                </a:solidFill>
                <a:effectLst/>
                <a:latin typeface="Calibri" panose="020F0502020204030204" pitchFamily="34" charset="0"/>
              </a:rPr>
              <a:t>Extent of Cover</a:t>
            </a:r>
            <a:r>
              <a:rPr lang="en-US" sz="1800" b="0" i="0" u="none" strike="noStrike" dirty="0">
                <a:solidFill>
                  <a:srgbClr val="000000"/>
                </a:solidFill>
                <a:effectLst/>
                <a:latin typeface="Calibri" panose="020F0502020204030204" pitchFamily="34" charset="0"/>
              </a:rPr>
              <a:t>: Ensure the policy covers all specific risks in your operations, like high-value cargo in </a:t>
            </a:r>
            <a:r>
              <a:rPr lang="en-US" sz="1800" b="1" i="0" u="sng" strike="noStrike" dirty="0">
                <a:solidFill>
                  <a:srgbClr val="1155CC"/>
                </a:solidFill>
                <a:effectLst/>
                <a:latin typeface="Calibri" panose="020F0502020204030204" pitchFamily="34" charset="0"/>
                <a:hlinkClick r:id="rId2"/>
              </a:rPr>
              <a:t>marine and cargo insurance</a:t>
            </a:r>
            <a:r>
              <a:rPr lang="en-US" sz="1800" b="0" i="0" u="none" strike="noStrike" dirty="0">
                <a:solidFill>
                  <a:srgbClr val="000000"/>
                </a:solidFill>
                <a:effectLst/>
                <a:latin typeface="Calibri" panose="020F0502020204030204" pitchFamily="34" charset="0"/>
              </a:rPr>
              <a:t>.</a:t>
            </a:r>
          </a:p>
          <a:p>
            <a:pPr marL="0" indent="0" rtl="0" fontAlgn="base">
              <a:spcBef>
                <a:spcPts val="1200"/>
              </a:spcBef>
              <a:spcAft>
                <a:spcPts val="0"/>
              </a:spcAft>
              <a:buNone/>
            </a:pPr>
            <a:endParaRPr lang="en-US" sz="1800" b="0" i="0" u="none" strike="noStrike" dirty="0">
              <a:solidFill>
                <a:srgbClr val="000000"/>
              </a:solidFill>
              <a:effectLst/>
              <a:latin typeface="Calibri" panose="020F0502020204030204" pitchFamily="34" charset="0"/>
            </a:endParaRPr>
          </a:p>
          <a:p>
            <a:pPr marL="0" indent="0" rtl="0" fontAlgn="base">
              <a:spcBef>
                <a:spcPts val="0"/>
              </a:spcBef>
              <a:spcAft>
                <a:spcPts val="1200"/>
              </a:spcAft>
              <a:buNone/>
            </a:pPr>
            <a:r>
              <a:rPr lang="en-US" sz="1800" b="1" i="0" u="none" strike="noStrike" dirty="0">
                <a:solidFill>
                  <a:srgbClr val="000000"/>
                </a:solidFill>
                <a:effectLst/>
                <a:latin typeface="Calibri" panose="020F0502020204030204" pitchFamily="34" charset="0"/>
              </a:rPr>
              <a:t>Policy Exclusions</a:t>
            </a:r>
            <a:r>
              <a:rPr lang="en-US" sz="1800" b="0" i="0" u="none" strike="noStrike" dirty="0">
                <a:solidFill>
                  <a:srgbClr val="000000"/>
                </a:solidFill>
                <a:effectLst/>
                <a:latin typeface="Calibri" panose="020F0502020204030204" pitchFamily="34" charset="0"/>
              </a:rPr>
              <a:t>: Be aware of exclusions and limitations. Clarify doubts with your insurer.</a:t>
            </a:r>
          </a:p>
          <a:p>
            <a:pPr marL="0" indent="0" rtl="0">
              <a:spcBef>
                <a:spcPts val="1200"/>
              </a:spcBef>
              <a:spcAft>
                <a:spcPts val="1200"/>
              </a:spcAft>
              <a:buNone/>
            </a:pPr>
            <a:endParaRPr lang="en-IN" dirty="0"/>
          </a:p>
        </p:txBody>
      </p:sp>
    </p:spTree>
    <p:extLst>
      <p:ext uri="{BB962C8B-B14F-4D97-AF65-F5344CB8AC3E}">
        <p14:creationId xmlns:p14="http://schemas.microsoft.com/office/powerpoint/2010/main" val="3751064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EF72A3-B3F8-6400-B42A-66AB66A3BACF}"/>
              </a:ext>
            </a:extLst>
          </p:cNvPr>
          <p:cNvSpPr>
            <a:spLocks noGrp="1"/>
          </p:cNvSpPr>
          <p:nvPr>
            <p:ph idx="1"/>
          </p:nvPr>
        </p:nvSpPr>
        <p:spPr>
          <a:xfrm>
            <a:off x="838200" y="327171"/>
            <a:ext cx="10515600" cy="5849792"/>
          </a:xfrm>
        </p:spPr>
        <p:txBody>
          <a:bodyPr/>
          <a:lstStyle/>
          <a:p>
            <a:pPr marL="0" indent="0" rtl="0" fontAlgn="base">
              <a:spcBef>
                <a:spcPts val="1200"/>
              </a:spcBef>
              <a:spcAft>
                <a:spcPts val="0"/>
              </a:spcAft>
              <a:buNone/>
            </a:pPr>
            <a:r>
              <a:rPr lang="en-US" sz="1800" b="1" i="0" u="none" strike="noStrike" dirty="0">
                <a:solidFill>
                  <a:srgbClr val="000000"/>
                </a:solidFill>
                <a:effectLst/>
                <a:latin typeface="Calibri" panose="020F0502020204030204" pitchFamily="34" charset="0"/>
              </a:rPr>
              <a:t>Claims Process</a:t>
            </a:r>
            <a:r>
              <a:rPr lang="en-US" sz="1800" b="0" i="0" u="none" strike="noStrike" dirty="0">
                <a:solidFill>
                  <a:srgbClr val="000000"/>
                </a:solidFill>
                <a:effectLst/>
                <a:latin typeface="Calibri" panose="020F0502020204030204" pitchFamily="34" charset="0"/>
              </a:rPr>
              <a:t>: Choose insurers with efficient claims processing to minimize financial burden.</a:t>
            </a:r>
          </a:p>
          <a:p>
            <a:pPr rtl="0" fontAlgn="base">
              <a:spcBef>
                <a:spcPts val="1200"/>
              </a:spcBef>
              <a:spcAft>
                <a:spcPts val="0"/>
              </a:spcAft>
              <a:buFont typeface="Arial" panose="020B0604020202020204" pitchFamily="34" charset="0"/>
              <a:buChar char="•"/>
            </a:pPr>
            <a:endParaRPr lang="en-US" sz="1800" b="0" i="0" u="none" strike="noStrike" dirty="0">
              <a:solidFill>
                <a:srgbClr val="000000"/>
              </a:solidFill>
              <a:effectLst/>
              <a:latin typeface="Calibri" panose="020F0502020204030204" pitchFamily="34" charset="0"/>
            </a:endParaRPr>
          </a:p>
          <a:p>
            <a:pPr marL="0" indent="0" rtl="0" fontAlgn="base">
              <a:spcBef>
                <a:spcPts val="0"/>
              </a:spcBef>
              <a:spcAft>
                <a:spcPts val="0"/>
              </a:spcAft>
              <a:buNone/>
            </a:pPr>
            <a:r>
              <a:rPr lang="en-US" sz="1800" b="1" i="0" u="none" strike="noStrike" dirty="0">
                <a:solidFill>
                  <a:srgbClr val="000000"/>
                </a:solidFill>
                <a:effectLst/>
                <a:latin typeface="Calibri" panose="020F0502020204030204" pitchFamily="34" charset="0"/>
              </a:rPr>
              <a:t>Reputation of the Insurer</a:t>
            </a:r>
            <a:r>
              <a:rPr lang="en-US" sz="1800" b="0" i="0" u="none" strike="noStrike" dirty="0">
                <a:solidFill>
                  <a:srgbClr val="000000"/>
                </a:solidFill>
                <a:effectLst/>
                <a:latin typeface="Calibri" panose="020F0502020204030204" pitchFamily="34" charset="0"/>
              </a:rPr>
              <a:t>: Select reputable insurers with financial stability and good customer reviews.</a:t>
            </a:r>
          </a:p>
          <a:p>
            <a:pPr marL="0" indent="0" rtl="0" fontAlgn="base">
              <a:spcBef>
                <a:spcPts val="0"/>
              </a:spcBef>
              <a:spcAft>
                <a:spcPts val="0"/>
              </a:spcAft>
              <a:buNone/>
            </a:pPr>
            <a:endParaRPr lang="en-US" sz="1800" b="0" i="0" u="none" strike="noStrike" dirty="0">
              <a:solidFill>
                <a:srgbClr val="000000"/>
              </a:solidFill>
              <a:effectLst/>
              <a:latin typeface="Calibri" panose="020F0502020204030204" pitchFamily="34" charset="0"/>
            </a:endParaRPr>
          </a:p>
          <a:p>
            <a:pPr rtl="0" fontAlgn="base">
              <a:spcBef>
                <a:spcPts val="0"/>
              </a:spcBef>
              <a:spcAft>
                <a:spcPts val="0"/>
              </a:spcAft>
              <a:buFont typeface="Arial" panose="020B0604020202020204" pitchFamily="34" charset="0"/>
              <a:buChar char="•"/>
            </a:pPr>
            <a:endParaRPr lang="en-US" sz="1800" b="0" i="0" u="none" strike="noStrike" dirty="0">
              <a:solidFill>
                <a:srgbClr val="000000"/>
              </a:solidFill>
              <a:effectLst/>
              <a:latin typeface="Calibri" panose="020F0502020204030204" pitchFamily="34" charset="0"/>
            </a:endParaRPr>
          </a:p>
          <a:p>
            <a:pPr marL="0" indent="0" rtl="0" fontAlgn="base">
              <a:spcBef>
                <a:spcPts val="0"/>
              </a:spcBef>
              <a:spcAft>
                <a:spcPts val="1200"/>
              </a:spcAft>
              <a:buNone/>
            </a:pPr>
            <a:r>
              <a:rPr lang="en-US" sz="1800" b="1" i="0" u="none" strike="noStrike" dirty="0">
                <a:solidFill>
                  <a:srgbClr val="000000"/>
                </a:solidFill>
                <a:effectLst/>
                <a:latin typeface="Calibri" panose="020F0502020204030204" pitchFamily="34" charset="0"/>
              </a:rPr>
              <a:t>Premium Costs</a:t>
            </a:r>
            <a:r>
              <a:rPr lang="en-US" sz="1800" b="0" i="0" u="none" strike="noStrike" dirty="0">
                <a:solidFill>
                  <a:srgbClr val="000000"/>
                </a:solidFill>
                <a:effectLst/>
                <a:latin typeface="Calibri" panose="020F0502020204030204" pitchFamily="34" charset="0"/>
              </a:rPr>
              <a:t>: Compare premiums but prioritize comprehensive protection over cost.</a:t>
            </a:r>
          </a:p>
          <a:p>
            <a:pPr marL="0" indent="0" rtl="0" fontAlgn="base">
              <a:spcBef>
                <a:spcPts val="0"/>
              </a:spcBef>
              <a:spcAft>
                <a:spcPts val="1200"/>
              </a:spcAft>
              <a:buNone/>
            </a:pPr>
            <a:endParaRPr lang="en-US" sz="1800" b="0" i="0" u="none" strike="noStrike" dirty="0">
              <a:solidFill>
                <a:srgbClr val="000000"/>
              </a:solidFill>
              <a:effectLst/>
              <a:latin typeface="Calibri" panose="020F0502020204030204" pitchFamily="34" charset="0"/>
            </a:endParaRPr>
          </a:p>
          <a:p>
            <a:pPr rtl="0">
              <a:spcBef>
                <a:spcPts val="1200"/>
              </a:spcBef>
              <a:spcAft>
                <a:spcPts val="200"/>
              </a:spcAft>
            </a:pPr>
            <a:r>
              <a:rPr lang="en-US" sz="1800" b="1" i="0" u="none" strike="noStrike" dirty="0">
                <a:solidFill>
                  <a:srgbClr val="000000"/>
                </a:solidFill>
                <a:effectLst/>
                <a:latin typeface="Calibri" panose="020F0502020204030204" pitchFamily="34" charset="0"/>
              </a:rPr>
              <a:t>Conclusion</a:t>
            </a:r>
            <a:endParaRPr lang="en-US" b="1" dirty="0"/>
          </a:p>
          <a:p>
            <a:pPr marL="0" indent="0" rtl="0">
              <a:spcBef>
                <a:spcPts val="1200"/>
              </a:spcBef>
              <a:spcAft>
                <a:spcPts val="200"/>
              </a:spcAft>
              <a:buNone/>
            </a:pPr>
            <a:r>
              <a:rPr lang="en-US" sz="1800" b="0" i="0" u="none" strike="noStrike" dirty="0">
                <a:solidFill>
                  <a:srgbClr val="000000"/>
                </a:solidFill>
                <a:effectLst/>
                <a:latin typeface="Calibri" panose="020F0502020204030204" pitchFamily="34" charset="0"/>
              </a:rPr>
              <a:t>Choosing the right </a:t>
            </a:r>
            <a:r>
              <a:rPr lang="en-US" sz="1800" b="1" i="0" u="none" strike="noStrike" dirty="0">
                <a:solidFill>
                  <a:srgbClr val="000000"/>
                </a:solidFill>
                <a:effectLst/>
                <a:latin typeface="Calibri" panose="020F0502020204030204" pitchFamily="34" charset="0"/>
              </a:rPr>
              <a:t>marine insurance</a:t>
            </a:r>
            <a:r>
              <a:rPr lang="en-US" sz="1800" b="0" i="0" u="none" strike="noStrike" dirty="0">
                <a:solidFill>
                  <a:srgbClr val="000000"/>
                </a:solidFill>
                <a:effectLst/>
                <a:latin typeface="Calibri" panose="020F0502020204030204" pitchFamily="34" charset="0"/>
              </a:rPr>
              <a:t> policy involves understanding your maritime risks and needs. Evaluate the scope of coverage, exclusions, claims process, insurer reputation, and premium costs. Proper insurance policies not only provide financial protection but also allow you to focus on successful maritime activities.</a:t>
            </a:r>
            <a:endParaRPr lang="en-US" b="0" dirty="0">
              <a:effectLst/>
            </a:endParaRPr>
          </a:p>
          <a:p>
            <a:pPr marL="0" indent="0">
              <a:buNone/>
            </a:pPr>
            <a:br>
              <a:rPr lang="en-US" b="0" dirty="0">
                <a:effectLst/>
              </a:rPr>
            </a:br>
            <a:endParaRPr lang="en-IN" dirty="0"/>
          </a:p>
        </p:txBody>
      </p:sp>
    </p:spTree>
    <p:extLst>
      <p:ext uri="{BB962C8B-B14F-4D97-AF65-F5344CB8AC3E}">
        <p14:creationId xmlns:p14="http://schemas.microsoft.com/office/powerpoint/2010/main" val="682527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EF72A3-B3F8-6400-B42A-66AB66A3BACF}"/>
              </a:ext>
            </a:extLst>
          </p:cNvPr>
          <p:cNvSpPr>
            <a:spLocks noGrp="1"/>
          </p:cNvSpPr>
          <p:nvPr>
            <p:ph idx="1"/>
          </p:nvPr>
        </p:nvSpPr>
        <p:spPr>
          <a:xfrm>
            <a:off x="838200" y="327171"/>
            <a:ext cx="10515600" cy="5849792"/>
          </a:xfrm>
        </p:spPr>
        <p:txBody>
          <a:bodyPr/>
          <a:lstStyle/>
          <a:p>
            <a:pPr algn="l"/>
            <a:r>
              <a:rPr lang="en-US" dirty="0">
                <a:solidFill>
                  <a:srgbClr val="242424"/>
                </a:solidFill>
                <a:latin typeface="DM Sans" pitchFamily="2" charset="0"/>
              </a:rPr>
              <a:t>Contact us</a:t>
            </a:r>
          </a:p>
          <a:p>
            <a:pPr marL="0" indent="0" algn="l">
              <a:buNone/>
            </a:pPr>
            <a:r>
              <a:rPr lang="en-US" b="0" i="0" dirty="0">
                <a:effectLst/>
                <a:latin typeface="Inter"/>
              </a:rPr>
              <a:t>First Policy is more than insurance broking; we’re trusted advisors working with you to develop world-class risk management programs.</a:t>
            </a:r>
            <a:r>
              <a:rPr lang="en-US" b="0" i="0" dirty="0">
                <a:solidFill>
                  <a:srgbClr val="242424"/>
                </a:solidFill>
                <a:effectLst/>
                <a:latin typeface="DM Sans" pitchFamily="2" charset="0"/>
              </a:rPr>
              <a:t> </a:t>
            </a:r>
            <a:endParaRPr lang="en-US" dirty="0">
              <a:solidFill>
                <a:srgbClr val="242424"/>
              </a:solidFill>
              <a:latin typeface="DM Sans" pitchFamily="2" charset="0"/>
            </a:endParaRPr>
          </a:p>
          <a:p>
            <a:pPr marL="0" indent="0" algn="l">
              <a:buNone/>
            </a:pPr>
            <a:r>
              <a:rPr lang="en-US" b="0" i="0" dirty="0">
                <a:solidFill>
                  <a:srgbClr val="242424"/>
                </a:solidFill>
                <a:effectLst/>
                <a:latin typeface="DM Sans" pitchFamily="2" charset="0"/>
                <a:hlinkClick r:id="rId2"/>
              </a:rPr>
              <a:t>https://firstpolicy.com/</a:t>
            </a:r>
            <a:endParaRPr lang="en-US" dirty="0">
              <a:solidFill>
                <a:srgbClr val="242424"/>
              </a:solidFill>
              <a:latin typeface="DM Sans" pitchFamily="2" charset="0"/>
            </a:endParaRPr>
          </a:p>
          <a:p>
            <a:pPr marL="0" indent="0" algn="l">
              <a:buNone/>
            </a:pPr>
            <a:endParaRPr lang="en-US" b="0" i="0" dirty="0">
              <a:solidFill>
                <a:srgbClr val="242424"/>
              </a:solidFill>
              <a:effectLst/>
              <a:latin typeface="DM Sans" pitchFamily="2" charset="0"/>
            </a:endParaRPr>
          </a:p>
          <a:p>
            <a:pPr marL="0" indent="0" algn="l">
              <a:buNone/>
            </a:pPr>
            <a:r>
              <a:rPr lang="en-US" b="0" i="0" dirty="0">
                <a:solidFill>
                  <a:srgbClr val="171717"/>
                </a:solidFill>
                <a:effectLst/>
                <a:latin typeface="DM Sans" pitchFamily="2" charset="0"/>
              </a:rPr>
              <a:t>7, </a:t>
            </a:r>
            <a:r>
              <a:rPr lang="en-US" b="0" i="0" dirty="0" err="1">
                <a:solidFill>
                  <a:srgbClr val="171717"/>
                </a:solidFill>
                <a:effectLst/>
                <a:latin typeface="DM Sans" pitchFamily="2" charset="0"/>
              </a:rPr>
              <a:t>Soormani</a:t>
            </a:r>
            <a:r>
              <a:rPr lang="en-US" b="0" i="0" dirty="0">
                <a:solidFill>
                  <a:srgbClr val="171717"/>
                </a:solidFill>
                <a:effectLst/>
                <a:latin typeface="DM Sans" pitchFamily="2" charset="0"/>
              </a:rPr>
              <a:t> 163, Opp. </a:t>
            </a:r>
            <a:r>
              <a:rPr lang="en-US" b="0" i="0" dirty="0" err="1">
                <a:solidFill>
                  <a:srgbClr val="171717"/>
                </a:solidFill>
                <a:effectLst/>
                <a:latin typeface="DM Sans" pitchFamily="2" charset="0"/>
              </a:rPr>
              <a:t>Dav</a:t>
            </a:r>
            <a:r>
              <a:rPr lang="en-US" b="0" i="0" dirty="0">
                <a:solidFill>
                  <a:srgbClr val="171717"/>
                </a:solidFill>
                <a:effectLst/>
                <a:latin typeface="DM Sans" pitchFamily="2" charset="0"/>
              </a:rPr>
              <a:t> School,</a:t>
            </a:r>
            <a:br>
              <a:rPr lang="en-US" b="0" i="0" dirty="0">
                <a:solidFill>
                  <a:srgbClr val="171717"/>
                </a:solidFill>
                <a:effectLst/>
                <a:latin typeface="DM Sans" pitchFamily="2" charset="0"/>
              </a:rPr>
            </a:br>
            <a:r>
              <a:rPr lang="en-US" b="0" i="0" dirty="0">
                <a:solidFill>
                  <a:srgbClr val="171717"/>
                </a:solidFill>
                <a:effectLst/>
                <a:latin typeface="DM Sans" pitchFamily="2" charset="0"/>
              </a:rPr>
              <a:t>D.P. Road, Aundh,</a:t>
            </a:r>
            <a:br>
              <a:rPr lang="en-US" b="0" i="0" dirty="0">
                <a:solidFill>
                  <a:srgbClr val="171717"/>
                </a:solidFill>
                <a:effectLst/>
                <a:latin typeface="DM Sans" pitchFamily="2" charset="0"/>
              </a:rPr>
            </a:br>
            <a:r>
              <a:rPr lang="en-US" b="0" i="0" dirty="0">
                <a:solidFill>
                  <a:srgbClr val="171717"/>
                </a:solidFill>
                <a:effectLst/>
                <a:latin typeface="DM Sans" pitchFamily="2" charset="0"/>
              </a:rPr>
              <a:t>Pune – 411007</a:t>
            </a:r>
          </a:p>
          <a:p>
            <a:pPr marL="0" indent="0" algn="l">
              <a:buNone/>
            </a:pPr>
            <a:endParaRPr lang="en-US" b="0" i="0" dirty="0">
              <a:solidFill>
                <a:srgbClr val="0A0A0A"/>
              </a:solidFill>
              <a:effectLst/>
              <a:latin typeface="Roboto" panose="02000000000000000000" pitchFamily="2" charset="0"/>
            </a:endParaRPr>
          </a:p>
          <a:p>
            <a:pPr marL="0" indent="0" algn="l">
              <a:buNone/>
            </a:pPr>
            <a:r>
              <a:rPr lang="en-US" b="1" dirty="0">
                <a:latin typeface="DM Sans" pitchFamily="2" charset="0"/>
              </a:rPr>
              <a:t>Phone</a:t>
            </a:r>
            <a:r>
              <a:rPr lang="en-US" b="1" dirty="0">
                <a:solidFill>
                  <a:srgbClr val="467886"/>
                </a:solidFill>
                <a:latin typeface="DM Sans" pitchFamily="2" charset="0"/>
              </a:rPr>
              <a:t> </a:t>
            </a:r>
            <a:r>
              <a:rPr lang="en-US" b="1" dirty="0">
                <a:latin typeface="DM Sans" pitchFamily="2" charset="0"/>
              </a:rPr>
              <a:t>: </a:t>
            </a:r>
            <a:r>
              <a:rPr lang="en-IN" b="0" i="0" u="none" strike="noStrike" dirty="0">
                <a:effectLst/>
                <a:latin typeface="DM Sans" pitchFamily="2" charset="0"/>
                <a:hlinkClick r:id="rId3">
                  <a:extLst>
                    <a:ext uri="{A12FA001-AC4F-418D-AE19-62706E023703}">
                      <ahyp:hlinkClr xmlns:ahyp="http://schemas.microsoft.com/office/drawing/2018/hyperlinkcolor" val="tx"/>
                    </a:ext>
                  </a:extLst>
                </a:hlinkClick>
              </a:rPr>
              <a:t>+91-20-66073200</a:t>
            </a:r>
            <a:endParaRPr lang="en-IN" b="0" i="0" u="none" strike="noStrike" dirty="0">
              <a:effectLst/>
              <a:latin typeface="DM Sans" pitchFamily="2" charset="0"/>
            </a:endParaRPr>
          </a:p>
          <a:p>
            <a:pPr marL="0" indent="0" algn="l">
              <a:buNone/>
            </a:pPr>
            <a:r>
              <a:rPr lang="en-US" b="1" dirty="0">
                <a:latin typeface="DM Sans" pitchFamily="2" charset="0"/>
              </a:rPr>
              <a:t>Email:  </a:t>
            </a:r>
            <a:r>
              <a:rPr lang="en-IN" b="0" i="0" u="none" strike="noStrike" dirty="0">
                <a:effectLst/>
                <a:latin typeface="DM Sans" pitchFamily="2" charset="0"/>
                <a:hlinkClick r:id="rId4">
                  <a:extLst>
                    <a:ext uri="{A12FA001-AC4F-418D-AE19-62706E023703}">
                      <ahyp:hlinkClr xmlns:ahyp="http://schemas.microsoft.com/office/drawing/2018/hyperlinkcolor" val="tx"/>
                    </a:ext>
                  </a:extLst>
                </a:hlinkClick>
              </a:rPr>
              <a:t>office@firstpolicy.com</a:t>
            </a:r>
            <a:endParaRPr lang="en-US" b="1" dirty="0">
              <a:latin typeface="DM Sans" pitchFamily="2" charset="0"/>
            </a:endParaRPr>
          </a:p>
          <a:p>
            <a:pPr marL="0" indent="0" rtl="0">
              <a:spcBef>
                <a:spcPts val="0"/>
              </a:spcBef>
              <a:spcAft>
                <a:spcPts val="0"/>
              </a:spcAft>
              <a:buNone/>
            </a:pPr>
            <a:endParaRPr lang="en-US" sz="1800" b="0" dirty="0">
              <a:effectLst/>
            </a:endParaRPr>
          </a:p>
          <a:p>
            <a:endParaRPr lang="en-IN" sz="1800" dirty="0"/>
          </a:p>
          <a:p>
            <a:endParaRPr lang="en-IN" sz="1800" dirty="0"/>
          </a:p>
          <a:p>
            <a:pPr marL="0" indent="0" rtl="0">
              <a:spcBef>
                <a:spcPts val="1200"/>
              </a:spcBef>
              <a:spcAft>
                <a:spcPts val="1200"/>
              </a:spcAft>
              <a:buNone/>
            </a:pPr>
            <a:endParaRPr lang="en-IN" dirty="0"/>
          </a:p>
        </p:txBody>
      </p:sp>
    </p:spTree>
    <p:extLst>
      <p:ext uri="{BB962C8B-B14F-4D97-AF65-F5344CB8AC3E}">
        <p14:creationId xmlns:p14="http://schemas.microsoft.com/office/powerpoint/2010/main" val="3353611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TotalTime>
  <Words>421</Words>
  <Application>Microsoft Office PowerPoint</Application>
  <PresentationFormat>Widescreen</PresentationFormat>
  <Paragraphs>38</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Aptos</vt:lpstr>
      <vt:lpstr>Aptos Display</vt:lpstr>
      <vt:lpstr>Arial</vt:lpstr>
      <vt:lpstr>Calibri</vt:lpstr>
      <vt:lpstr>DM Sans</vt:lpstr>
      <vt:lpstr>Inter</vt:lpstr>
      <vt:lpstr>Roboto</vt:lpstr>
      <vt:lpstr>Office Theme</vt:lpstr>
      <vt:lpstr>How to Choose the Right Marine Insurance Policy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Tejal Dalvi</dc:creator>
  <cp:lastModifiedBy>Tejal Dalvi</cp:lastModifiedBy>
  <cp:revision>1</cp:revision>
  <dcterms:created xsi:type="dcterms:W3CDTF">2024-07-14T19:32:10Z</dcterms:created>
  <dcterms:modified xsi:type="dcterms:W3CDTF">2024-07-14T19:54:40Z</dcterms:modified>
</cp:coreProperties>
</file>