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21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98897-94A1-4C9E-8ED0-C1744EDC6DBC}" type="datetimeFigureOut">
              <a:rPr lang="en-IN" smtClean="0"/>
              <a:t>03-07-2024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21E29-BB88-46DC-8D05-02C3CD6F28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776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iccolacucinagroup.com/en/piccola-cucina-casa-brooklyn-nyc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iccolacucinagroup.com/en/piccola-cucina-casa-brooklyn-nyc/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tel:929-295-0015" TargetMode="External"/><Relationship Id="rId3" Type="http://schemas.openxmlformats.org/officeDocument/2006/relationships/image" Target="../media/image31.png"/><Relationship Id="rId7" Type="http://schemas.openxmlformats.org/officeDocument/2006/relationships/hyperlink" Target="https://www.google.com/maps/dir/Piccola+Cucina+Casa+141+Nevins+St+Brooklyn,+NY+11217+Stati+Uniti/@40.6842732,-73.9837104,16z/data=!4m5!4m4!1m0!1m2!1m1!1s0x89c25b4dbf862e0b:0x16f0832d5b5226f3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iccolacucinagroup.com/en/piccola-cucina-casa-brooklyn-nyc/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hyperlink" Target="mailto:info@piccolacucinagrou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3080" y="2717483"/>
            <a:ext cx="4968240" cy="2794635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688" y="1181933"/>
            <a:ext cx="1566505" cy="156650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25686" y="3059430"/>
            <a:ext cx="7692628" cy="26824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041"/>
              </a:lnSpc>
              <a:buNone/>
            </a:pPr>
            <a:r>
              <a:rPr lang="en-US" sz="5632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Piccola Cucina Casa: Discover the Flavors of Italy in Brooklyn</a:t>
            </a:r>
            <a:endParaRPr lang="en-US" sz="5632" dirty="0"/>
          </a:p>
        </p:txBody>
      </p:sp>
      <p:sp>
        <p:nvSpPr>
          <p:cNvPr id="8" name="Text 3"/>
          <p:cNvSpPr/>
          <p:nvPr/>
        </p:nvSpPr>
        <p:spPr>
          <a:xfrm>
            <a:off x="725686" y="6052899"/>
            <a:ext cx="7692628" cy="9947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12"/>
              </a:lnSpc>
              <a:buNone/>
            </a:pPr>
            <a:r>
              <a:rPr lang="en-US" sz="1633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Nestled in the heart of Brooklyn, Piccola Cucina Casa invites you to embark on a culinary journey through the diverse regions of Italy. This new addition to the Piccola Cucina group promises an authentic and immersive dining experience.</a:t>
            </a:r>
            <a:endParaRPr lang="en-US" sz="16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10" y="2491740"/>
            <a:ext cx="4869180" cy="324612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5664" y="1052632"/>
            <a:ext cx="1865352" cy="186535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350437" y="3288268"/>
            <a:ext cx="7415927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075"/>
              </a:lnSpc>
              <a:buNone/>
            </a:pPr>
            <a:r>
              <a:rPr lang="en-US" sz="486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 Culinary Destination in Brooklyn</a:t>
            </a:r>
            <a:endParaRPr lang="en-US" sz="4860" dirty="0"/>
          </a:p>
        </p:txBody>
      </p:sp>
      <p:sp>
        <p:nvSpPr>
          <p:cNvPr id="8" name="Text 3"/>
          <p:cNvSpPr/>
          <p:nvPr/>
        </p:nvSpPr>
        <p:spPr>
          <a:xfrm>
            <a:off x="6350437" y="5201603"/>
            <a:ext cx="7415927" cy="19752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Located at 141 Nevins Street, If you are looking for </a:t>
            </a:r>
            <a:r>
              <a:rPr lang="en-US" sz="1944" b="1" u="sng" dirty="0">
                <a:solidFill>
                  <a:srgbClr val="C49F8C"/>
                </a:solidFill>
                <a:latin typeface="Gelasio" pitchFamily="34" charset="0"/>
                <a:ea typeface="Gelasio" pitchFamily="34" charset="-122"/>
                <a:cs typeface="Gelasi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where to eat in Brooklyn</a:t>
            </a:r>
            <a:r>
              <a:rPr lang="en-US" sz="1944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, Piccola Cucina Casa is poised to become a must-visit destination for food enthusiasts in Brooklyn. Featuring a prime location in the vibrant borough, the restaurant offers easy access for locals and visitors alike.</a:t>
            </a:r>
            <a:endParaRPr lang="en-US" sz="1944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13" y="2432209"/>
            <a:ext cx="5047774" cy="3365183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5222" y="1178004"/>
            <a:ext cx="1326237" cy="132623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100763" y="2767489"/>
            <a:ext cx="7915275" cy="10970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19"/>
              </a:lnSpc>
              <a:buNone/>
            </a:pPr>
            <a:r>
              <a:rPr lang="en-US" sz="3455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 Seasonal Menu Celebrating Italian Culinary Diversity</a:t>
            </a:r>
            <a:endParaRPr lang="en-US" sz="3455" dirty="0"/>
          </a:p>
        </p:txBody>
      </p:sp>
      <p:sp>
        <p:nvSpPr>
          <p:cNvPr id="8" name="Shape 3"/>
          <p:cNvSpPr/>
          <p:nvPr/>
        </p:nvSpPr>
        <p:spPr>
          <a:xfrm>
            <a:off x="6100763" y="4325183"/>
            <a:ext cx="394930" cy="394930"/>
          </a:xfrm>
          <a:prstGeom prst="roundRect">
            <a:avLst>
              <a:gd name="adj" fmla="val 26668"/>
            </a:avLst>
          </a:prstGeom>
          <a:solidFill>
            <a:srgbClr val="343131"/>
          </a:solidFill>
          <a:ln/>
        </p:spPr>
      </p:sp>
      <p:sp>
        <p:nvSpPr>
          <p:cNvPr id="9" name="Text 4"/>
          <p:cNvSpPr/>
          <p:nvPr/>
        </p:nvSpPr>
        <p:spPr>
          <a:xfrm>
            <a:off x="6241613" y="4391025"/>
            <a:ext cx="113228" cy="2632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73"/>
              </a:lnSpc>
              <a:buNone/>
            </a:pPr>
            <a:r>
              <a:rPr lang="en-US" sz="2073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073" dirty="0"/>
          </a:p>
        </p:txBody>
      </p:sp>
      <p:sp>
        <p:nvSpPr>
          <p:cNvPr id="10" name="Text 5"/>
          <p:cNvSpPr/>
          <p:nvPr/>
        </p:nvSpPr>
        <p:spPr>
          <a:xfrm>
            <a:off x="6671191" y="4325183"/>
            <a:ext cx="2713911" cy="2742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60"/>
              </a:lnSpc>
              <a:buNone/>
            </a:pPr>
            <a:r>
              <a:rPr lang="en-US" sz="1728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Grilled Octopus from Puglia</a:t>
            </a:r>
            <a:endParaRPr lang="en-US" sz="1728" dirty="0"/>
          </a:p>
        </p:txBody>
      </p:sp>
      <p:sp>
        <p:nvSpPr>
          <p:cNvPr id="11" name="Text 6"/>
          <p:cNvSpPr/>
          <p:nvPr/>
        </p:nvSpPr>
        <p:spPr>
          <a:xfrm>
            <a:off x="6671191" y="4704636"/>
            <a:ext cx="7344847" cy="280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11"/>
              </a:lnSpc>
              <a:buNone/>
            </a:pPr>
            <a:r>
              <a:rPr lang="en-US" sz="1382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Savor the flavors of southern Italy with this tender and flavorful dish.</a:t>
            </a:r>
            <a:endParaRPr lang="en-US" sz="1382" dirty="0"/>
          </a:p>
        </p:txBody>
      </p:sp>
      <p:sp>
        <p:nvSpPr>
          <p:cNvPr id="12" name="Shape 7"/>
          <p:cNvSpPr/>
          <p:nvPr/>
        </p:nvSpPr>
        <p:spPr>
          <a:xfrm>
            <a:off x="6100763" y="5358289"/>
            <a:ext cx="394930" cy="394930"/>
          </a:xfrm>
          <a:prstGeom prst="roundRect">
            <a:avLst>
              <a:gd name="adj" fmla="val 26668"/>
            </a:avLst>
          </a:prstGeom>
          <a:solidFill>
            <a:srgbClr val="343131"/>
          </a:solidFill>
          <a:ln/>
        </p:spPr>
      </p:sp>
      <p:sp>
        <p:nvSpPr>
          <p:cNvPr id="13" name="Text 8"/>
          <p:cNvSpPr/>
          <p:nvPr/>
        </p:nvSpPr>
        <p:spPr>
          <a:xfrm>
            <a:off x="6224587" y="5424130"/>
            <a:ext cx="147161" cy="2632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73"/>
              </a:lnSpc>
              <a:buNone/>
            </a:pPr>
            <a:r>
              <a:rPr lang="en-US" sz="2073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073" dirty="0"/>
          </a:p>
        </p:txBody>
      </p:sp>
      <p:sp>
        <p:nvSpPr>
          <p:cNvPr id="14" name="Text 9"/>
          <p:cNvSpPr/>
          <p:nvPr/>
        </p:nvSpPr>
        <p:spPr>
          <a:xfrm>
            <a:off x="6671191" y="5358289"/>
            <a:ext cx="3395305" cy="2742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60"/>
              </a:lnSpc>
              <a:buNone/>
            </a:pPr>
            <a:r>
              <a:rPr lang="en-US" sz="1728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Schnitzel Milanese from Lombardy</a:t>
            </a:r>
            <a:endParaRPr lang="en-US" sz="1728" dirty="0"/>
          </a:p>
        </p:txBody>
      </p:sp>
      <p:sp>
        <p:nvSpPr>
          <p:cNvPr id="15" name="Text 10"/>
          <p:cNvSpPr/>
          <p:nvPr/>
        </p:nvSpPr>
        <p:spPr>
          <a:xfrm>
            <a:off x="6671191" y="5737741"/>
            <a:ext cx="7344847" cy="280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11"/>
              </a:lnSpc>
              <a:buNone/>
            </a:pPr>
            <a:r>
              <a:rPr lang="en-US" sz="1382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Experience the rich culinary heritage of northern Italy in every bite.</a:t>
            </a:r>
            <a:endParaRPr lang="en-US" sz="1382" dirty="0"/>
          </a:p>
        </p:txBody>
      </p:sp>
      <p:sp>
        <p:nvSpPr>
          <p:cNvPr id="16" name="Shape 11"/>
          <p:cNvSpPr/>
          <p:nvPr/>
        </p:nvSpPr>
        <p:spPr>
          <a:xfrm>
            <a:off x="6100763" y="6391394"/>
            <a:ext cx="394930" cy="394930"/>
          </a:xfrm>
          <a:prstGeom prst="roundRect">
            <a:avLst>
              <a:gd name="adj" fmla="val 26668"/>
            </a:avLst>
          </a:prstGeom>
          <a:solidFill>
            <a:srgbClr val="343131"/>
          </a:solidFill>
          <a:ln/>
        </p:spPr>
      </p:sp>
      <p:sp>
        <p:nvSpPr>
          <p:cNvPr id="17" name="Text 12"/>
          <p:cNvSpPr/>
          <p:nvPr/>
        </p:nvSpPr>
        <p:spPr>
          <a:xfrm>
            <a:off x="6225540" y="6457236"/>
            <a:ext cx="145256" cy="2632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73"/>
              </a:lnSpc>
              <a:buNone/>
            </a:pPr>
            <a:r>
              <a:rPr lang="en-US" sz="2073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073" dirty="0"/>
          </a:p>
        </p:txBody>
      </p:sp>
      <p:sp>
        <p:nvSpPr>
          <p:cNvPr id="18" name="Text 13"/>
          <p:cNvSpPr/>
          <p:nvPr/>
        </p:nvSpPr>
        <p:spPr>
          <a:xfrm>
            <a:off x="6671191" y="6391394"/>
            <a:ext cx="2194084" cy="2742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60"/>
              </a:lnSpc>
              <a:buNone/>
            </a:pPr>
            <a:r>
              <a:rPr lang="en-US" sz="1728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And More...</a:t>
            </a:r>
            <a:endParaRPr lang="en-US" sz="1728" dirty="0"/>
          </a:p>
        </p:txBody>
      </p:sp>
      <p:sp>
        <p:nvSpPr>
          <p:cNvPr id="19" name="Text 14"/>
          <p:cNvSpPr/>
          <p:nvPr/>
        </p:nvSpPr>
        <p:spPr>
          <a:xfrm>
            <a:off x="6671191" y="6770846"/>
            <a:ext cx="7344847" cy="280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11"/>
              </a:lnSpc>
              <a:buNone/>
            </a:pPr>
            <a:r>
              <a:rPr lang="en-US" sz="1382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Piccola Cucina Casa's seasonal menu showcases a wide array of regional Italian specialties.</a:t>
            </a:r>
            <a:endParaRPr lang="en-US" sz="13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464" y="1282660"/>
            <a:ext cx="1865352" cy="18653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3518297"/>
            <a:ext cx="9177933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075"/>
              </a:lnSpc>
              <a:buNone/>
            </a:pPr>
            <a:r>
              <a:rPr lang="en-US" sz="486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 Culinary Journey Through Italy</a:t>
            </a:r>
            <a:endParaRPr lang="en-US" sz="4860" dirty="0"/>
          </a:p>
        </p:txBody>
      </p:sp>
      <p:sp>
        <p:nvSpPr>
          <p:cNvPr id="6" name="Text 3"/>
          <p:cNvSpPr/>
          <p:nvPr/>
        </p:nvSpPr>
        <p:spPr>
          <a:xfrm>
            <a:off x="864037" y="4906923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en-US" sz="243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Puglia</a:t>
            </a:r>
            <a:endParaRPr lang="en-US" sz="2430" dirty="0"/>
          </a:p>
        </p:txBody>
      </p:sp>
      <p:sp>
        <p:nvSpPr>
          <p:cNvPr id="7" name="Text 4"/>
          <p:cNvSpPr/>
          <p:nvPr/>
        </p:nvSpPr>
        <p:spPr>
          <a:xfrm>
            <a:off x="864037" y="5539502"/>
            <a:ext cx="3898821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Discover the bold and authentic flavors of the southern Italian region of Puglia.</a:t>
            </a:r>
            <a:endParaRPr lang="en-US" sz="1944" dirty="0"/>
          </a:p>
        </p:txBody>
      </p:sp>
      <p:sp>
        <p:nvSpPr>
          <p:cNvPr id="8" name="Text 5"/>
          <p:cNvSpPr/>
          <p:nvPr/>
        </p:nvSpPr>
        <p:spPr>
          <a:xfrm>
            <a:off x="5372695" y="4906923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en-US" sz="243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Lombardy</a:t>
            </a:r>
            <a:endParaRPr lang="en-US" sz="2430" dirty="0"/>
          </a:p>
        </p:txBody>
      </p:sp>
      <p:sp>
        <p:nvSpPr>
          <p:cNvPr id="9" name="Text 6"/>
          <p:cNvSpPr/>
          <p:nvPr/>
        </p:nvSpPr>
        <p:spPr>
          <a:xfrm>
            <a:off x="5372695" y="5539502"/>
            <a:ext cx="3898821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Indulge in the rich and comforting dishes that have made Lombardy a culinary powerhouse.</a:t>
            </a:r>
            <a:endParaRPr lang="en-US" sz="1944" dirty="0"/>
          </a:p>
        </p:txBody>
      </p:sp>
      <p:sp>
        <p:nvSpPr>
          <p:cNvPr id="10" name="Text 7"/>
          <p:cNvSpPr/>
          <p:nvPr/>
        </p:nvSpPr>
        <p:spPr>
          <a:xfrm>
            <a:off x="9881354" y="4906923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en-US" sz="243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And Beyond</a:t>
            </a:r>
            <a:endParaRPr lang="en-US" sz="2430" dirty="0"/>
          </a:p>
        </p:txBody>
      </p:sp>
      <p:sp>
        <p:nvSpPr>
          <p:cNvPr id="11" name="Text 8"/>
          <p:cNvSpPr/>
          <p:nvPr/>
        </p:nvSpPr>
        <p:spPr>
          <a:xfrm>
            <a:off x="9881354" y="5539502"/>
            <a:ext cx="3898821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Piccola Cucina Casa's menu celebrates the diverse culinary traditions of Italy's many regions.</a:t>
            </a:r>
            <a:endParaRPr lang="en-US" sz="19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9979" y="745212"/>
            <a:ext cx="5054322" cy="673917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9061" y="851654"/>
            <a:ext cx="1305758" cy="130575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4837" y="2416612"/>
            <a:ext cx="5667851" cy="5400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253"/>
              </a:lnSpc>
              <a:buNone/>
            </a:pPr>
            <a:r>
              <a:rPr lang="en-US" sz="3402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Dining at Piccola Cucina Casa</a:t>
            </a:r>
            <a:endParaRPr lang="en-US" sz="3402" dirty="0"/>
          </a:p>
        </p:txBody>
      </p:sp>
      <p:sp>
        <p:nvSpPr>
          <p:cNvPr id="8" name="Shape 3"/>
          <p:cNvSpPr/>
          <p:nvPr/>
        </p:nvSpPr>
        <p:spPr>
          <a:xfrm>
            <a:off x="846773" y="3215878"/>
            <a:ext cx="34528" cy="4162068"/>
          </a:xfrm>
          <a:prstGeom prst="rect">
            <a:avLst/>
          </a:prstGeom>
          <a:solidFill>
            <a:srgbClr val="6D5244"/>
          </a:solidFill>
          <a:ln/>
        </p:spPr>
      </p:sp>
      <p:sp>
        <p:nvSpPr>
          <p:cNvPr id="9" name="Shape 4"/>
          <p:cNvSpPr/>
          <p:nvPr/>
        </p:nvSpPr>
        <p:spPr>
          <a:xfrm>
            <a:off x="1058406" y="3587234"/>
            <a:ext cx="604837" cy="34528"/>
          </a:xfrm>
          <a:prstGeom prst="rect">
            <a:avLst/>
          </a:prstGeom>
          <a:solidFill>
            <a:srgbClr val="6D5244"/>
          </a:solidFill>
          <a:ln/>
        </p:spPr>
      </p:sp>
      <p:sp>
        <p:nvSpPr>
          <p:cNvPr id="10" name="Shape 5"/>
          <p:cNvSpPr/>
          <p:nvPr/>
        </p:nvSpPr>
        <p:spPr>
          <a:xfrm>
            <a:off x="669667" y="3410188"/>
            <a:ext cx="388739" cy="388739"/>
          </a:xfrm>
          <a:prstGeom prst="roundRect">
            <a:avLst>
              <a:gd name="adj" fmla="val 26674"/>
            </a:avLst>
          </a:prstGeom>
          <a:solidFill>
            <a:srgbClr val="343131"/>
          </a:solidFill>
          <a:ln/>
        </p:spPr>
      </p:sp>
      <p:sp>
        <p:nvSpPr>
          <p:cNvPr id="11" name="Text 6"/>
          <p:cNvSpPr/>
          <p:nvPr/>
        </p:nvSpPr>
        <p:spPr>
          <a:xfrm>
            <a:off x="808256" y="3474958"/>
            <a:ext cx="111443" cy="259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41"/>
              </a:lnSpc>
              <a:buNone/>
            </a:pPr>
            <a:r>
              <a:rPr lang="en-US" sz="204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041" dirty="0"/>
          </a:p>
        </p:txBody>
      </p:sp>
      <p:sp>
        <p:nvSpPr>
          <p:cNvPr id="12" name="Text 7"/>
          <p:cNvSpPr/>
          <p:nvPr/>
        </p:nvSpPr>
        <p:spPr>
          <a:xfrm>
            <a:off x="1814513" y="3388638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Ambiance</a:t>
            </a:r>
            <a:endParaRPr lang="en-US" sz="1701" dirty="0"/>
          </a:p>
        </p:txBody>
      </p:sp>
      <p:sp>
        <p:nvSpPr>
          <p:cNvPr id="13" name="Text 8"/>
          <p:cNvSpPr/>
          <p:nvPr/>
        </p:nvSpPr>
        <p:spPr>
          <a:xfrm>
            <a:off x="1814513" y="3762137"/>
            <a:ext cx="6724650" cy="553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Immerse yourself in a warm and inviting atmosphere that captures the essence of Italian hospitality.</a:t>
            </a:r>
            <a:endParaRPr lang="en-US" sz="1361" dirty="0"/>
          </a:p>
        </p:txBody>
      </p:sp>
      <p:sp>
        <p:nvSpPr>
          <p:cNvPr id="14" name="Shape 9"/>
          <p:cNvSpPr/>
          <p:nvPr/>
        </p:nvSpPr>
        <p:spPr>
          <a:xfrm>
            <a:off x="1058406" y="5032177"/>
            <a:ext cx="604837" cy="34528"/>
          </a:xfrm>
          <a:prstGeom prst="rect">
            <a:avLst/>
          </a:prstGeom>
          <a:solidFill>
            <a:srgbClr val="6D5244"/>
          </a:solidFill>
          <a:ln/>
        </p:spPr>
      </p:sp>
      <p:sp>
        <p:nvSpPr>
          <p:cNvPr id="15" name="Shape 10"/>
          <p:cNvSpPr/>
          <p:nvPr/>
        </p:nvSpPr>
        <p:spPr>
          <a:xfrm>
            <a:off x="669667" y="4855131"/>
            <a:ext cx="388739" cy="388739"/>
          </a:xfrm>
          <a:prstGeom prst="roundRect">
            <a:avLst>
              <a:gd name="adj" fmla="val 26674"/>
            </a:avLst>
          </a:prstGeom>
          <a:solidFill>
            <a:srgbClr val="343131"/>
          </a:solidFill>
          <a:ln/>
        </p:spPr>
      </p:sp>
      <p:sp>
        <p:nvSpPr>
          <p:cNvPr id="16" name="Text 11"/>
          <p:cNvSpPr/>
          <p:nvPr/>
        </p:nvSpPr>
        <p:spPr>
          <a:xfrm>
            <a:off x="791587" y="4919901"/>
            <a:ext cx="144899" cy="259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41"/>
              </a:lnSpc>
              <a:buNone/>
            </a:pPr>
            <a:r>
              <a:rPr lang="en-US" sz="204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041" dirty="0"/>
          </a:p>
        </p:txBody>
      </p:sp>
      <p:sp>
        <p:nvSpPr>
          <p:cNvPr id="17" name="Text 12"/>
          <p:cNvSpPr/>
          <p:nvPr/>
        </p:nvSpPr>
        <p:spPr>
          <a:xfrm>
            <a:off x="1814513" y="4833580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Service</a:t>
            </a:r>
            <a:endParaRPr lang="en-US" sz="1701" dirty="0"/>
          </a:p>
        </p:txBody>
      </p:sp>
      <p:sp>
        <p:nvSpPr>
          <p:cNvPr id="18" name="Text 13"/>
          <p:cNvSpPr/>
          <p:nvPr/>
        </p:nvSpPr>
        <p:spPr>
          <a:xfrm>
            <a:off x="1814513" y="5207079"/>
            <a:ext cx="6724650" cy="553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Experienced servers will guide you through the menu, ensuring a personalized and attentive dining experience.</a:t>
            </a:r>
            <a:endParaRPr lang="en-US" sz="1361" dirty="0"/>
          </a:p>
        </p:txBody>
      </p:sp>
      <p:sp>
        <p:nvSpPr>
          <p:cNvPr id="19" name="Shape 14"/>
          <p:cNvSpPr/>
          <p:nvPr/>
        </p:nvSpPr>
        <p:spPr>
          <a:xfrm>
            <a:off x="1058406" y="6477119"/>
            <a:ext cx="604837" cy="34528"/>
          </a:xfrm>
          <a:prstGeom prst="rect">
            <a:avLst/>
          </a:prstGeom>
          <a:solidFill>
            <a:srgbClr val="6D5244"/>
          </a:solidFill>
          <a:ln/>
        </p:spPr>
      </p:sp>
      <p:sp>
        <p:nvSpPr>
          <p:cNvPr id="20" name="Shape 15"/>
          <p:cNvSpPr/>
          <p:nvPr/>
        </p:nvSpPr>
        <p:spPr>
          <a:xfrm>
            <a:off x="669667" y="6300073"/>
            <a:ext cx="388739" cy="388739"/>
          </a:xfrm>
          <a:prstGeom prst="roundRect">
            <a:avLst>
              <a:gd name="adj" fmla="val 26674"/>
            </a:avLst>
          </a:prstGeom>
          <a:solidFill>
            <a:srgbClr val="343131"/>
          </a:solidFill>
          <a:ln/>
        </p:spPr>
      </p:sp>
      <p:sp>
        <p:nvSpPr>
          <p:cNvPr id="21" name="Text 16"/>
          <p:cNvSpPr/>
          <p:nvPr/>
        </p:nvSpPr>
        <p:spPr>
          <a:xfrm>
            <a:off x="792420" y="6364843"/>
            <a:ext cx="143113" cy="259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41"/>
              </a:lnSpc>
              <a:buNone/>
            </a:pPr>
            <a:r>
              <a:rPr lang="en-US" sz="204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041" dirty="0"/>
          </a:p>
        </p:txBody>
      </p:sp>
      <p:sp>
        <p:nvSpPr>
          <p:cNvPr id="22" name="Text 17"/>
          <p:cNvSpPr/>
          <p:nvPr/>
        </p:nvSpPr>
        <p:spPr>
          <a:xfrm>
            <a:off x="1814513" y="6278523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Flavors</a:t>
            </a:r>
            <a:endParaRPr lang="en-US" sz="1701" dirty="0"/>
          </a:p>
        </p:txBody>
      </p:sp>
      <p:sp>
        <p:nvSpPr>
          <p:cNvPr id="23" name="Text 18"/>
          <p:cNvSpPr/>
          <p:nvPr/>
        </p:nvSpPr>
        <p:spPr>
          <a:xfrm>
            <a:off x="1814513" y="6652022"/>
            <a:ext cx="6724650" cy="553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Savor the harmonious blend of traditional and innovative flavors that define the Piccola Cucina Casa experience.</a:t>
            </a:r>
            <a:endParaRPr lang="en-US" sz="13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9888974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9888974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98" y="3261836"/>
            <a:ext cx="5054203" cy="336530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5461" y="475178"/>
            <a:ext cx="1305758" cy="130575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1238" y="2040136"/>
            <a:ext cx="7513558" cy="5400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253"/>
              </a:lnSpc>
              <a:buNone/>
            </a:pPr>
            <a:r>
              <a:rPr lang="en-US" sz="3402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Piccola Cucina Casa: A Foodie's Delight</a:t>
            </a:r>
            <a:endParaRPr lang="en-US" sz="3402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238" y="2839403"/>
            <a:ext cx="431959" cy="43195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091238" y="3444121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Flavors</a:t>
            </a:r>
            <a:endParaRPr lang="en-US" sz="1701" dirty="0"/>
          </a:p>
        </p:txBody>
      </p:sp>
      <p:sp>
        <p:nvSpPr>
          <p:cNvPr id="10" name="Text 4"/>
          <p:cNvSpPr/>
          <p:nvPr/>
        </p:nvSpPr>
        <p:spPr>
          <a:xfrm>
            <a:off x="6091238" y="3817620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Explore the rich and diverse culinary traditions of Italy.</a:t>
            </a:r>
            <a:endParaRPr lang="en-US" sz="1361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238" y="4612600"/>
            <a:ext cx="431959" cy="43195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091238" y="5217319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Beverages</a:t>
            </a:r>
            <a:endParaRPr lang="en-US" sz="1701" dirty="0"/>
          </a:p>
        </p:txBody>
      </p:sp>
      <p:sp>
        <p:nvSpPr>
          <p:cNvPr id="13" name="Text 6"/>
          <p:cNvSpPr/>
          <p:nvPr/>
        </p:nvSpPr>
        <p:spPr>
          <a:xfrm>
            <a:off x="6091238" y="5590818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Pair your meal with a carefully curated selection of Italian wines and cocktails.</a:t>
            </a:r>
            <a:endParaRPr lang="en-US" sz="1361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1238" y="6385798"/>
            <a:ext cx="431959" cy="43195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091238" y="6990517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Sweets</a:t>
            </a:r>
            <a:endParaRPr lang="en-US" sz="1701" dirty="0"/>
          </a:p>
        </p:txBody>
      </p:sp>
      <p:sp>
        <p:nvSpPr>
          <p:cNvPr id="16" name="Text 8"/>
          <p:cNvSpPr/>
          <p:nvPr/>
        </p:nvSpPr>
        <p:spPr>
          <a:xfrm>
            <a:off x="6091238" y="7364016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Indulge in decadent Italian desserts that are sure to delight your senses.</a:t>
            </a:r>
            <a:endParaRPr lang="en-US" sz="1361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1238" y="8158996"/>
            <a:ext cx="431959" cy="431959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091238" y="8763714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Ambiance</a:t>
            </a:r>
            <a:endParaRPr lang="en-US" sz="1701" dirty="0"/>
          </a:p>
        </p:txBody>
      </p:sp>
      <p:sp>
        <p:nvSpPr>
          <p:cNvPr id="19" name="Text 10"/>
          <p:cNvSpPr/>
          <p:nvPr/>
        </p:nvSpPr>
        <p:spPr>
          <a:xfrm>
            <a:off x="6091238" y="9137213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Immerse yourself in the warm and inviting atmosphere of Piccola Cucina Casa.</a:t>
            </a:r>
            <a:endParaRPr lang="en-US" sz="13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78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662" y="2780586"/>
            <a:ext cx="1376958" cy="137695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337316" y="4430911"/>
            <a:ext cx="8491895" cy="5694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485"/>
              </a:lnSpc>
              <a:buNone/>
            </a:pPr>
            <a:r>
              <a:rPr lang="en-US" sz="3588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Discover the Best Restaurants in Brooklyn</a:t>
            </a:r>
            <a:endParaRPr lang="en-US" sz="3588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316" y="5273754"/>
            <a:ext cx="3318510" cy="7290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519482" y="6276142"/>
            <a:ext cx="2278142" cy="2846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42"/>
              </a:lnSpc>
              <a:buNone/>
            </a:pPr>
            <a:r>
              <a:rPr lang="en-US" sz="179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Piccola Cucina Casa</a:t>
            </a:r>
            <a:endParaRPr lang="en-US" sz="1794" dirty="0"/>
          </a:p>
        </p:txBody>
      </p:sp>
      <p:sp>
        <p:nvSpPr>
          <p:cNvPr id="9" name="Text 4"/>
          <p:cNvSpPr/>
          <p:nvPr/>
        </p:nvSpPr>
        <p:spPr>
          <a:xfrm>
            <a:off x="2519482" y="6670119"/>
            <a:ext cx="2954179" cy="8747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96"/>
              </a:lnSpc>
              <a:buNone/>
            </a:pPr>
            <a:r>
              <a:rPr lang="en-US" sz="1435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newest culinary destination as </a:t>
            </a:r>
            <a:r>
              <a:rPr lang="en-US" sz="1435" b="1" u="sng" dirty="0">
                <a:solidFill>
                  <a:srgbClr val="C49F8C"/>
                </a:solidFill>
                <a:latin typeface="Gelasio" pitchFamily="34" charset="0"/>
                <a:ea typeface="Gelasio" pitchFamily="34" charset="-122"/>
                <a:cs typeface="Gelasi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Best Restaurants in Brooklyn</a:t>
            </a:r>
            <a:r>
              <a:rPr lang="en-US" sz="1435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offering a taste of Italy.</a:t>
            </a:r>
            <a:endParaRPr lang="en-US" sz="1435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5826" y="5273754"/>
            <a:ext cx="3318510" cy="7290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837992" y="6276142"/>
            <a:ext cx="2278142" cy="2846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42"/>
              </a:lnSpc>
              <a:buNone/>
            </a:pPr>
            <a:r>
              <a:rPr lang="en-US" sz="179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Explore More</a:t>
            </a:r>
            <a:endParaRPr lang="en-US" sz="1794" dirty="0"/>
          </a:p>
        </p:txBody>
      </p:sp>
      <p:sp>
        <p:nvSpPr>
          <p:cNvPr id="12" name="Text 6"/>
          <p:cNvSpPr/>
          <p:nvPr/>
        </p:nvSpPr>
        <p:spPr>
          <a:xfrm>
            <a:off x="5837992" y="6670119"/>
            <a:ext cx="2954179" cy="8747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96"/>
              </a:lnSpc>
              <a:buNone/>
            </a:pPr>
            <a:r>
              <a:rPr lang="en-US" sz="1435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Check out other top-rated restaurants in the borough for a diverse dining experience.</a:t>
            </a:r>
            <a:endParaRPr lang="en-US" sz="143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4336" y="5273754"/>
            <a:ext cx="3318629" cy="7290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156502" y="6276142"/>
            <a:ext cx="2278142" cy="2846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42"/>
              </a:lnSpc>
              <a:buNone/>
            </a:pPr>
            <a:r>
              <a:rPr lang="en-US" sz="179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Foodies Rejoice</a:t>
            </a:r>
            <a:endParaRPr lang="en-US" sz="1794" dirty="0"/>
          </a:p>
        </p:txBody>
      </p:sp>
      <p:sp>
        <p:nvSpPr>
          <p:cNvPr id="15" name="Text 8"/>
          <p:cNvSpPr/>
          <p:nvPr/>
        </p:nvSpPr>
        <p:spPr>
          <a:xfrm>
            <a:off x="9156502" y="6670119"/>
            <a:ext cx="2954298" cy="583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96"/>
              </a:lnSpc>
              <a:buNone/>
            </a:pPr>
            <a:r>
              <a:rPr lang="en-US" sz="1435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Brooklyn has become a hub for exceptional and innovative cuisine.</a:t>
            </a:r>
            <a:endParaRPr lang="en-US" sz="14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35533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35533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79" y="2598182"/>
            <a:ext cx="5054322" cy="315896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5461" y="475178"/>
            <a:ext cx="1305758" cy="130575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1238" y="2040136"/>
            <a:ext cx="7934325" cy="10801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253"/>
              </a:lnSpc>
              <a:buNone/>
            </a:pPr>
            <a:r>
              <a:rPr lang="en-US" sz="3402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Piccola Cucina Casa: Where Tradition Meets Innovation</a:t>
            </a:r>
            <a:endParaRPr lang="en-US" sz="3402" dirty="0"/>
          </a:p>
        </p:txBody>
      </p:sp>
      <p:sp>
        <p:nvSpPr>
          <p:cNvPr id="8" name="Shape 3"/>
          <p:cNvSpPr/>
          <p:nvPr/>
        </p:nvSpPr>
        <p:spPr>
          <a:xfrm>
            <a:off x="6091238" y="3379470"/>
            <a:ext cx="7934325" cy="995601"/>
          </a:xfrm>
          <a:prstGeom prst="roundRect">
            <a:avLst>
              <a:gd name="adj" fmla="val 10415"/>
            </a:avLst>
          </a:prstGeom>
          <a:solidFill>
            <a:srgbClr val="343131"/>
          </a:solidFill>
          <a:ln/>
        </p:spPr>
      </p:sp>
      <p:sp>
        <p:nvSpPr>
          <p:cNvPr id="9" name="Text 4"/>
          <p:cNvSpPr/>
          <p:nvPr/>
        </p:nvSpPr>
        <p:spPr>
          <a:xfrm>
            <a:off x="6263997" y="3552230"/>
            <a:ext cx="237613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Authentic Italian Flavors</a:t>
            </a:r>
            <a:endParaRPr lang="en-US" sz="1701" dirty="0"/>
          </a:p>
        </p:txBody>
      </p:sp>
      <p:sp>
        <p:nvSpPr>
          <p:cNvPr id="10" name="Text 5"/>
          <p:cNvSpPr/>
          <p:nvPr/>
        </p:nvSpPr>
        <p:spPr>
          <a:xfrm>
            <a:off x="6263997" y="3925729"/>
            <a:ext cx="7588806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Savor the rich culinary heritage of Italy's diverse regions at Piccola Cucina Casa.</a:t>
            </a:r>
            <a:endParaRPr lang="en-US" sz="1361" dirty="0"/>
          </a:p>
        </p:txBody>
      </p:sp>
      <p:sp>
        <p:nvSpPr>
          <p:cNvPr id="11" name="Shape 6"/>
          <p:cNvSpPr/>
          <p:nvPr/>
        </p:nvSpPr>
        <p:spPr>
          <a:xfrm>
            <a:off x="6091238" y="4547830"/>
            <a:ext cx="7934325" cy="995601"/>
          </a:xfrm>
          <a:prstGeom prst="roundRect">
            <a:avLst>
              <a:gd name="adj" fmla="val 10415"/>
            </a:avLst>
          </a:prstGeom>
          <a:solidFill>
            <a:srgbClr val="343131"/>
          </a:solidFill>
          <a:ln/>
        </p:spPr>
      </p:sp>
      <p:sp>
        <p:nvSpPr>
          <p:cNvPr id="12" name="Text 7"/>
          <p:cNvSpPr/>
          <p:nvPr/>
        </p:nvSpPr>
        <p:spPr>
          <a:xfrm>
            <a:off x="6263997" y="4720590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Seasonal Ingredients</a:t>
            </a:r>
            <a:endParaRPr lang="en-US" sz="1701" dirty="0"/>
          </a:p>
        </p:txBody>
      </p:sp>
      <p:sp>
        <p:nvSpPr>
          <p:cNvPr id="13" name="Text 8"/>
          <p:cNvSpPr/>
          <p:nvPr/>
        </p:nvSpPr>
        <p:spPr>
          <a:xfrm>
            <a:off x="6263997" y="5094089"/>
            <a:ext cx="7588806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menu at Piccola Cucina Casa showcases the best of what's fresh and in-season.</a:t>
            </a:r>
            <a:endParaRPr lang="en-US" sz="1361" dirty="0"/>
          </a:p>
        </p:txBody>
      </p:sp>
      <p:sp>
        <p:nvSpPr>
          <p:cNvPr id="14" name="Shape 9"/>
          <p:cNvSpPr/>
          <p:nvPr/>
        </p:nvSpPr>
        <p:spPr>
          <a:xfrm>
            <a:off x="6091238" y="5716191"/>
            <a:ext cx="7934325" cy="995601"/>
          </a:xfrm>
          <a:prstGeom prst="roundRect">
            <a:avLst>
              <a:gd name="adj" fmla="val 10415"/>
            </a:avLst>
          </a:prstGeom>
          <a:solidFill>
            <a:srgbClr val="343131"/>
          </a:solidFill>
          <a:ln/>
        </p:spPr>
      </p:sp>
      <p:sp>
        <p:nvSpPr>
          <p:cNvPr id="15" name="Text 10"/>
          <p:cNvSpPr/>
          <p:nvPr/>
        </p:nvSpPr>
        <p:spPr>
          <a:xfrm>
            <a:off x="6263997" y="5888950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Warm Hospitality</a:t>
            </a:r>
            <a:endParaRPr lang="en-US" sz="1701" dirty="0"/>
          </a:p>
        </p:txBody>
      </p:sp>
      <p:sp>
        <p:nvSpPr>
          <p:cNvPr id="16" name="Text 11"/>
          <p:cNvSpPr/>
          <p:nvPr/>
        </p:nvSpPr>
        <p:spPr>
          <a:xfrm>
            <a:off x="6263997" y="6262449"/>
            <a:ext cx="7588806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Experience the true essence of Italian hospitality in the heart of Brooklyn.</a:t>
            </a:r>
            <a:endParaRPr lang="en-US" sz="1361" dirty="0"/>
          </a:p>
        </p:txBody>
      </p:sp>
      <p:sp>
        <p:nvSpPr>
          <p:cNvPr id="17" name="Shape 12"/>
          <p:cNvSpPr/>
          <p:nvPr/>
        </p:nvSpPr>
        <p:spPr>
          <a:xfrm>
            <a:off x="6091238" y="6884551"/>
            <a:ext cx="7934325" cy="995601"/>
          </a:xfrm>
          <a:prstGeom prst="roundRect">
            <a:avLst>
              <a:gd name="adj" fmla="val 10415"/>
            </a:avLst>
          </a:prstGeom>
          <a:solidFill>
            <a:srgbClr val="343131"/>
          </a:solidFill>
          <a:ln/>
        </p:spPr>
      </p:sp>
      <p:sp>
        <p:nvSpPr>
          <p:cNvPr id="18" name="Text 13"/>
          <p:cNvSpPr/>
          <p:nvPr/>
        </p:nvSpPr>
        <p:spPr>
          <a:xfrm>
            <a:off x="6263997" y="7057311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26"/>
              </a:lnSpc>
              <a:buNone/>
            </a:pPr>
            <a:r>
              <a:rPr lang="en-US" sz="17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Culinary Exploration</a:t>
            </a:r>
            <a:endParaRPr lang="en-US" sz="1701" dirty="0"/>
          </a:p>
        </p:txBody>
      </p:sp>
      <p:sp>
        <p:nvSpPr>
          <p:cNvPr id="19" name="Text 14"/>
          <p:cNvSpPr/>
          <p:nvPr/>
        </p:nvSpPr>
        <p:spPr>
          <a:xfrm>
            <a:off x="6263997" y="7430810"/>
            <a:ext cx="7588806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77"/>
              </a:lnSpc>
              <a:buNone/>
            </a:pPr>
            <a:r>
              <a:rPr lang="en-US" sz="136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Discover new and exciting dishes that celebrate the breadth of Italian cuisine.</a:t>
            </a:r>
            <a:endParaRPr lang="en-US" sz="13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303657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197" y="572810"/>
            <a:ext cx="1573887" cy="15738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25679" y="2459117"/>
            <a:ext cx="11378922" cy="13018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126"/>
              </a:lnSpc>
              <a:buNone/>
            </a:pPr>
            <a:r>
              <a:rPr lang="en-US" sz="410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Brooklyn's Culinary Destination: Piccola Cucina Casa</a:t>
            </a:r>
            <a:endParaRPr lang="en-US" sz="4101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679" y="4073366"/>
            <a:ext cx="2610326" cy="161329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25679" y="5947053"/>
            <a:ext cx="2603897" cy="3253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63"/>
              </a:lnSpc>
              <a:buNone/>
            </a:pPr>
            <a:r>
              <a:rPr lang="en-US" sz="205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Pasta Perfection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1625679" y="6397347"/>
            <a:ext cx="2610326" cy="10001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64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Savor handcrafted pasta dishes that capture the essence of Italian tradition.</a:t>
            </a:r>
            <a:endParaRPr lang="en-US" sz="164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426" y="4073366"/>
            <a:ext cx="2610445" cy="161329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548426" y="5947053"/>
            <a:ext cx="2603897" cy="3253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63"/>
              </a:lnSpc>
              <a:buNone/>
            </a:pPr>
            <a:r>
              <a:rPr lang="en-US" sz="205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Seafood Specialties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4548426" y="6397347"/>
            <a:ext cx="2610445" cy="10001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64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Delight in the fresh and flavorful seafood offerings at Piccola Cucina Casa.</a:t>
            </a:r>
            <a:endParaRPr lang="en-US" sz="164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291" y="4073366"/>
            <a:ext cx="2610445" cy="161329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71291" y="5947053"/>
            <a:ext cx="2603897" cy="3253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63"/>
              </a:lnSpc>
              <a:buNone/>
            </a:pPr>
            <a:r>
              <a:rPr lang="en-US" sz="205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Decadent Desserts</a:t>
            </a:r>
            <a:endParaRPr lang="en-US" sz="2050" dirty="0"/>
          </a:p>
        </p:txBody>
      </p:sp>
      <p:sp>
        <p:nvSpPr>
          <p:cNvPr id="14" name="Text 8"/>
          <p:cNvSpPr/>
          <p:nvPr/>
        </p:nvSpPr>
        <p:spPr>
          <a:xfrm>
            <a:off x="7471291" y="6397347"/>
            <a:ext cx="2610445" cy="10001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64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Indulge in authentic Italian sweets that will leave you craving more.</a:t>
            </a:r>
            <a:endParaRPr lang="en-US" sz="164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4156" y="4073366"/>
            <a:ext cx="2610445" cy="161329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0394156" y="5947053"/>
            <a:ext cx="2603897" cy="3253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63"/>
              </a:lnSpc>
              <a:buNone/>
            </a:pPr>
            <a:r>
              <a:rPr lang="en-US" sz="2050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Inviting Ambiance</a:t>
            </a:r>
            <a:endParaRPr lang="en-US" sz="2050" dirty="0"/>
          </a:p>
        </p:txBody>
      </p:sp>
      <p:sp>
        <p:nvSpPr>
          <p:cNvPr id="17" name="Text 10"/>
          <p:cNvSpPr/>
          <p:nvPr/>
        </p:nvSpPr>
        <p:spPr>
          <a:xfrm>
            <a:off x="10394156" y="6397347"/>
            <a:ext cx="2610445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64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Experience the warm and welcoming atmosphere that defines the Piccola Cucina Casa.</a:t>
            </a:r>
            <a:endParaRPr lang="en-US" sz="16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230" y="2400300"/>
            <a:ext cx="2567940" cy="34290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1871" y="1258491"/>
            <a:ext cx="1612940" cy="161294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233517" y="3191589"/>
            <a:ext cx="6880027" cy="6671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53"/>
              </a:lnSpc>
              <a:buNone/>
            </a:pPr>
            <a:r>
              <a:rPr lang="en-US" sz="4202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 Foodie's Guide to Brooklyn</a:t>
            </a:r>
            <a:endParaRPr lang="en-US" sz="4202" dirty="0"/>
          </a:p>
        </p:txBody>
      </p:sp>
      <p:sp>
        <p:nvSpPr>
          <p:cNvPr id="8" name="Shape 3"/>
          <p:cNvSpPr/>
          <p:nvPr/>
        </p:nvSpPr>
        <p:spPr>
          <a:xfrm>
            <a:off x="6233517" y="4178856"/>
            <a:ext cx="7649766" cy="612696"/>
          </a:xfrm>
          <a:prstGeom prst="rect">
            <a:avLst/>
          </a:prstGeom>
          <a:solidFill>
            <a:srgbClr val="343131"/>
          </a:solidFill>
          <a:ln/>
        </p:spPr>
      </p:sp>
      <p:sp>
        <p:nvSpPr>
          <p:cNvPr id="9" name="Text 4"/>
          <p:cNvSpPr/>
          <p:nvPr/>
        </p:nvSpPr>
        <p:spPr>
          <a:xfrm>
            <a:off x="6446996" y="4314468"/>
            <a:ext cx="3394115" cy="341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90"/>
              </a:lnSpc>
              <a:buNone/>
            </a:pPr>
            <a:r>
              <a:rPr lang="en-US" sz="168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Piccola Cucina Casa</a:t>
            </a:r>
            <a:endParaRPr lang="en-US" sz="1681" dirty="0"/>
          </a:p>
        </p:txBody>
      </p:sp>
      <p:sp>
        <p:nvSpPr>
          <p:cNvPr id="10" name="Text 5"/>
          <p:cNvSpPr/>
          <p:nvPr/>
        </p:nvSpPr>
        <p:spPr>
          <a:xfrm>
            <a:off x="10275689" y="4314468"/>
            <a:ext cx="3394115" cy="341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90"/>
              </a:lnSpc>
              <a:buNone/>
            </a:pPr>
            <a:r>
              <a:rPr lang="en-US" sz="1681" u="sng" dirty="0">
                <a:solidFill>
                  <a:srgbClr val="C49F8C"/>
                </a:solidFill>
                <a:latin typeface="Gelasio" pitchFamily="34" charset="0"/>
                <a:ea typeface="Gelasio" pitchFamily="34" charset="-122"/>
                <a:cs typeface="Gelasi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where to eat in Brooklyn</a:t>
            </a:r>
            <a:endParaRPr lang="en-US" sz="1681" dirty="0"/>
          </a:p>
        </p:txBody>
      </p:sp>
      <p:sp>
        <p:nvSpPr>
          <p:cNvPr id="11" name="Text 6"/>
          <p:cNvSpPr/>
          <p:nvPr/>
        </p:nvSpPr>
        <p:spPr>
          <a:xfrm>
            <a:off x="6446996" y="4927163"/>
            <a:ext cx="3394115" cy="341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90"/>
              </a:lnSpc>
              <a:buNone/>
            </a:pPr>
            <a:r>
              <a:rPr lang="en-US" sz="168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Address</a:t>
            </a:r>
            <a:endParaRPr lang="en-US" sz="1681" dirty="0"/>
          </a:p>
        </p:txBody>
      </p:sp>
      <p:sp>
        <p:nvSpPr>
          <p:cNvPr id="12" name="Text 7"/>
          <p:cNvSpPr/>
          <p:nvPr/>
        </p:nvSpPr>
        <p:spPr>
          <a:xfrm>
            <a:off x="10275689" y="4927163"/>
            <a:ext cx="3394115" cy="682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90"/>
              </a:lnSpc>
              <a:buNone/>
            </a:pPr>
            <a:r>
              <a:rPr lang="en-US" sz="168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141 Nevins Street, Brooklyn,</a:t>
            </a:r>
            <a:r>
              <a:rPr lang="en-US" sz="1681" u="sng" dirty="0">
                <a:solidFill>
                  <a:srgbClr val="C49F8C"/>
                </a:solidFill>
                <a:latin typeface="Gelasio" pitchFamily="34" charset="0"/>
                <a:ea typeface="Gelasio" pitchFamily="34" charset="-122"/>
                <a:cs typeface="Gelasio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
</a:t>
            </a:r>
            <a:r>
              <a:rPr lang="en-US" sz="168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New York 11217, USA</a:t>
            </a:r>
            <a:endParaRPr lang="en-US" sz="1681" dirty="0"/>
          </a:p>
        </p:txBody>
      </p:sp>
      <p:sp>
        <p:nvSpPr>
          <p:cNvPr id="13" name="Shape 8"/>
          <p:cNvSpPr/>
          <p:nvPr/>
        </p:nvSpPr>
        <p:spPr>
          <a:xfrm>
            <a:off x="6233517" y="5745718"/>
            <a:ext cx="7649766" cy="612696"/>
          </a:xfrm>
          <a:prstGeom prst="rect">
            <a:avLst/>
          </a:prstGeom>
          <a:solidFill>
            <a:srgbClr val="343131"/>
          </a:solidFill>
          <a:ln/>
        </p:spPr>
      </p:sp>
      <p:sp>
        <p:nvSpPr>
          <p:cNvPr id="14" name="Text 9"/>
          <p:cNvSpPr/>
          <p:nvPr/>
        </p:nvSpPr>
        <p:spPr>
          <a:xfrm>
            <a:off x="6446996" y="5881330"/>
            <a:ext cx="3394115" cy="341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90"/>
              </a:lnSpc>
              <a:buNone/>
            </a:pPr>
            <a:r>
              <a:rPr lang="en-US" sz="168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Telephone</a:t>
            </a:r>
            <a:endParaRPr lang="en-US" sz="1681" dirty="0"/>
          </a:p>
        </p:txBody>
      </p:sp>
      <p:sp>
        <p:nvSpPr>
          <p:cNvPr id="15" name="Text 10"/>
          <p:cNvSpPr/>
          <p:nvPr/>
        </p:nvSpPr>
        <p:spPr>
          <a:xfrm>
            <a:off x="10275689" y="5881330"/>
            <a:ext cx="3394115" cy="341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90"/>
              </a:lnSpc>
              <a:buNone/>
            </a:pPr>
            <a:r>
              <a:rPr lang="en-US" sz="168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(</a:t>
            </a:r>
            <a:r>
              <a:rPr lang="en-US" sz="1681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001</a:t>
            </a:r>
            <a:r>
              <a:rPr lang="en-US" sz="168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) </a:t>
            </a:r>
            <a:r>
              <a:rPr lang="en-US" sz="1681" u="sng" dirty="0">
                <a:solidFill>
                  <a:srgbClr val="C49F8C"/>
                </a:solidFill>
                <a:latin typeface="Gelasio" pitchFamily="34" charset="0"/>
                <a:ea typeface="Gelasio" pitchFamily="34" charset="-122"/>
                <a:cs typeface="Gelasio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929-295-0015</a:t>
            </a:r>
            <a:endParaRPr lang="en-US" sz="1681" dirty="0"/>
          </a:p>
        </p:txBody>
      </p:sp>
      <p:sp>
        <p:nvSpPr>
          <p:cNvPr id="16" name="Text 11"/>
          <p:cNvSpPr/>
          <p:nvPr/>
        </p:nvSpPr>
        <p:spPr>
          <a:xfrm>
            <a:off x="6446996" y="6494026"/>
            <a:ext cx="3394115" cy="341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90"/>
              </a:lnSpc>
              <a:buNone/>
            </a:pPr>
            <a:r>
              <a:rPr lang="en-US" sz="168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E-mail</a:t>
            </a:r>
            <a:endParaRPr lang="en-US" sz="1681" dirty="0"/>
          </a:p>
        </p:txBody>
      </p:sp>
      <p:sp>
        <p:nvSpPr>
          <p:cNvPr id="17" name="Text 12"/>
          <p:cNvSpPr/>
          <p:nvPr/>
        </p:nvSpPr>
        <p:spPr>
          <a:xfrm>
            <a:off x="10275689" y="6494026"/>
            <a:ext cx="3394115" cy="341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90"/>
              </a:lnSpc>
              <a:buNone/>
            </a:pPr>
            <a:r>
              <a:rPr lang="en-US" sz="1681" b="1" u="sng" dirty="0">
                <a:solidFill>
                  <a:srgbClr val="C49F8C"/>
                </a:solidFill>
                <a:latin typeface="Gelasio" pitchFamily="34" charset="0"/>
                <a:ea typeface="Gelasio" pitchFamily="34" charset="-122"/>
                <a:cs typeface="Gelasio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info@piccolacucinagroup.com</a:t>
            </a:r>
            <a:endParaRPr lang="en-US" sz="16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572</Words>
  <Application>Microsoft Office PowerPoint</Application>
  <PresentationFormat>Custom</PresentationFormat>
  <Paragraphs>84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2024-07-03T06:20:32Z</dcterms:created>
  <dcterms:modified xsi:type="dcterms:W3CDTF">2024-07-03T06:22:08Z</dcterms:modified>
</cp:coreProperties>
</file>