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2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4493-0C39-4854-8916-C0B0431DAAD0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878B-446C-4F8A-8756-CEE700982B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3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urerconstructioninc.com/aspects-to-look-for-before-hiring-a-general-contractor-in-san-diego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tel:(619)%20275-4875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maurerconstructioninc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maps.google.com/maps?daddr=3089+Clairemont+Dr+#533,+San+Diego,+CA+92117&amp;hl=en&amp;gl=us&amp;panel=1&amp;fb=1&amp;dirflg=d&amp;geocode=0,32.797356,-117.193131&amp;cid=0,0,32035586325266948&amp;t=h&amp;z=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62" y="2327434"/>
            <a:ext cx="5034558" cy="357461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985" y="1565315"/>
            <a:ext cx="2068830" cy="5715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119098" y="2407920"/>
            <a:ext cx="7878604" cy="3118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138"/>
              </a:lnSpc>
              <a:buNone/>
            </a:pPr>
            <a:r>
              <a:rPr lang="en-US" sz="4911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Maurer Construction: Trusted Home Remodeling Experts in San Diego</a:t>
            </a:r>
            <a:endParaRPr lang="en-US" sz="4911" dirty="0"/>
          </a:p>
        </p:txBody>
      </p:sp>
      <p:sp>
        <p:nvSpPr>
          <p:cNvPr id="8" name="Text 2"/>
          <p:cNvSpPr/>
          <p:nvPr/>
        </p:nvSpPr>
        <p:spPr>
          <a:xfrm>
            <a:off x="6119098" y="5797034"/>
            <a:ext cx="7878604" cy="8672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77"/>
              </a:lnSpc>
              <a:buNone/>
            </a:pPr>
            <a:r>
              <a:rPr lang="en-US" sz="1423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Maurer Construction has established itself as a trusted partner for homeowners in San Diego seeking top-quality home remodeling services. With years of expertise and a commitment to excellence, they transform visions into reality, delivering exceptional results on every project.</a:t>
            </a:r>
            <a:endParaRPr lang="en-US" sz="14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6518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726" y="3161467"/>
            <a:ext cx="2256949" cy="62341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928693" y="4080629"/>
            <a:ext cx="9450348" cy="616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53"/>
              </a:lnSpc>
              <a:buNone/>
            </a:pPr>
            <a:r>
              <a:rPr lang="en-US" sz="388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Commitment to Quality and Reliability</a:t>
            </a:r>
            <a:endParaRPr lang="en-US" sz="3882" dirty="0"/>
          </a:p>
        </p:txBody>
      </p:sp>
      <p:sp>
        <p:nvSpPr>
          <p:cNvPr id="7" name="Shape 2"/>
          <p:cNvSpPr/>
          <p:nvPr/>
        </p:nvSpPr>
        <p:spPr>
          <a:xfrm>
            <a:off x="1928693" y="5214461"/>
            <a:ext cx="443627" cy="443627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2090380" y="5288280"/>
            <a:ext cx="120134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329" dirty="0"/>
          </a:p>
        </p:txBody>
      </p:sp>
      <p:sp>
        <p:nvSpPr>
          <p:cNvPr id="9" name="Text 4"/>
          <p:cNvSpPr/>
          <p:nvPr/>
        </p:nvSpPr>
        <p:spPr>
          <a:xfrm>
            <a:off x="2569488" y="5214461"/>
            <a:ext cx="2764631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Quality Craftsmanship</a:t>
            </a:r>
            <a:endParaRPr lang="en-US" sz="1941" dirty="0"/>
          </a:p>
        </p:txBody>
      </p:sp>
      <p:sp>
        <p:nvSpPr>
          <p:cNvPr id="10" name="Text 5"/>
          <p:cNvSpPr/>
          <p:nvPr/>
        </p:nvSpPr>
        <p:spPr>
          <a:xfrm>
            <a:off x="2569488" y="5640824"/>
            <a:ext cx="2818805" cy="1576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553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Construction's team of skilled professionals takes pride in their work, ensuring every detail is executed with precision and care.</a:t>
            </a:r>
            <a:endParaRPr lang="en-US" sz="1553" dirty="0"/>
          </a:p>
        </p:txBody>
      </p:sp>
      <p:sp>
        <p:nvSpPr>
          <p:cNvPr id="11" name="Shape 6"/>
          <p:cNvSpPr/>
          <p:nvPr/>
        </p:nvSpPr>
        <p:spPr>
          <a:xfrm>
            <a:off x="5585460" y="5214461"/>
            <a:ext cx="443627" cy="443627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5721191" y="5288280"/>
            <a:ext cx="172164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329" dirty="0"/>
          </a:p>
        </p:txBody>
      </p:sp>
      <p:sp>
        <p:nvSpPr>
          <p:cNvPr id="13" name="Text 8"/>
          <p:cNvSpPr/>
          <p:nvPr/>
        </p:nvSpPr>
        <p:spPr>
          <a:xfrm>
            <a:off x="6226254" y="5214461"/>
            <a:ext cx="2465189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Reliable Processes</a:t>
            </a:r>
            <a:endParaRPr lang="en-US" sz="1941" dirty="0"/>
          </a:p>
        </p:txBody>
      </p:sp>
      <p:sp>
        <p:nvSpPr>
          <p:cNvPr id="14" name="Text 9"/>
          <p:cNvSpPr/>
          <p:nvPr/>
        </p:nvSpPr>
        <p:spPr>
          <a:xfrm>
            <a:off x="6226254" y="5640824"/>
            <a:ext cx="2818805" cy="18923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553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From project planning to final touches, Maurer Construction's proven processes guarantee a smooth and efficient remodeling experience.</a:t>
            </a:r>
            <a:endParaRPr lang="en-US" sz="1553" dirty="0"/>
          </a:p>
        </p:txBody>
      </p:sp>
      <p:sp>
        <p:nvSpPr>
          <p:cNvPr id="15" name="Shape 10"/>
          <p:cNvSpPr/>
          <p:nvPr/>
        </p:nvSpPr>
        <p:spPr>
          <a:xfrm>
            <a:off x="9242227" y="5214461"/>
            <a:ext cx="443627" cy="443627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375458" y="5288280"/>
            <a:ext cx="177165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329" dirty="0"/>
          </a:p>
        </p:txBody>
      </p:sp>
      <p:sp>
        <p:nvSpPr>
          <p:cNvPr id="17" name="Text 12"/>
          <p:cNvSpPr/>
          <p:nvPr/>
        </p:nvSpPr>
        <p:spPr>
          <a:xfrm>
            <a:off x="9883021" y="5214461"/>
            <a:ext cx="2465189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194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Durable Materials</a:t>
            </a:r>
            <a:endParaRPr lang="en-US" sz="1941" dirty="0"/>
          </a:p>
        </p:txBody>
      </p:sp>
      <p:sp>
        <p:nvSpPr>
          <p:cNvPr id="18" name="Text 13"/>
          <p:cNvSpPr/>
          <p:nvPr/>
        </p:nvSpPr>
        <p:spPr>
          <a:xfrm>
            <a:off x="9883021" y="5640824"/>
            <a:ext cx="2818805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sz="1553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select the highest-quality materials to ensure your home remodel stands the test of time.</a:t>
            </a:r>
            <a:endParaRPr lang="en-US" sz="155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04" y="1232535"/>
            <a:ext cx="2825472" cy="78045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2383274"/>
            <a:ext cx="9858256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Expertise in General Contracting</a:t>
            </a:r>
            <a:endParaRPr lang="en-US" sz="4860" dirty="0"/>
          </a:p>
        </p:txBody>
      </p:sp>
      <p:sp>
        <p:nvSpPr>
          <p:cNvPr id="6" name="Text 2"/>
          <p:cNvSpPr/>
          <p:nvPr/>
        </p:nvSpPr>
        <p:spPr>
          <a:xfrm>
            <a:off x="864037" y="3771900"/>
            <a:ext cx="3686651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Comprehensive Services</a:t>
            </a:r>
            <a:endParaRPr lang="en-US" sz="2430" dirty="0"/>
          </a:p>
        </p:txBody>
      </p:sp>
      <p:sp>
        <p:nvSpPr>
          <p:cNvPr id="7" name="Text 3"/>
          <p:cNvSpPr/>
          <p:nvPr/>
        </p:nvSpPr>
        <p:spPr>
          <a:xfrm>
            <a:off x="864037" y="4404479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 offers a wide range of </a:t>
            </a:r>
            <a:r>
              <a:rPr lang="en-US" sz="1944" b="1" u="sng" dirty="0">
                <a:solidFill>
                  <a:srgbClr val="00334D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General Contractor Services</a:t>
            </a: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San Diego, from kitchen and bathroom renovations to whole-home transformations.</a:t>
            </a:r>
            <a:endParaRPr lang="en-US" sz="1944" dirty="0"/>
          </a:p>
        </p:txBody>
      </p:sp>
      <p:sp>
        <p:nvSpPr>
          <p:cNvPr id="8" name="Text 4"/>
          <p:cNvSpPr/>
          <p:nvPr/>
        </p:nvSpPr>
        <p:spPr>
          <a:xfrm>
            <a:off x="5372695" y="3771900"/>
            <a:ext cx="3117294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Project Management</a:t>
            </a:r>
            <a:endParaRPr lang="en-US" sz="2430" dirty="0"/>
          </a:p>
        </p:txBody>
      </p:sp>
      <p:sp>
        <p:nvSpPr>
          <p:cNvPr id="9" name="Text 5"/>
          <p:cNvSpPr/>
          <p:nvPr/>
        </p:nvSpPr>
        <p:spPr>
          <a:xfrm>
            <a:off x="5372695" y="4404479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Their experienced project managers coordinate every aspect of your remodel, keeping timelines on track and budgets under control.</a:t>
            </a:r>
            <a:endParaRPr lang="en-US" sz="1944" dirty="0"/>
          </a:p>
        </p:txBody>
      </p:sp>
      <p:sp>
        <p:nvSpPr>
          <p:cNvPr id="10" name="Text 6"/>
          <p:cNvSpPr/>
          <p:nvPr/>
        </p:nvSpPr>
        <p:spPr>
          <a:xfrm>
            <a:off x="9881354" y="377190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Design Expertise</a:t>
            </a:r>
            <a:endParaRPr lang="en-US" sz="2430" dirty="0"/>
          </a:p>
        </p:txBody>
      </p:sp>
      <p:sp>
        <p:nvSpPr>
          <p:cNvPr id="11" name="Text 7"/>
          <p:cNvSpPr/>
          <p:nvPr/>
        </p:nvSpPr>
        <p:spPr>
          <a:xfrm>
            <a:off x="9881354" y="4404479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Maurer's in-house design team collaborates with you to bring your vision to life, ensuring a seamless integration of form and function.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7" y="1343978"/>
            <a:ext cx="5030986" cy="554164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246" y="1076087"/>
            <a:ext cx="2084308" cy="575667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123742" y="1924883"/>
            <a:ext cx="7471410" cy="5691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82"/>
              </a:lnSpc>
              <a:buNone/>
            </a:pPr>
            <a:r>
              <a:rPr lang="en-US" sz="3585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Transforming Visions into Reality</a:t>
            </a:r>
            <a:endParaRPr lang="en-US" sz="3585" dirty="0"/>
          </a:p>
        </p:txBody>
      </p:sp>
      <p:sp>
        <p:nvSpPr>
          <p:cNvPr id="8" name="Shape 2"/>
          <p:cNvSpPr/>
          <p:nvPr/>
        </p:nvSpPr>
        <p:spPr>
          <a:xfrm>
            <a:off x="6378773" y="2767132"/>
            <a:ext cx="36314" cy="4386382"/>
          </a:xfrm>
          <a:prstGeom prst="roundRect">
            <a:avLst>
              <a:gd name="adj" fmla="val 225694"/>
            </a:avLst>
          </a:prstGeom>
          <a:solidFill>
            <a:srgbClr val="B2D4E5"/>
          </a:solidFill>
          <a:ln/>
        </p:spPr>
      </p:sp>
      <p:sp>
        <p:nvSpPr>
          <p:cNvPr id="9" name="Shape 3"/>
          <p:cNvSpPr/>
          <p:nvPr/>
        </p:nvSpPr>
        <p:spPr>
          <a:xfrm>
            <a:off x="6601718" y="3158550"/>
            <a:ext cx="637342" cy="36314"/>
          </a:xfrm>
          <a:prstGeom prst="roundRect">
            <a:avLst>
              <a:gd name="adj" fmla="val 225694"/>
            </a:avLst>
          </a:prstGeom>
          <a:solidFill>
            <a:srgbClr val="B2D4E5"/>
          </a:solidFill>
          <a:ln/>
        </p:spPr>
      </p:sp>
      <p:sp>
        <p:nvSpPr>
          <p:cNvPr id="10" name="Shape 4"/>
          <p:cNvSpPr/>
          <p:nvPr/>
        </p:nvSpPr>
        <p:spPr>
          <a:xfrm>
            <a:off x="6192024" y="2971919"/>
            <a:ext cx="409694" cy="409694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5"/>
          <p:cNvSpPr/>
          <p:nvPr/>
        </p:nvSpPr>
        <p:spPr>
          <a:xfrm>
            <a:off x="6341328" y="3040142"/>
            <a:ext cx="110966" cy="273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1"/>
              </a:lnSpc>
              <a:buNone/>
            </a:pPr>
            <a:r>
              <a:rPr lang="en-US" sz="215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151" dirty="0"/>
          </a:p>
        </p:txBody>
      </p:sp>
      <p:sp>
        <p:nvSpPr>
          <p:cNvPr id="12" name="Text 6"/>
          <p:cNvSpPr/>
          <p:nvPr/>
        </p:nvSpPr>
        <p:spPr>
          <a:xfrm>
            <a:off x="7398544" y="2949178"/>
            <a:ext cx="2276594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1"/>
              </a:lnSpc>
              <a:buNone/>
            </a:pPr>
            <a:r>
              <a:rPr lang="en-US" sz="179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Vision</a:t>
            </a:r>
            <a:endParaRPr lang="en-US" sz="1793" dirty="0"/>
          </a:p>
        </p:txBody>
      </p:sp>
      <p:sp>
        <p:nvSpPr>
          <p:cNvPr id="13" name="Text 7"/>
          <p:cNvSpPr/>
          <p:nvPr/>
        </p:nvSpPr>
        <p:spPr>
          <a:xfrm>
            <a:off x="7398544" y="3342918"/>
            <a:ext cx="6594515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 starts by understanding your unique needs and aspirations for your home remodel.</a:t>
            </a:r>
            <a:endParaRPr lang="en-US" sz="1434" dirty="0"/>
          </a:p>
        </p:txBody>
      </p:sp>
      <p:sp>
        <p:nvSpPr>
          <p:cNvPr id="14" name="Shape 8"/>
          <p:cNvSpPr/>
          <p:nvPr/>
        </p:nvSpPr>
        <p:spPr>
          <a:xfrm>
            <a:off x="6601718" y="4681359"/>
            <a:ext cx="637342" cy="36314"/>
          </a:xfrm>
          <a:prstGeom prst="roundRect">
            <a:avLst>
              <a:gd name="adj" fmla="val 225694"/>
            </a:avLst>
          </a:prstGeom>
          <a:solidFill>
            <a:srgbClr val="B2D4E5"/>
          </a:solidFill>
          <a:ln/>
        </p:spPr>
      </p:sp>
      <p:sp>
        <p:nvSpPr>
          <p:cNvPr id="15" name="Shape 9"/>
          <p:cNvSpPr/>
          <p:nvPr/>
        </p:nvSpPr>
        <p:spPr>
          <a:xfrm>
            <a:off x="6192024" y="4494728"/>
            <a:ext cx="409694" cy="409694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6" name="Text 10"/>
          <p:cNvSpPr/>
          <p:nvPr/>
        </p:nvSpPr>
        <p:spPr>
          <a:xfrm>
            <a:off x="6317278" y="4562951"/>
            <a:ext cx="159068" cy="273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1"/>
              </a:lnSpc>
              <a:buNone/>
            </a:pPr>
            <a:r>
              <a:rPr lang="en-US" sz="215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151" dirty="0"/>
          </a:p>
        </p:txBody>
      </p:sp>
      <p:sp>
        <p:nvSpPr>
          <p:cNvPr id="17" name="Text 11"/>
          <p:cNvSpPr/>
          <p:nvPr/>
        </p:nvSpPr>
        <p:spPr>
          <a:xfrm>
            <a:off x="7398544" y="4471988"/>
            <a:ext cx="2276594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1"/>
              </a:lnSpc>
              <a:buNone/>
            </a:pPr>
            <a:r>
              <a:rPr lang="en-US" sz="179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Design</a:t>
            </a:r>
            <a:endParaRPr lang="en-US" sz="1793" dirty="0"/>
          </a:p>
        </p:txBody>
      </p:sp>
      <p:sp>
        <p:nvSpPr>
          <p:cNvPr id="18" name="Text 12"/>
          <p:cNvSpPr/>
          <p:nvPr/>
        </p:nvSpPr>
        <p:spPr>
          <a:xfrm>
            <a:off x="7398544" y="4865727"/>
            <a:ext cx="6594515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Their skilled designers transform your ideas into detailed plans, ensuring your vision comes to life.</a:t>
            </a:r>
            <a:endParaRPr lang="en-US" sz="1434" dirty="0"/>
          </a:p>
        </p:txBody>
      </p:sp>
      <p:sp>
        <p:nvSpPr>
          <p:cNvPr id="19" name="Shape 13"/>
          <p:cNvSpPr/>
          <p:nvPr/>
        </p:nvSpPr>
        <p:spPr>
          <a:xfrm>
            <a:off x="6601718" y="6204168"/>
            <a:ext cx="637342" cy="36314"/>
          </a:xfrm>
          <a:prstGeom prst="roundRect">
            <a:avLst>
              <a:gd name="adj" fmla="val 225694"/>
            </a:avLst>
          </a:prstGeom>
          <a:solidFill>
            <a:srgbClr val="B2D4E5"/>
          </a:solidFill>
          <a:ln/>
        </p:spPr>
      </p:sp>
      <p:sp>
        <p:nvSpPr>
          <p:cNvPr id="20" name="Shape 14"/>
          <p:cNvSpPr/>
          <p:nvPr/>
        </p:nvSpPr>
        <p:spPr>
          <a:xfrm>
            <a:off x="6192024" y="6017538"/>
            <a:ext cx="409694" cy="409694"/>
          </a:xfrm>
          <a:prstGeom prst="roundRect">
            <a:avLst>
              <a:gd name="adj" fmla="val 2000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1" name="Text 15"/>
          <p:cNvSpPr/>
          <p:nvPr/>
        </p:nvSpPr>
        <p:spPr>
          <a:xfrm>
            <a:off x="6315015" y="6085761"/>
            <a:ext cx="163711" cy="2732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51"/>
              </a:lnSpc>
              <a:buNone/>
            </a:pPr>
            <a:r>
              <a:rPr lang="en-US" sz="215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151" dirty="0"/>
          </a:p>
        </p:txBody>
      </p:sp>
      <p:sp>
        <p:nvSpPr>
          <p:cNvPr id="22" name="Text 16"/>
          <p:cNvSpPr/>
          <p:nvPr/>
        </p:nvSpPr>
        <p:spPr>
          <a:xfrm>
            <a:off x="7398544" y="5994797"/>
            <a:ext cx="2276594" cy="2845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1"/>
              </a:lnSpc>
              <a:buNone/>
            </a:pPr>
            <a:r>
              <a:rPr lang="en-US" sz="1793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Execution</a:t>
            </a:r>
            <a:endParaRPr lang="en-US" sz="1793" dirty="0"/>
          </a:p>
        </p:txBody>
      </p:sp>
      <p:sp>
        <p:nvSpPr>
          <p:cNvPr id="23" name="Text 17"/>
          <p:cNvSpPr/>
          <p:nvPr/>
        </p:nvSpPr>
        <p:spPr>
          <a:xfrm>
            <a:off x="7398544" y="6388537"/>
            <a:ext cx="6594515" cy="582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5"/>
              </a:lnSpc>
              <a:buNone/>
            </a:pPr>
            <a:r>
              <a:rPr lang="en-US" sz="143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Maurer team brings your design to life with precision and attention to detail, delivering exceptional results.</a:t>
            </a:r>
            <a:endParaRPr lang="en-US" sz="14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1456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383" y="2708196"/>
            <a:ext cx="2027515" cy="56007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476262" y="3534013"/>
            <a:ext cx="9113639" cy="5536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59"/>
              </a:lnSpc>
              <a:buNone/>
            </a:pPr>
            <a:r>
              <a:rPr lang="en-US" sz="3488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Small Renovations to Complete Overhauls</a:t>
            </a:r>
            <a:endParaRPr lang="en-US" sz="3488" dirty="0"/>
          </a:p>
        </p:txBody>
      </p:sp>
      <p:sp>
        <p:nvSpPr>
          <p:cNvPr id="7" name="Shape 2"/>
          <p:cNvSpPr/>
          <p:nvPr/>
        </p:nvSpPr>
        <p:spPr>
          <a:xfrm>
            <a:off x="2476262" y="4353401"/>
            <a:ext cx="4750356" cy="1602700"/>
          </a:xfrm>
          <a:prstGeom prst="roundRect">
            <a:avLst>
              <a:gd name="adj" fmla="val 497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2661047" y="4538186"/>
            <a:ext cx="2214563" cy="276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0"/>
              </a:lnSpc>
              <a:buNone/>
            </a:pPr>
            <a:r>
              <a:rPr lang="en-US" sz="174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Versatile Services</a:t>
            </a:r>
            <a:endParaRPr lang="en-US" sz="1744" dirty="0"/>
          </a:p>
        </p:txBody>
      </p:sp>
      <p:sp>
        <p:nvSpPr>
          <p:cNvPr id="9" name="Text 4"/>
          <p:cNvSpPr/>
          <p:nvPr/>
        </p:nvSpPr>
        <p:spPr>
          <a:xfrm>
            <a:off x="2661047" y="4921210"/>
            <a:ext cx="4380786" cy="850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2"/>
              </a:lnSpc>
              <a:buNone/>
            </a:pPr>
            <a:r>
              <a:rPr lang="en-US" sz="139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 has the expertise to handle projects of all sizes, from minor updates to whole-home transformations.</a:t>
            </a:r>
            <a:endParaRPr lang="en-US" sz="1395" dirty="0"/>
          </a:p>
        </p:txBody>
      </p:sp>
      <p:sp>
        <p:nvSpPr>
          <p:cNvPr id="10" name="Shape 5"/>
          <p:cNvSpPr/>
          <p:nvPr/>
        </p:nvSpPr>
        <p:spPr>
          <a:xfrm>
            <a:off x="7403783" y="4353401"/>
            <a:ext cx="4750356" cy="1602700"/>
          </a:xfrm>
          <a:prstGeom prst="roundRect">
            <a:avLst>
              <a:gd name="adj" fmla="val 497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7588568" y="4538186"/>
            <a:ext cx="2383631" cy="276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0"/>
              </a:lnSpc>
              <a:buNone/>
            </a:pPr>
            <a:r>
              <a:rPr lang="en-US" sz="174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Customized Solutions</a:t>
            </a:r>
            <a:endParaRPr lang="en-US" sz="1744" dirty="0"/>
          </a:p>
        </p:txBody>
      </p:sp>
      <p:sp>
        <p:nvSpPr>
          <p:cNvPr id="12" name="Text 7"/>
          <p:cNvSpPr/>
          <p:nvPr/>
        </p:nvSpPr>
        <p:spPr>
          <a:xfrm>
            <a:off x="7588568" y="4921210"/>
            <a:ext cx="4380786" cy="850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2"/>
              </a:lnSpc>
              <a:buNone/>
            </a:pPr>
            <a:r>
              <a:rPr lang="en-US" sz="139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work closely with you to develop a tailored approach that meets your specific needs and budget.</a:t>
            </a:r>
            <a:endParaRPr lang="en-US" sz="1395" dirty="0"/>
          </a:p>
        </p:txBody>
      </p:sp>
      <p:sp>
        <p:nvSpPr>
          <p:cNvPr id="13" name="Shape 8"/>
          <p:cNvSpPr/>
          <p:nvPr/>
        </p:nvSpPr>
        <p:spPr>
          <a:xfrm>
            <a:off x="2476262" y="6133267"/>
            <a:ext cx="4750356" cy="1602700"/>
          </a:xfrm>
          <a:prstGeom prst="roundRect">
            <a:avLst>
              <a:gd name="adj" fmla="val 497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2661047" y="6318052"/>
            <a:ext cx="2214563" cy="276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0"/>
              </a:lnSpc>
              <a:buNone/>
            </a:pPr>
            <a:r>
              <a:rPr lang="en-US" sz="174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Attention to Detail</a:t>
            </a:r>
            <a:endParaRPr lang="en-US" sz="1744" dirty="0"/>
          </a:p>
        </p:txBody>
      </p:sp>
      <p:sp>
        <p:nvSpPr>
          <p:cNvPr id="15" name="Text 10"/>
          <p:cNvSpPr/>
          <p:nvPr/>
        </p:nvSpPr>
        <p:spPr>
          <a:xfrm>
            <a:off x="2661047" y="6701076"/>
            <a:ext cx="4380786" cy="850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2"/>
              </a:lnSpc>
              <a:buNone/>
            </a:pPr>
            <a:r>
              <a:rPr lang="en-US" sz="139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No matter the scope, Maurer Construction applies the same meticulous care and craftsmanship to every project.</a:t>
            </a:r>
            <a:endParaRPr lang="en-US" sz="1395" dirty="0"/>
          </a:p>
        </p:txBody>
      </p:sp>
      <p:sp>
        <p:nvSpPr>
          <p:cNvPr id="16" name="Shape 11"/>
          <p:cNvSpPr/>
          <p:nvPr/>
        </p:nvSpPr>
        <p:spPr>
          <a:xfrm>
            <a:off x="7403783" y="6133267"/>
            <a:ext cx="4750356" cy="1602700"/>
          </a:xfrm>
          <a:prstGeom prst="roundRect">
            <a:avLst>
              <a:gd name="adj" fmla="val 497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7588568" y="6318052"/>
            <a:ext cx="2214563" cy="276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0"/>
              </a:lnSpc>
              <a:buNone/>
            </a:pPr>
            <a:r>
              <a:rPr lang="en-US" sz="174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Seamless Execution</a:t>
            </a:r>
            <a:endParaRPr lang="en-US" sz="1744" dirty="0"/>
          </a:p>
        </p:txBody>
      </p:sp>
      <p:sp>
        <p:nvSpPr>
          <p:cNvPr id="18" name="Text 13"/>
          <p:cNvSpPr/>
          <p:nvPr/>
        </p:nvSpPr>
        <p:spPr>
          <a:xfrm>
            <a:off x="7588568" y="6701076"/>
            <a:ext cx="4380786" cy="566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2"/>
              </a:lnSpc>
              <a:buNone/>
            </a:pPr>
            <a:r>
              <a:rPr lang="en-US" sz="139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Their skilled team ensures a smooth and efficient remodeling process from start to finish.</a:t>
            </a:r>
            <a:endParaRPr lang="en-US" sz="13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669542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966954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3149918"/>
            <a:ext cx="5054322" cy="33695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067" y="475178"/>
            <a:ext cx="1977747" cy="54625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04837" y="1280636"/>
            <a:ext cx="7934325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Personalized Approach to Every Project</a:t>
            </a:r>
            <a:endParaRPr lang="en-US" sz="3402" dirty="0"/>
          </a:p>
        </p:txBody>
      </p:sp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2619970"/>
            <a:ext cx="431959" cy="431959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604837" y="3224689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Communication</a:t>
            </a:r>
            <a:endParaRPr lang="en-US" sz="1701" dirty="0"/>
          </a:p>
        </p:txBody>
      </p:sp>
      <p:sp>
        <p:nvSpPr>
          <p:cNvPr id="10" name="Text 3"/>
          <p:cNvSpPr/>
          <p:nvPr/>
        </p:nvSpPr>
        <p:spPr>
          <a:xfrm>
            <a:off x="604837" y="3598188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Open and transparent communication keeps you informed every step of the way.</a:t>
            </a:r>
            <a:endParaRPr lang="en-US" sz="1361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" y="4393168"/>
            <a:ext cx="431959" cy="431959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04837" y="499788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Collaboration</a:t>
            </a:r>
            <a:endParaRPr lang="en-US" sz="1701" dirty="0"/>
          </a:p>
        </p:txBody>
      </p:sp>
      <p:sp>
        <p:nvSpPr>
          <p:cNvPr id="13" name="Text 5"/>
          <p:cNvSpPr/>
          <p:nvPr/>
        </p:nvSpPr>
        <p:spPr>
          <a:xfrm>
            <a:off x="604837" y="5371386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Maurer's team works closely with you to ensure your vision is brought to life.</a:t>
            </a:r>
            <a:endParaRPr lang="en-US" sz="1361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6166366"/>
            <a:ext cx="431959" cy="431959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604837" y="677108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Attention to Detail</a:t>
            </a:r>
            <a:endParaRPr lang="en-US" sz="1701" dirty="0"/>
          </a:p>
        </p:txBody>
      </p:sp>
      <p:sp>
        <p:nvSpPr>
          <p:cNvPr id="16" name="Text 7"/>
          <p:cNvSpPr/>
          <p:nvPr/>
        </p:nvSpPr>
        <p:spPr>
          <a:xfrm>
            <a:off x="604837" y="7144583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meticulously plan and execute every aspect of your remodel with care.</a:t>
            </a:r>
            <a:endParaRPr lang="en-US" sz="1361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37" y="7939564"/>
            <a:ext cx="431959" cy="431959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604837" y="8544282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Satisfaction</a:t>
            </a:r>
            <a:endParaRPr lang="en-US" sz="1701" dirty="0"/>
          </a:p>
        </p:txBody>
      </p:sp>
      <p:sp>
        <p:nvSpPr>
          <p:cNvPr id="19" name="Text 9"/>
          <p:cNvSpPr/>
          <p:nvPr/>
        </p:nvSpPr>
        <p:spPr>
          <a:xfrm>
            <a:off x="604837" y="8917781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 is committed to exceeding your expectations.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911" y="2445901"/>
            <a:ext cx="5006459" cy="333767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529" y="920115"/>
            <a:ext cx="2196822" cy="606743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71870" y="1814751"/>
            <a:ext cx="7043380" cy="5998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24"/>
              </a:lnSpc>
              <a:buNone/>
            </a:pPr>
            <a:r>
              <a:rPr lang="en-US" sz="3779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Exceptional Customer Service</a:t>
            </a:r>
            <a:endParaRPr lang="en-US" sz="3779" dirty="0"/>
          </a:p>
        </p:txBody>
      </p:sp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70" y="2702481"/>
            <a:ext cx="959763" cy="1535668"/>
          </a:xfrm>
          <a:prstGeom prst="rect">
            <a:avLst/>
          </a:prstGeom>
        </p:spPr>
      </p:pic>
      <p:sp>
        <p:nvSpPr>
          <p:cNvPr id="9" name="Text 2"/>
          <p:cNvSpPr/>
          <p:nvPr/>
        </p:nvSpPr>
        <p:spPr>
          <a:xfrm>
            <a:off x="1919526" y="2894409"/>
            <a:ext cx="2399467" cy="299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88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Responsive</a:t>
            </a:r>
            <a:endParaRPr lang="en-US" sz="1889" dirty="0"/>
          </a:p>
        </p:txBody>
      </p:sp>
      <p:sp>
        <p:nvSpPr>
          <p:cNvPr id="10" name="Text 3"/>
          <p:cNvSpPr/>
          <p:nvPr/>
        </p:nvSpPr>
        <p:spPr>
          <a:xfrm>
            <a:off x="1919526" y="3309342"/>
            <a:ext cx="6552605" cy="614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Maurer Construction's team is dedicated to addressing your concerns promptly and effectively.</a:t>
            </a:r>
            <a:endParaRPr lang="en-US" sz="1512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70" y="4238149"/>
            <a:ext cx="959763" cy="1535668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1919526" y="4430078"/>
            <a:ext cx="2399467" cy="299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88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Flexible</a:t>
            </a:r>
            <a:endParaRPr lang="en-US" sz="1889" dirty="0"/>
          </a:p>
        </p:txBody>
      </p:sp>
      <p:sp>
        <p:nvSpPr>
          <p:cNvPr id="13" name="Text 5"/>
          <p:cNvSpPr/>
          <p:nvPr/>
        </p:nvSpPr>
        <p:spPr>
          <a:xfrm>
            <a:off x="1919526" y="4845010"/>
            <a:ext cx="6552605" cy="614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They adapt to your needs and work with you to find the best solutions for your project.</a:t>
            </a:r>
            <a:endParaRPr lang="en-US" sz="1512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70" y="5773817"/>
            <a:ext cx="959763" cy="1535668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1919526" y="5965746"/>
            <a:ext cx="2399467" cy="299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889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Trusted</a:t>
            </a:r>
            <a:endParaRPr lang="en-US" sz="1889" dirty="0"/>
          </a:p>
        </p:txBody>
      </p:sp>
      <p:sp>
        <p:nvSpPr>
          <p:cNvPr id="16" name="Text 7"/>
          <p:cNvSpPr/>
          <p:nvPr/>
        </p:nvSpPr>
        <p:spPr>
          <a:xfrm>
            <a:off x="1919526" y="6380678"/>
            <a:ext cx="6552605" cy="614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Clients rave about Maurer's professionalism, integrity, and commitment to their satisfaction.</a:t>
            </a:r>
            <a:endParaRPr lang="en-US" sz="15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83654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704" y="3466862"/>
            <a:ext cx="2596991" cy="71735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117283" y="4524494"/>
            <a:ext cx="12395835" cy="1418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4"/>
              </a:lnSpc>
              <a:buNone/>
            </a:pPr>
            <a:r>
              <a:rPr lang="en-US" sz="44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Experience the Maurer Construction Difference</a:t>
            </a:r>
            <a:endParaRPr lang="en-US" sz="4467" dirty="0"/>
          </a:p>
        </p:txBody>
      </p:sp>
      <p:sp>
        <p:nvSpPr>
          <p:cNvPr id="7" name="Shape 2"/>
          <p:cNvSpPr/>
          <p:nvPr/>
        </p:nvSpPr>
        <p:spPr>
          <a:xfrm>
            <a:off x="1117283" y="6283047"/>
            <a:ext cx="12395835" cy="1316117"/>
          </a:xfrm>
          <a:prstGeom prst="roundRect">
            <a:avLst>
              <a:gd name="adj" fmla="val 775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1124903" y="6290667"/>
            <a:ext cx="12379285" cy="65043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353026" y="6434376"/>
            <a:ext cx="366855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Quality Craftsmanship</a:t>
            </a:r>
            <a:endParaRPr lang="en-US" sz="1787" dirty="0"/>
          </a:p>
        </p:txBody>
      </p:sp>
      <p:sp>
        <p:nvSpPr>
          <p:cNvPr id="10" name="Text 5"/>
          <p:cNvSpPr/>
          <p:nvPr/>
        </p:nvSpPr>
        <p:spPr>
          <a:xfrm>
            <a:off x="5482828" y="6434376"/>
            <a:ext cx="366474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Reliable Processes</a:t>
            </a:r>
            <a:endParaRPr lang="en-US" sz="1787" dirty="0"/>
          </a:p>
        </p:txBody>
      </p:sp>
      <p:sp>
        <p:nvSpPr>
          <p:cNvPr id="11" name="Text 6"/>
          <p:cNvSpPr/>
          <p:nvPr/>
        </p:nvSpPr>
        <p:spPr>
          <a:xfrm>
            <a:off x="9608820" y="6434376"/>
            <a:ext cx="366855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Exceptional Service</a:t>
            </a:r>
            <a:endParaRPr lang="en-US" sz="1787" dirty="0"/>
          </a:p>
        </p:txBody>
      </p:sp>
      <p:sp>
        <p:nvSpPr>
          <p:cNvPr id="12" name="Shape 7"/>
          <p:cNvSpPr/>
          <p:nvPr/>
        </p:nvSpPr>
        <p:spPr>
          <a:xfrm>
            <a:off x="1124903" y="6941106"/>
            <a:ext cx="12379285" cy="65043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1353026" y="7084814"/>
            <a:ext cx="366855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Innovative Design</a:t>
            </a:r>
            <a:endParaRPr lang="en-US" sz="1787" dirty="0"/>
          </a:p>
        </p:txBody>
      </p:sp>
      <p:sp>
        <p:nvSpPr>
          <p:cNvPr id="14" name="Text 9"/>
          <p:cNvSpPr/>
          <p:nvPr/>
        </p:nvSpPr>
        <p:spPr>
          <a:xfrm>
            <a:off x="5482828" y="7084814"/>
            <a:ext cx="366474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Project Management</a:t>
            </a:r>
            <a:endParaRPr lang="en-US" sz="1787" dirty="0"/>
          </a:p>
        </p:txBody>
      </p:sp>
      <p:sp>
        <p:nvSpPr>
          <p:cNvPr id="15" name="Text 10"/>
          <p:cNvSpPr/>
          <p:nvPr/>
        </p:nvSpPr>
        <p:spPr>
          <a:xfrm>
            <a:off x="9608820" y="7084814"/>
            <a:ext cx="3668554" cy="3630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178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Customer Satisfaction</a:t>
            </a:r>
            <a:endParaRPr lang="en-US" sz="17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CCCC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" y="2491740"/>
            <a:ext cx="4869180" cy="324612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604" y="1228011"/>
            <a:ext cx="2825472" cy="78045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350437" y="2378750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Know More</a:t>
            </a:r>
            <a:endParaRPr lang="en-US" sz="4860" dirty="0"/>
          </a:p>
        </p:txBody>
      </p:sp>
      <p:sp>
        <p:nvSpPr>
          <p:cNvPr id="8" name="Text 2"/>
          <p:cNvSpPr/>
          <p:nvPr/>
        </p:nvSpPr>
        <p:spPr>
          <a:xfrm>
            <a:off x="6350437" y="3520559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learn more about how Maurer Construction can transform your home, </a:t>
            </a:r>
            <a:endParaRPr lang="en-US" sz="1944" dirty="0"/>
          </a:p>
        </p:txBody>
      </p:sp>
      <p:sp>
        <p:nvSpPr>
          <p:cNvPr id="9" name="Text 3"/>
          <p:cNvSpPr/>
          <p:nvPr/>
        </p:nvSpPr>
        <p:spPr>
          <a:xfrm>
            <a:off x="6350437" y="4588312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visit their website at ​</a:t>
            </a:r>
            <a:r>
              <a:rPr lang="en-US" sz="1944" u="sng" dirty="0">
                <a:solidFill>
                  <a:srgbClr val="00334D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http://www.maurerconstructioninc.com</a:t>
            </a: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​ </a:t>
            </a:r>
            <a:endParaRPr lang="en-US" sz="1944" dirty="0"/>
          </a:p>
        </p:txBody>
      </p:sp>
      <p:sp>
        <p:nvSpPr>
          <p:cNvPr id="10" name="Text 4"/>
          <p:cNvSpPr/>
          <p:nvPr/>
        </p:nvSpPr>
        <p:spPr>
          <a:xfrm>
            <a:off x="6350437" y="5261015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or call them at </a:t>
            </a:r>
            <a:r>
              <a:rPr lang="en-US" sz="1944" b="1" u="sng" dirty="0">
                <a:solidFill>
                  <a:srgbClr val="00334D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(619) 275-4875</a:t>
            </a: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</a:t>
            </a:r>
            <a:endParaRPr lang="en-US" sz="1944" dirty="0"/>
          </a:p>
        </p:txBody>
      </p:sp>
      <p:sp>
        <p:nvSpPr>
          <p:cNvPr id="11" name="Text 5"/>
          <p:cNvSpPr/>
          <p:nvPr/>
        </p:nvSpPr>
        <p:spPr>
          <a:xfrm>
            <a:off x="6350437" y="5933718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schedule a consultation.</a:t>
            </a:r>
            <a:endParaRPr lang="en-US" sz="1944" dirty="0"/>
          </a:p>
        </p:txBody>
      </p:sp>
      <p:sp>
        <p:nvSpPr>
          <p:cNvPr id="12" name="Text 6"/>
          <p:cNvSpPr/>
          <p:nvPr/>
        </p:nvSpPr>
        <p:spPr>
          <a:xfrm>
            <a:off x="6350437" y="6606421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u="sng" dirty="0">
                <a:solidFill>
                  <a:srgbClr val="00334D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3077 Clairemont Drive #533 San Diego, CA 92117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Custom</PresentationFormat>
  <Paragraphs>76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Seo 1</cp:lastModifiedBy>
  <cp:revision>2</cp:revision>
  <dcterms:created xsi:type="dcterms:W3CDTF">2024-07-02T12:47:54Z</dcterms:created>
  <dcterms:modified xsi:type="dcterms:W3CDTF">2024-07-02T12:49:04Z</dcterms:modified>
</cp:coreProperties>
</file>