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11"/>
    <p:restoredTop sz="94610"/>
  </p:normalViewPr>
  <p:slideViewPr>
    <p:cSldViewPr snapToGrid="0" snapToObjects="1">
      <p:cViewPr>
        <p:scale>
          <a:sx n="68" d="100"/>
          <a:sy n="68" d="100"/>
        </p:scale>
        <p:origin x="-276" y="96"/>
      </p:cViewPr>
      <p:guideLst>
        <p:guide orient="horz" pos="2592"/>
        <p:guide pos="4608"/>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565525" cy="73183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4660900" y="0"/>
            <a:ext cx="3567113" cy="731838"/>
          </a:xfrm>
          <a:prstGeom prst="rect">
            <a:avLst/>
          </a:prstGeom>
        </p:spPr>
        <p:txBody>
          <a:bodyPr vert="horz" lIns="91440" tIns="45720" rIns="91440" bIns="45720" rtlCol="0"/>
          <a:lstStyle>
            <a:lvl1pPr algn="r">
              <a:defRPr sz="1200"/>
            </a:lvl1pPr>
          </a:lstStyle>
          <a:p>
            <a:fld id="{E8F6FA2B-F0AC-4247-9ABE-F9A1F0D21ABF}" type="datetimeFigureOut">
              <a:rPr lang="en-IN" smtClean="0"/>
              <a:pPr/>
              <a:t>03-07-2024</a:t>
            </a:fld>
            <a:endParaRPr lang="en-IN"/>
          </a:p>
        </p:txBody>
      </p:sp>
      <p:sp>
        <p:nvSpPr>
          <p:cNvPr id="4" name="Slide Image Placeholder 3"/>
          <p:cNvSpPr>
            <a:spLocks noGrp="1" noRot="1" noChangeAspect="1"/>
          </p:cNvSpPr>
          <p:nvPr>
            <p:ph type="sldImg" idx="2"/>
          </p:nvPr>
        </p:nvSpPr>
        <p:spPr>
          <a:xfrm>
            <a:off x="-762000" y="1096963"/>
            <a:ext cx="9753600" cy="54864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822325" y="6950075"/>
            <a:ext cx="6584950" cy="65833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13896975"/>
            <a:ext cx="3565525" cy="73025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4660900" y="13896975"/>
            <a:ext cx="3567113" cy="730250"/>
          </a:xfrm>
          <a:prstGeom prst="rect">
            <a:avLst/>
          </a:prstGeom>
        </p:spPr>
        <p:txBody>
          <a:bodyPr vert="horz" lIns="91440" tIns="45720" rIns="91440" bIns="45720" rtlCol="0" anchor="b"/>
          <a:lstStyle>
            <a:lvl1pPr algn="r">
              <a:defRPr sz="1200"/>
            </a:lvl1pPr>
          </a:lstStyle>
          <a:p>
            <a:fld id="{8E118A04-04B0-4F32-9D10-2D93C7520149}" type="slidenum">
              <a:rPr lang="en-IN" smtClean="0"/>
              <a:pPr/>
              <a:t>‹#›</a:t>
            </a:fld>
            <a:endParaRPr lang="en-IN"/>
          </a:p>
        </p:txBody>
      </p:sp>
    </p:spTree>
    <p:extLst>
      <p:ext uri="{BB962C8B-B14F-4D97-AF65-F5344CB8AC3E}">
        <p14:creationId xmlns:p14="http://schemas.microsoft.com/office/powerpoint/2010/main" xmlns="" val="23787480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pPr/>
              <a:t>1</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pPr/>
              <a:t>2</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pPr/>
              <a:t>3</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pPr/>
              <a:t>4</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pPr/>
              <a:t>5</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pPr/>
              <a:t>6</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pPr/>
              <a:t>7</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pPr/>
              <a:t>8</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pPr/>
              <a:t>9</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pPr/>
              <a:t>10</a:t>
            </a:fld>
            <a:endParaRPr lang="en-US"/>
          </a:p>
        </p:txBody>
      </p:sp>
    </p:spTree>
    <p:extLst>
      <p:ext uri="{BB962C8B-B14F-4D97-AF65-F5344CB8AC3E}">
        <p14:creationId xmlns:p14="http://schemas.microsoft.com/office/powerpoint/2010/main" xmlns=""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hyperlink" Target="https://www.venops.com/oig-exclusion-list/" TargetMode="Externa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hyperlink" Target="https://www.venops.com/cms-open-payments/" TargetMode="External"/><Relationship Id="rId5" Type="http://schemas.openxmlformats.org/officeDocument/2006/relationships/image" Target="../media/image6.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1.png"/><Relationship Id="rId7"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6.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hyperlink" Target="https://www.venops.com/"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hyperlink" Target="tel:+18555673552" TargetMode="External"/><Relationship Id="rId5" Type="http://schemas.openxmlformats.org/officeDocument/2006/relationships/hyperlink" Target="https://goo.gl/maps/tgFefGd9B4rCpQ3T8" TargetMode="External"/><Relationship Id="rId4" Type="http://schemas.openxmlformats.org/officeDocument/2006/relationships/hyperlink" Target="mailto:memberservices@venop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pic>
        <p:nvPicPr>
          <p:cNvPr id="4" name="Image 0" descr="preencoded.png"/>
          <p:cNvPicPr>
            <a:picLocks noChangeAspect="1"/>
          </p:cNvPicPr>
          <p:nvPr/>
        </p:nvPicPr>
        <p:blipFill>
          <a:blip r:embed="rId3"/>
          <a:stretch>
            <a:fillRect/>
          </a:stretch>
        </p:blipFill>
        <p:spPr>
          <a:xfrm>
            <a:off x="9144000" y="0"/>
            <a:ext cx="5486400" cy="8229600"/>
          </a:xfrm>
          <a:prstGeom prst="rect">
            <a:avLst/>
          </a:prstGeom>
        </p:spPr>
      </p:pic>
      <p:pic>
        <p:nvPicPr>
          <p:cNvPr id="5" name="Image 1" descr="preencoded.png"/>
          <p:cNvPicPr>
            <a:picLocks noChangeAspect="1"/>
          </p:cNvPicPr>
          <p:nvPr/>
        </p:nvPicPr>
        <p:blipFill>
          <a:blip r:embed="rId4"/>
          <a:stretch>
            <a:fillRect/>
          </a:stretch>
        </p:blipFill>
        <p:spPr>
          <a:xfrm>
            <a:off x="9452610" y="2489716"/>
            <a:ext cx="4869061" cy="3250168"/>
          </a:xfrm>
          <a:prstGeom prst="rect">
            <a:avLst/>
          </a:prstGeom>
        </p:spPr>
      </p:pic>
      <p:pic>
        <p:nvPicPr>
          <p:cNvPr id="6" name="Image 2" descr="preencoded.png"/>
          <p:cNvPicPr>
            <a:picLocks noChangeAspect="1"/>
          </p:cNvPicPr>
          <p:nvPr/>
        </p:nvPicPr>
        <p:blipFill>
          <a:blip r:embed="rId5"/>
          <a:stretch>
            <a:fillRect/>
          </a:stretch>
        </p:blipFill>
        <p:spPr>
          <a:xfrm>
            <a:off x="3118128" y="753547"/>
            <a:ext cx="2907744" cy="417552"/>
          </a:xfrm>
          <a:prstGeom prst="rect">
            <a:avLst/>
          </a:prstGeom>
        </p:spPr>
      </p:pic>
      <p:sp>
        <p:nvSpPr>
          <p:cNvPr id="7" name="Text 2"/>
          <p:cNvSpPr/>
          <p:nvPr/>
        </p:nvSpPr>
        <p:spPr>
          <a:xfrm>
            <a:off x="864037" y="1541383"/>
            <a:ext cx="7415927" cy="3193971"/>
          </a:xfrm>
          <a:prstGeom prst="rect">
            <a:avLst/>
          </a:prstGeom>
          <a:noFill/>
          <a:ln/>
        </p:spPr>
        <p:txBody>
          <a:bodyPr wrap="square" rtlCol="0" anchor="t"/>
          <a:lstStyle/>
          <a:p>
            <a:pPr marL="0" indent="0">
              <a:lnSpc>
                <a:spcPts val="8384"/>
              </a:lnSpc>
              <a:buNone/>
            </a:pPr>
            <a:r>
              <a:rPr lang="en-US" sz="6707" kern="0" spc="-201" dirty="0">
                <a:solidFill>
                  <a:srgbClr val="2C3F42"/>
                </a:solidFill>
                <a:latin typeface="Bitter" pitchFamily="34" charset="0"/>
                <a:ea typeface="Bitter" pitchFamily="34" charset="-122"/>
                <a:cs typeface="Bitter" pitchFamily="34" charset="-120"/>
              </a:rPr>
              <a:t>Venops: Ensuring Compliance and Eligibility</a:t>
            </a:r>
            <a:endParaRPr lang="en-US" sz="6707" dirty="0"/>
          </a:p>
        </p:txBody>
      </p:sp>
      <p:sp>
        <p:nvSpPr>
          <p:cNvPr id="8" name="Text 3"/>
          <p:cNvSpPr/>
          <p:nvPr/>
        </p:nvSpPr>
        <p:spPr>
          <a:xfrm>
            <a:off x="864037" y="5105638"/>
            <a:ext cx="7415927" cy="2370296"/>
          </a:xfrm>
          <a:prstGeom prst="rect">
            <a:avLst/>
          </a:prstGeom>
          <a:noFill/>
          <a:ln/>
        </p:spPr>
        <p:txBody>
          <a:bodyPr wrap="square" rtlCol="0" anchor="t"/>
          <a:lstStyle/>
          <a:p>
            <a:pPr marL="0" indent="0">
              <a:lnSpc>
                <a:spcPts val="3110"/>
              </a:lnSpc>
              <a:buNone/>
            </a:pPr>
            <a:r>
              <a:rPr lang="en-US" sz="1944" kern="0" spc="-39" dirty="0">
                <a:solidFill>
                  <a:srgbClr val="2B2E3C"/>
                </a:solidFill>
                <a:latin typeface="Open Sans" pitchFamily="34" charset="0"/>
                <a:ea typeface="Open Sans" pitchFamily="34" charset="-122"/>
                <a:cs typeface="Open Sans" pitchFamily="34" charset="-120"/>
              </a:rPr>
              <a:t>Venops provides comprehensive compliance solutions for businesses seeking to ensure eligibility for federal programs. Our services include OIG compliance screening, automated sanction checks, and seamless CMS Open Payments reporting. We empower your organization with the tools and knowledge needed to navigate the complexities of federal regulations.</a:t>
            </a:r>
            <a:endParaRPr lang="en-US" sz="1944"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pic>
        <p:nvPicPr>
          <p:cNvPr id="4" name="Image 0" descr="preencoded.png"/>
          <p:cNvPicPr>
            <a:picLocks noChangeAspect="1"/>
          </p:cNvPicPr>
          <p:nvPr/>
        </p:nvPicPr>
        <p:blipFill>
          <a:blip r:embed="rId3"/>
          <a:stretch>
            <a:fillRect/>
          </a:stretch>
        </p:blipFill>
        <p:spPr>
          <a:xfrm>
            <a:off x="0" y="0"/>
            <a:ext cx="5486400" cy="8229600"/>
          </a:xfrm>
          <a:prstGeom prst="rect">
            <a:avLst/>
          </a:prstGeom>
        </p:spPr>
      </p:pic>
      <p:pic>
        <p:nvPicPr>
          <p:cNvPr id="5" name="Image 1" descr="preencoded.png"/>
          <p:cNvPicPr>
            <a:picLocks noChangeAspect="1"/>
          </p:cNvPicPr>
          <p:nvPr/>
        </p:nvPicPr>
        <p:blipFill>
          <a:blip r:embed="rId4"/>
          <a:stretch>
            <a:fillRect/>
          </a:stretch>
        </p:blipFill>
        <p:spPr>
          <a:xfrm>
            <a:off x="215979" y="1791891"/>
            <a:ext cx="5054322" cy="4645819"/>
          </a:xfrm>
          <a:prstGeom prst="rect">
            <a:avLst/>
          </a:prstGeom>
        </p:spPr>
      </p:pic>
      <p:pic>
        <p:nvPicPr>
          <p:cNvPr id="6" name="Image 2" descr="preencoded.png"/>
          <p:cNvPicPr>
            <a:picLocks noChangeAspect="1"/>
          </p:cNvPicPr>
          <p:nvPr/>
        </p:nvPicPr>
        <p:blipFill>
          <a:blip r:embed="rId5"/>
          <a:stretch>
            <a:fillRect/>
          </a:stretch>
        </p:blipFill>
        <p:spPr>
          <a:xfrm>
            <a:off x="9040654" y="938332"/>
            <a:ext cx="2035373" cy="292298"/>
          </a:xfrm>
          <a:prstGeom prst="rect">
            <a:avLst/>
          </a:prstGeom>
        </p:spPr>
      </p:pic>
      <p:sp>
        <p:nvSpPr>
          <p:cNvPr id="7" name="Text 2"/>
          <p:cNvSpPr/>
          <p:nvPr/>
        </p:nvSpPr>
        <p:spPr>
          <a:xfrm>
            <a:off x="6091238" y="1489829"/>
            <a:ext cx="5102304" cy="540068"/>
          </a:xfrm>
          <a:prstGeom prst="rect">
            <a:avLst/>
          </a:prstGeom>
          <a:noFill/>
          <a:ln/>
        </p:spPr>
        <p:txBody>
          <a:bodyPr wrap="none" rtlCol="0" anchor="t"/>
          <a:lstStyle/>
          <a:p>
            <a:pPr marL="0" indent="0">
              <a:lnSpc>
                <a:spcPts val="4253"/>
              </a:lnSpc>
              <a:buNone/>
            </a:pPr>
            <a:r>
              <a:rPr lang="en-US" sz="3402" kern="0" spc="-102" dirty="0">
                <a:solidFill>
                  <a:srgbClr val="2C3F42"/>
                </a:solidFill>
                <a:latin typeface="Bitter" pitchFamily="34" charset="0"/>
                <a:ea typeface="Bitter" pitchFamily="34" charset="-122"/>
                <a:cs typeface="Bitter" pitchFamily="34" charset="-120"/>
              </a:rPr>
              <a:t>OIG Compliance Screening</a:t>
            </a:r>
            <a:endParaRPr lang="en-US" sz="3402" dirty="0"/>
          </a:p>
        </p:txBody>
      </p:sp>
      <p:sp>
        <p:nvSpPr>
          <p:cNvPr id="8" name="Shape 3"/>
          <p:cNvSpPr/>
          <p:nvPr/>
        </p:nvSpPr>
        <p:spPr>
          <a:xfrm>
            <a:off x="6091238" y="2483406"/>
            <a:ext cx="388739" cy="388739"/>
          </a:xfrm>
          <a:prstGeom prst="roundRect">
            <a:avLst>
              <a:gd name="adj" fmla="val 20006"/>
            </a:avLst>
          </a:prstGeom>
          <a:solidFill>
            <a:srgbClr val="FCE2CF"/>
          </a:solidFill>
          <a:ln w="7620">
            <a:solidFill>
              <a:srgbClr val="E2C8B5"/>
            </a:solidFill>
            <a:prstDash val="solid"/>
          </a:ln>
        </p:spPr>
      </p:sp>
      <p:sp>
        <p:nvSpPr>
          <p:cNvPr id="9" name="Text 4"/>
          <p:cNvSpPr/>
          <p:nvPr/>
        </p:nvSpPr>
        <p:spPr>
          <a:xfrm>
            <a:off x="6235660" y="2548176"/>
            <a:ext cx="99893" cy="259199"/>
          </a:xfrm>
          <a:prstGeom prst="rect">
            <a:avLst/>
          </a:prstGeom>
          <a:noFill/>
          <a:ln/>
        </p:spPr>
        <p:txBody>
          <a:bodyPr wrap="none" rtlCol="0" anchor="t"/>
          <a:lstStyle/>
          <a:p>
            <a:pPr marL="0" indent="0" algn="ctr">
              <a:lnSpc>
                <a:spcPts val="2041"/>
              </a:lnSpc>
              <a:buNone/>
            </a:pPr>
            <a:r>
              <a:rPr lang="en-US" sz="2041" kern="0" spc="-61" dirty="0">
                <a:solidFill>
                  <a:srgbClr val="2B2E3C"/>
                </a:solidFill>
                <a:latin typeface="Bitter" pitchFamily="34" charset="0"/>
                <a:ea typeface="Bitter" pitchFamily="34" charset="-122"/>
                <a:cs typeface="Bitter" pitchFamily="34" charset="-120"/>
              </a:rPr>
              <a:t>1</a:t>
            </a:r>
            <a:endParaRPr lang="en-US" sz="2041" dirty="0"/>
          </a:p>
        </p:txBody>
      </p:sp>
      <p:sp>
        <p:nvSpPr>
          <p:cNvPr id="10" name="Text 5"/>
          <p:cNvSpPr/>
          <p:nvPr/>
        </p:nvSpPr>
        <p:spPr>
          <a:xfrm>
            <a:off x="6652736" y="2483406"/>
            <a:ext cx="2160270" cy="269915"/>
          </a:xfrm>
          <a:prstGeom prst="rect">
            <a:avLst/>
          </a:prstGeom>
          <a:noFill/>
          <a:ln/>
        </p:spPr>
        <p:txBody>
          <a:bodyPr wrap="none" rtlCol="0" anchor="t"/>
          <a:lstStyle/>
          <a:p>
            <a:pPr marL="0" indent="0">
              <a:lnSpc>
                <a:spcPts val="2126"/>
              </a:lnSpc>
              <a:buNone/>
            </a:pPr>
            <a:r>
              <a:rPr lang="en-US" sz="1701" kern="0" spc="-51" dirty="0">
                <a:solidFill>
                  <a:srgbClr val="2B2E3C"/>
                </a:solidFill>
                <a:latin typeface="Bitter" pitchFamily="34" charset="0"/>
                <a:ea typeface="Bitter" pitchFamily="34" charset="-122"/>
                <a:cs typeface="Bitter" pitchFamily="34" charset="-120"/>
              </a:rPr>
              <a:t>OIG Excluded Parties</a:t>
            </a:r>
            <a:endParaRPr lang="en-US" sz="1701" dirty="0"/>
          </a:p>
        </p:txBody>
      </p:sp>
      <p:sp>
        <p:nvSpPr>
          <p:cNvPr id="11" name="Text 6"/>
          <p:cNvSpPr/>
          <p:nvPr/>
        </p:nvSpPr>
        <p:spPr>
          <a:xfrm>
            <a:off x="6652736" y="2856905"/>
            <a:ext cx="7372826" cy="553164"/>
          </a:xfrm>
          <a:prstGeom prst="rect">
            <a:avLst/>
          </a:prstGeom>
          <a:noFill/>
          <a:ln/>
        </p:spPr>
        <p:txBody>
          <a:bodyPr wrap="square" rtlCol="0" anchor="t"/>
          <a:lstStyle/>
          <a:p>
            <a:pPr marL="0" indent="0">
              <a:lnSpc>
                <a:spcPts val="2177"/>
              </a:lnSpc>
              <a:buNone/>
            </a:pPr>
            <a:r>
              <a:rPr lang="en-US" sz="1361" kern="0" spc="-27" dirty="0">
                <a:solidFill>
                  <a:srgbClr val="2B2E3C"/>
                </a:solidFill>
                <a:latin typeface="Open Sans" pitchFamily="34" charset="0"/>
                <a:ea typeface="Open Sans" pitchFamily="34" charset="-122"/>
                <a:cs typeface="Open Sans" pitchFamily="34" charset="-120"/>
              </a:rPr>
              <a:t>Venops meticulously screens against the OIG’s List of Excluded Individuals and Entities (LEIE) to identify any individuals or entities prohibited from participating in federal healthcare programs.</a:t>
            </a:r>
            <a:endParaRPr lang="en-US" sz="1361" dirty="0"/>
          </a:p>
        </p:txBody>
      </p:sp>
      <p:sp>
        <p:nvSpPr>
          <p:cNvPr id="12" name="Shape 7"/>
          <p:cNvSpPr/>
          <p:nvPr/>
        </p:nvSpPr>
        <p:spPr>
          <a:xfrm>
            <a:off x="6091238" y="3777139"/>
            <a:ext cx="388739" cy="388739"/>
          </a:xfrm>
          <a:prstGeom prst="roundRect">
            <a:avLst>
              <a:gd name="adj" fmla="val 20006"/>
            </a:avLst>
          </a:prstGeom>
          <a:solidFill>
            <a:srgbClr val="FCE2CF"/>
          </a:solidFill>
          <a:ln w="7620">
            <a:solidFill>
              <a:srgbClr val="E2C8B5"/>
            </a:solidFill>
            <a:prstDash val="solid"/>
          </a:ln>
        </p:spPr>
      </p:sp>
      <p:sp>
        <p:nvSpPr>
          <p:cNvPr id="13" name="Text 8"/>
          <p:cNvSpPr/>
          <p:nvPr/>
        </p:nvSpPr>
        <p:spPr>
          <a:xfrm>
            <a:off x="6218158" y="3841909"/>
            <a:ext cx="134898" cy="259199"/>
          </a:xfrm>
          <a:prstGeom prst="rect">
            <a:avLst/>
          </a:prstGeom>
          <a:noFill/>
          <a:ln/>
        </p:spPr>
        <p:txBody>
          <a:bodyPr wrap="none" rtlCol="0" anchor="t"/>
          <a:lstStyle/>
          <a:p>
            <a:pPr marL="0" indent="0" algn="ctr">
              <a:lnSpc>
                <a:spcPts val="2041"/>
              </a:lnSpc>
              <a:buNone/>
            </a:pPr>
            <a:r>
              <a:rPr lang="en-US" sz="2041" kern="0" spc="-61" dirty="0">
                <a:solidFill>
                  <a:srgbClr val="2B2E3C"/>
                </a:solidFill>
                <a:latin typeface="Bitter" pitchFamily="34" charset="0"/>
                <a:ea typeface="Bitter" pitchFamily="34" charset="-122"/>
                <a:cs typeface="Bitter" pitchFamily="34" charset="-120"/>
              </a:rPr>
              <a:t>2</a:t>
            </a:r>
            <a:endParaRPr lang="en-US" sz="2041" dirty="0"/>
          </a:p>
        </p:txBody>
      </p:sp>
      <p:sp>
        <p:nvSpPr>
          <p:cNvPr id="14" name="Text 9"/>
          <p:cNvSpPr/>
          <p:nvPr/>
        </p:nvSpPr>
        <p:spPr>
          <a:xfrm>
            <a:off x="6652736" y="3777139"/>
            <a:ext cx="2160270" cy="269915"/>
          </a:xfrm>
          <a:prstGeom prst="rect">
            <a:avLst/>
          </a:prstGeom>
          <a:noFill/>
          <a:ln/>
        </p:spPr>
        <p:txBody>
          <a:bodyPr wrap="none" rtlCol="0" anchor="t"/>
          <a:lstStyle/>
          <a:p>
            <a:pPr marL="0" indent="0">
              <a:lnSpc>
                <a:spcPts val="2126"/>
              </a:lnSpc>
              <a:buNone/>
            </a:pPr>
            <a:r>
              <a:rPr lang="en-US" sz="1701" kern="0" spc="-51" dirty="0">
                <a:solidFill>
                  <a:srgbClr val="2B2E3C"/>
                </a:solidFill>
                <a:latin typeface="Bitter" pitchFamily="34" charset="0"/>
                <a:ea typeface="Bitter" pitchFamily="34" charset="-122"/>
                <a:cs typeface="Bitter" pitchFamily="34" charset="-120"/>
              </a:rPr>
              <a:t>Sanction Checks</a:t>
            </a:r>
            <a:endParaRPr lang="en-US" sz="1701" dirty="0"/>
          </a:p>
        </p:txBody>
      </p:sp>
      <p:sp>
        <p:nvSpPr>
          <p:cNvPr id="15" name="Text 10"/>
          <p:cNvSpPr/>
          <p:nvPr/>
        </p:nvSpPr>
        <p:spPr>
          <a:xfrm>
            <a:off x="6652736" y="4150638"/>
            <a:ext cx="7372826" cy="553164"/>
          </a:xfrm>
          <a:prstGeom prst="rect">
            <a:avLst/>
          </a:prstGeom>
          <a:noFill/>
          <a:ln/>
        </p:spPr>
        <p:txBody>
          <a:bodyPr wrap="square" rtlCol="0" anchor="t"/>
          <a:lstStyle/>
          <a:p>
            <a:pPr marL="0" indent="0">
              <a:lnSpc>
                <a:spcPts val="2177"/>
              </a:lnSpc>
              <a:buNone/>
            </a:pPr>
            <a:r>
              <a:rPr lang="en-US" sz="1361" kern="0" spc="-27" dirty="0">
                <a:solidFill>
                  <a:srgbClr val="2B2E3C"/>
                </a:solidFill>
                <a:latin typeface="Open Sans" pitchFamily="34" charset="0"/>
                <a:ea typeface="Open Sans" pitchFamily="34" charset="-122"/>
                <a:cs typeface="Open Sans" pitchFamily="34" charset="-120"/>
              </a:rPr>
              <a:t>Our automated system checks for potential sanctions, including civil monetary penalties, exclusions, and other disciplinary actions, ensuring compliance with OIG regulations.</a:t>
            </a:r>
            <a:endParaRPr lang="en-US" sz="1361" dirty="0"/>
          </a:p>
        </p:txBody>
      </p:sp>
      <p:sp>
        <p:nvSpPr>
          <p:cNvPr id="16" name="Shape 11"/>
          <p:cNvSpPr/>
          <p:nvPr/>
        </p:nvSpPr>
        <p:spPr>
          <a:xfrm>
            <a:off x="6091238" y="5070872"/>
            <a:ext cx="388739" cy="388739"/>
          </a:xfrm>
          <a:prstGeom prst="roundRect">
            <a:avLst>
              <a:gd name="adj" fmla="val 20006"/>
            </a:avLst>
          </a:prstGeom>
          <a:solidFill>
            <a:srgbClr val="FCE2CF"/>
          </a:solidFill>
          <a:ln w="7620">
            <a:solidFill>
              <a:srgbClr val="E2C8B5"/>
            </a:solidFill>
            <a:prstDash val="solid"/>
          </a:ln>
        </p:spPr>
      </p:sp>
      <p:sp>
        <p:nvSpPr>
          <p:cNvPr id="17" name="Text 12"/>
          <p:cNvSpPr/>
          <p:nvPr/>
        </p:nvSpPr>
        <p:spPr>
          <a:xfrm>
            <a:off x="6215301" y="5135642"/>
            <a:ext cx="140494" cy="259199"/>
          </a:xfrm>
          <a:prstGeom prst="rect">
            <a:avLst/>
          </a:prstGeom>
          <a:noFill/>
          <a:ln/>
        </p:spPr>
        <p:txBody>
          <a:bodyPr wrap="none" rtlCol="0" anchor="t"/>
          <a:lstStyle/>
          <a:p>
            <a:pPr marL="0" indent="0" algn="ctr">
              <a:lnSpc>
                <a:spcPts val="2041"/>
              </a:lnSpc>
              <a:buNone/>
            </a:pPr>
            <a:r>
              <a:rPr lang="en-US" sz="2041" kern="0" spc="-61" dirty="0">
                <a:solidFill>
                  <a:srgbClr val="2B2E3C"/>
                </a:solidFill>
                <a:latin typeface="Bitter" pitchFamily="34" charset="0"/>
                <a:ea typeface="Bitter" pitchFamily="34" charset="-122"/>
                <a:cs typeface="Bitter" pitchFamily="34" charset="-120"/>
              </a:rPr>
              <a:t>3</a:t>
            </a:r>
            <a:endParaRPr lang="en-US" sz="2041" dirty="0"/>
          </a:p>
        </p:txBody>
      </p:sp>
      <p:sp>
        <p:nvSpPr>
          <p:cNvPr id="18" name="Text 13"/>
          <p:cNvSpPr/>
          <p:nvPr/>
        </p:nvSpPr>
        <p:spPr>
          <a:xfrm>
            <a:off x="6652736" y="5070872"/>
            <a:ext cx="2160270" cy="269915"/>
          </a:xfrm>
          <a:prstGeom prst="rect">
            <a:avLst/>
          </a:prstGeom>
          <a:noFill/>
          <a:ln/>
        </p:spPr>
        <p:txBody>
          <a:bodyPr wrap="none" rtlCol="0" anchor="t"/>
          <a:lstStyle/>
          <a:p>
            <a:pPr marL="0" indent="0">
              <a:lnSpc>
                <a:spcPts val="2126"/>
              </a:lnSpc>
              <a:buNone/>
            </a:pPr>
            <a:r>
              <a:rPr lang="en-US" sz="1701" kern="0" spc="-51" dirty="0">
                <a:solidFill>
                  <a:srgbClr val="2B2E3C"/>
                </a:solidFill>
                <a:latin typeface="Bitter" pitchFamily="34" charset="0"/>
                <a:ea typeface="Bitter" pitchFamily="34" charset="-122"/>
                <a:cs typeface="Bitter" pitchFamily="34" charset="-120"/>
              </a:rPr>
              <a:t>Vendor Eligibility</a:t>
            </a:r>
            <a:endParaRPr lang="en-US" sz="1701" dirty="0"/>
          </a:p>
        </p:txBody>
      </p:sp>
      <p:sp>
        <p:nvSpPr>
          <p:cNvPr id="19" name="Text 14"/>
          <p:cNvSpPr/>
          <p:nvPr/>
        </p:nvSpPr>
        <p:spPr>
          <a:xfrm>
            <a:off x="6652736" y="5444371"/>
            <a:ext cx="7372826" cy="553164"/>
          </a:xfrm>
          <a:prstGeom prst="rect">
            <a:avLst/>
          </a:prstGeom>
          <a:noFill/>
          <a:ln/>
        </p:spPr>
        <p:txBody>
          <a:bodyPr wrap="square" rtlCol="0" anchor="t"/>
          <a:lstStyle/>
          <a:p>
            <a:pPr marL="0" indent="0">
              <a:lnSpc>
                <a:spcPts val="2177"/>
              </a:lnSpc>
              <a:buNone/>
            </a:pPr>
            <a:r>
              <a:rPr lang="en-US" sz="1361" kern="0" spc="-27" dirty="0">
                <a:solidFill>
                  <a:srgbClr val="2B2E3C"/>
                </a:solidFill>
                <a:latin typeface="Open Sans" pitchFamily="34" charset="0"/>
                <a:ea typeface="Open Sans" pitchFamily="34" charset="-122"/>
                <a:cs typeface="Open Sans" pitchFamily="34" charset="-120"/>
              </a:rPr>
              <a:t>Venops verifies the eligibility of vendors and subcontractors, ensuring they meet all necessary requirements and have not been excluded from federal programs.</a:t>
            </a:r>
            <a:endParaRPr lang="en-US" sz="1361" dirty="0"/>
          </a:p>
        </p:txBody>
      </p:sp>
      <p:sp>
        <p:nvSpPr>
          <p:cNvPr id="20" name="Shape 15"/>
          <p:cNvSpPr/>
          <p:nvPr/>
        </p:nvSpPr>
        <p:spPr>
          <a:xfrm>
            <a:off x="6091238" y="6364605"/>
            <a:ext cx="388739" cy="388739"/>
          </a:xfrm>
          <a:prstGeom prst="roundRect">
            <a:avLst>
              <a:gd name="adj" fmla="val 20006"/>
            </a:avLst>
          </a:prstGeom>
          <a:solidFill>
            <a:srgbClr val="FCE2CF"/>
          </a:solidFill>
          <a:ln w="7620">
            <a:solidFill>
              <a:srgbClr val="E2C8B5"/>
            </a:solidFill>
            <a:prstDash val="solid"/>
          </a:ln>
        </p:spPr>
      </p:sp>
      <p:sp>
        <p:nvSpPr>
          <p:cNvPr id="21" name="Text 16"/>
          <p:cNvSpPr/>
          <p:nvPr/>
        </p:nvSpPr>
        <p:spPr>
          <a:xfrm>
            <a:off x="6212681" y="6429375"/>
            <a:ext cx="145733" cy="259199"/>
          </a:xfrm>
          <a:prstGeom prst="rect">
            <a:avLst/>
          </a:prstGeom>
          <a:noFill/>
          <a:ln/>
        </p:spPr>
        <p:txBody>
          <a:bodyPr wrap="none" rtlCol="0" anchor="t"/>
          <a:lstStyle/>
          <a:p>
            <a:pPr marL="0" indent="0" algn="ctr">
              <a:lnSpc>
                <a:spcPts val="2041"/>
              </a:lnSpc>
              <a:buNone/>
            </a:pPr>
            <a:r>
              <a:rPr lang="en-US" sz="2041" kern="0" spc="-61" dirty="0">
                <a:solidFill>
                  <a:srgbClr val="2B2E3C"/>
                </a:solidFill>
                <a:latin typeface="Bitter" pitchFamily="34" charset="0"/>
                <a:ea typeface="Bitter" pitchFamily="34" charset="-122"/>
                <a:cs typeface="Bitter" pitchFamily="34" charset="-120"/>
              </a:rPr>
              <a:t>4</a:t>
            </a:r>
            <a:endParaRPr lang="en-US" sz="2041" dirty="0"/>
          </a:p>
        </p:txBody>
      </p:sp>
      <p:sp>
        <p:nvSpPr>
          <p:cNvPr id="22" name="Text 17"/>
          <p:cNvSpPr/>
          <p:nvPr/>
        </p:nvSpPr>
        <p:spPr>
          <a:xfrm>
            <a:off x="6652736" y="6364605"/>
            <a:ext cx="2160270" cy="269915"/>
          </a:xfrm>
          <a:prstGeom prst="rect">
            <a:avLst/>
          </a:prstGeom>
          <a:noFill/>
          <a:ln/>
        </p:spPr>
        <p:txBody>
          <a:bodyPr wrap="none" rtlCol="0" anchor="t"/>
          <a:lstStyle/>
          <a:p>
            <a:pPr marL="0" indent="0">
              <a:lnSpc>
                <a:spcPts val="2126"/>
              </a:lnSpc>
              <a:buNone/>
            </a:pPr>
            <a:r>
              <a:rPr lang="en-US" sz="1701" kern="0" spc="-51" dirty="0">
                <a:solidFill>
                  <a:srgbClr val="2B2E3C"/>
                </a:solidFill>
                <a:latin typeface="Bitter" pitchFamily="34" charset="0"/>
                <a:ea typeface="Bitter" pitchFamily="34" charset="-122"/>
                <a:cs typeface="Bitter" pitchFamily="34" charset="-120"/>
              </a:rPr>
              <a:t>OFAC Search</a:t>
            </a:r>
            <a:endParaRPr lang="en-US" sz="1701" dirty="0"/>
          </a:p>
        </p:txBody>
      </p:sp>
      <p:sp>
        <p:nvSpPr>
          <p:cNvPr id="23" name="Text 18"/>
          <p:cNvSpPr/>
          <p:nvPr/>
        </p:nvSpPr>
        <p:spPr>
          <a:xfrm>
            <a:off x="6652736" y="6738104"/>
            <a:ext cx="7372826" cy="553164"/>
          </a:xfrm>
          <a:prstGeom prst="rect">
            <a:avLst/>
          </a:prstGeom>
          <a:noFill/>
          <a:ln/>
        </p:spPr>
        <p:txBody>
          <a:bodyPr wrap="square" rtlCol="0" anchor="t"/>
          <a:lstStyle/>
          <a:p>
            <a:pPr marL="0" indent="0">
              <a:lnSpc>
                <a:spcPts val="2177"/>
              </a:lnSpc>
              <a:buNone/>
            </a:pPr>
            <a:r>
              <a:rPr lang="en-US" sz="1361" kern="0" spc="-27" dirty="0">
                <a:solidFill>
                  <a:srgbClr val="2B2E3C"/>
                </a:solidFill>
                <a:latin typeface="Open Sans" pitchFamily="34" charset="0"/>
                <a:ea typeface="Open Sans" pitchFamily="34" charset="-122"/>
                <a:cs typeface="Open Sans" pitchFamily="34" charset="-120"/>
              </a:rPr>
              <a:t>We conduct comprehensive searches against the Office of Foreign Assets Control (OFAC) list, identifying individuals or entities subject to economic sanctions.</a:t>
            </a:r>
            <a:endParaRPr lang="en-US" sz="136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pic>
        <p:nvPicPr>
          <p:cNvPr id="4" name="Image 0" descr="preencoded.png"/>
          <p:cNvPicPr>
            <a:picLocks noChangeAspect="1"/>
          </p:cNvPicPr>
          <p:nvPr/>
        </p:nvPicPr>
        <p:blipFill>
          <a:blip r:embed="rId3"/>
          <a:stretch>
            <a:fillRect/>
          </a:stretch>
        </p:blipFill>
        <p:spPr>
          <a:xfrm>
            <a:off x="0" y="0"/>
            <a:ext cx="5486400" cy="8229600"/>
          </a:xfrm>
          <a:prstGeom prst="rect">
            <a:avLst/>
          </a:prstGeom>
        </p:spPr>
      </p:pic>
      <p:pic>
        <p:nvPicPr>
          <p:cNvPr id="5" name="Image 1" descr="preencoded.png"/>
          <p:cNvPicPr>
            <a:picLocks noChangeAspect="1"/>
          </p:cNvPicPr>
          <p:nvPr/>
        </p:nvPicPr>
        <p:blipFill>
          <a:blip r:embed="rId4"/>
          <a:stretch>
            <a:fillRect/>
          </a:stretch>
        </p:blipFill>
        <p:spPr>
          <a:xfrm>
            <a:off x="226814" y="2437209"/>
            <a:ext cx="5032772" cy="3355181"/>
          </a:xfrm>
          <a:prstGeom prst="rect">
            <a:avLst/>
          </a:prstGeom>
        </p:spPr>
      </p:pic>
      <p:pic>
        <p:nvPicPr>
          <p:cNvPr id="6" name="Image 2" descr="preencoded.png"/>
          <p:cNvPicPr>
            <a:picLocks noChangeAspect="1"/>
          </p:cNvPicPr>
          <p:nvPr/>
        </p:nvPicPr>
        <p:blipFill>
          <a:blip r:embed="rId5"/>
          <a:stretch>
            <a:fillRect/>
          </a:stretch>
        </p:blipFill>
        <p:spPr>
          <a:xfrm>
            <a:off x="8989457" y="1220272"/>
            <a:ext cx="2137767" cy="306943"/>
          </a:xfrm>
          <a:prstGeom prst="rect">
            <a:avLst/>
          </a:prstGeom>
        </p:spPr>
      </p:pic>
      <p:sp>
        <p:nvSpPr>
          <p:cNvPr id="7" name="Text 2"/>
          <p:cNvSpPr/>
          <p:nvPr/>
        </p:nvSpPr>
        <p:spPr>
          <a:xfrm>
            <a:off x="6121598" y="1799392"/>
            <a:ext cx="5606534" cy="567095"/>
          </a:xfrm>
          <a:prstGeom prst="rect">
            <a:avLst/>
          </a:prstGeom>
          <a:noFill/>
          <a:ln/>
        </p:spPr>
        <p:txBody>
          <a:bodyPr wrap="none" rtlCol="0" anchor="t"/>
          <a:lstStyle/>
          <a:p>
            <a:pPr marL="0" indent="0">
              <a:lnSpc>
                <a:spcPts val="4466"/>
              </a:lnSpc>
              <a:buNone/>
            </a:pPr>
            <a:r>
              <a:rPr lang="en-US" sz="3573" kern="0" spc="-107" dirty="0">
                <a:solidFill>
                  <a:srgbClr val="2C3F42"/>
                </a:solidFill>
                <a:latin typeface="Bitter" pitchFamily="34" charset="0"/>
                <a:ea typeface="Bitter" pitchFamily="34" charset="-122"/>
                <a:cs typeface="Bitter" pitchFamily="34" charset="-120"/>
              </a:rPr>
              <a:t>Automated Sanction Checks</a:t>
            </a:r>
            <a:endParaRPr lang="en-US" sz="3573" dirty="0"/>
          </a:p>
        </p:txBody>
      </p:sp>
      <p:sp>
        <p:nvSpPr>
          <p:cNvPr id="8" name="Shape 3"/>
          <p:cNvSpPr/>
          <p:nvPr/>
        </p:nvSpPr>
        <p:spPr>
          <a:xfrm>
            <a:off x="6375678" y="2638663"/>
            <a:ext cx="36195" cy="4370546"/>
          </a:xfrm>
          <a:prstGeom prst="roundRect">
            <a:avLst>
              <a:gd name="adj" fmla="val 225666"/>
            </a:avLst>
          </a:prstGeom>
          <a:solidFill>
            <a:srgbClr val="E2C8B5"/>
          </a:solidFill>
          <a:ln/>
        </p:spPr>
      </p:sp>
      <p:sp>
        <p:nvSpPr>
          <p:cNvPr id="9" name="Shape 4"/>
          <p:cNvSpPr/>
          <p:nvPr/>
        </p:nvSpPr>
        <p:spPr>
          <a:xfrm>
            <a:off x="6597968" y="3028950"/>
            <a:ext cx="635198" cy="36195"/>
          </a:xfrm>
          <a:prstGeom prst="roundRect">
            <a:avLst>
              <a:gd name="adj" fmla="val 225666"/>
            </a:avLst>
          </a:prstGeom>
          <a:solidFill>
            <a:srgbClr val="E2C8B5"/>
          </a:solidFill>
          <a:ln/>
        </p:spPr>
      </p:sp>
      <p:sp>
        <p:nvSpPr>
          <p:cNvPr id="10" name="Shape 5"/>
          <p:cNvSpPr/>
          <p:nvPr/>
        </p:nvSpPr>
        <p:spPr>
          <a:xfrm>
            <a:off x="6189583" y="2842855"/>
            <a:ext cx="408384" cy="408384"/>
          </a:xfrm>
          <a:prstGeom prst="roundRect">
            <a:avLst>
              <a:gd name="adj" fmla="val 20001"/>
            </a:avLst>
          </a:prstGeom>
          <a:solidFill>
            <a:srgbClr val="FCE2CF"/>
          </a:solidFill>
          <a:ln w="7620">
            <a:solidFill>
              <a:srgbClr val="E2C8B5"/>
            </a:solidFill>
            <a:prstDash val="solid"/>
          </a:ln>
        </p:spPr>
      </p:sp>
      <p:sp>
        <p:nvSpPr>
          <p:cNvPr id="11" name="Text 6"/>
          <p:cNvSpPr/>
          <p:nvPr/>
        </p:nvSpPr>
        <p:spPr>
          <a:xfrm>
            <a:off x="6341269" y="2910840"/>
            <a:ext cx="104894" cy="272296"/>
          </a:xfrm>
          <a:prstGeom prst="rect">
            <a:avLst/>
          </a:prstGeom>
          <a:noFill/>
          <a:ln/>
        </p:spPr>
        <p:txBody>
          <a:bodyPr wrap="none" rtlCol="0" anchor="t"/>
          <a:lstStyle/>
          <a:p>
            <a:pPr marL="0" indent="0" algn="ctr">
              <a:lnSpc>
                <a:spcPts val="2144"/>
              </a:lnSpc>
              <a:buNone/>
            </a:pPr>
            <a:r>
              <a:rPr lang="en-US" sz="2144" kern="0" spc="-64" dirty="0">
                <a:solidFill>
                  <a:srgbClr val="2B2E3C"/>
                </a:solidFill>
                <a:latin typeface="Bitter" pitchFamily="34" charset="0"/>
                <a:ea typeface="Bitter" pitchFamily="34" charset="-122"/>
                <a:cs typeface="Bitter" pitchFamily="34" charset="-120"/>
              </a:rPr>
              <a:t>1</a:t>
            </a:r>
            <a:endParaRPr lang="en-US" sz="2144" dirty="0"/>
          </a:p>
        </p:txBody>
      </p:sp>
      <p:sp>
        <p:nvSpPr>
          <p:cNvPr id="12" name="Text 7"/>
          <p:cNvSpPr/>
          <p:nvPr/>
        </p:nvSpPr>
        <p:spPr>
          <a:xfrm>
            <a:off x="7391995" y="2820114"/>
            <a:ext cx="2268855" cy="283607"/>
          </a:xfrm>
          <a:prstGeom prst="rect">
            <a:avLst/>
          </a:prstGeom>
          <a:noFill/>
          <a:ln/>
        </p:spPr>
        <p:txBody>
          <a:bodyPr wrap="none" rtlCol="0" anchor="t"/>
          <a:lstStyle/>
          <a:p>
            <a:pPr marL="0" indent="0" algn="l">
              <a:lnSpc>
                <a:spcPts val="2233"/>
              </a:lnSpc>
              <a:buNone/>
            </a:pPr>
            <a:r>
              <a:rPr lang="en-US" sz="1787" kern="0" spc="-54" dirty="0">
                <a:solidFill>
                  <a:srgbClr val="2B2E3C"/>
                </a:solidFill>
                <a:latin typeface="Bitter" pitchFamily="34" charset="0"/>
                <a:ea typeface="Bitter" pitchFamily="34" charset="-122"/>
                <a:cs typeface="Bitter" pitchFamily="34" charset="-120"/>
              </a:rPr>
              <a:t>Data Integration</a:t>
            </a:r>
            <a:endParaRPr lang="en-US" sz="1787" dirty="0"/>
          </a:p>
        </p:txBody>
      </p:sp>
      <p:sp>
        <p:nvSpPr>
          <p:cNvPr id="13" name="Text 8"/>
          <p:cNvSpPr/>
          <p:nvPr/>
        </p:nvSpPr>
        <p:spPr>
          <a:xfrm>
            <a:off x="7391995" y="3212544"/>
            <a:ext cx="6603206" cy="580549"/>
          </a:xfrm>
          <a:prstGeom prst="rect">
            <a:avLst/>
          </a:prstGeom>
          <a:noFill/>
          <a:ln/>
        </p:spPr>
        <p:txBody>
          <a:bodyPr wrap="square" rtlCol="0" anchor="t"/>
          <a:lstStyle/>
          <a:p>
            <a:pPr marL="0" indent="0" algn="l">
              <a:lnSpc>
                <a:spcPts val="2287"/>
              </a:lnSpc>
              <a:buNone/>
            </a:pPr>
            <a:r>
              <a:rPr lang="en-US" sz="1429" kern="0" spc="-29" dirty="0">
                <a:solidFill>
                  <a:srgbClr val="2B2E3C"/>
                </a:solidFill>
                <a:latin typeface="Open Sans" pitchFamily="34" charset="0"/>
                <a:ea typeface="Open Sans" pitchFamily="34" charset="-122"/>
                <a:cs typeface="Open Sans" pitchFamily="34" charset="-120"/>
              </a:rPr>
              <a:t>Our platform seamlessly integrates with the OIG’s LEIE database, providing real-time updates on excluded parties.</a:t>
            </a:r>
            <a:endParaRPr lang="en-US" sz="1429" dirty="0"/>
          </a:p>
        </p:txBody>
      </p:sp>
      <p:sp>
        <p:nvSpPr>
          <p:cNvPr id="14" name="Shape 9"/>
          <p:cNvSpPr/>
          <p:nvPr/>
        </p:nvSpPr>
        <p:spPr>
          <a:xfrm>
            <a:off x="6597968" y="4546283"/>
            <a:ext cx="635198" cy="36195"/>
          </a:xfrm>
          <a:prstGeom prst="roundRect">
            <a:avLst>
              <a:gd name="adj" fmla="val 225666"/>
            </a:avLst>
          </a:prstGeom>
          <a:solidFill>
            <a:srgbClr val="E2C8B5"/>
          </a:solidFill>
          <a:ln/>
        </p:spPr>
      </p:sp>
      <p:sp>
        <p:nvSpPr>
          <p:cNvPr id="15" name="Shape 10"/>
          <p:cNvSpPr/>
          <p:nvPr/>
        </p:nvSpPr>
        <p:spPr>
          <a:xfrm>
            <a:off x="6189583" y="4360188"/>
            <a:ext cx="408384" cy="408384"/>
          </a:xfrm>
          <a:prstGeom prst="roundRect">
            <a:avLst>
              <a:gd name="adj" fmla="val 20001"/>
            </a:avLst>
          </a:prstGeom>
          <a:solidFill>
            <a:srgbClr val="FCE2CF"/>
          </a:solidFill>
          <a:ln w="7620">
            <a:solidFill>
              <a:srgbClr val="E2C8B5"/>
            </a:solidFill>
            <a:prstDash val="solid"/>
          </a:ln>
        </p:spPr>
      </p:sp>
      <p:sp>
        <p:nvSpPr>
          <p:cNvPr id="16" name="Text 11"/>
          <p:cNvSpPr/>
          <p:nvPr/>
        </p:nvSpPr>
        <p:spPr>
          <a:xfrm>
            <a:off x="6322933" y="4428173"/>
            <a:ext cx="141565" cy="272296"/>
          </a:xfrm>
          <a:prstGeom prst="rect">
            <a:avLst/>
          </a:prstGeom>
          <a:noFill/>
          <a:ln/>
        </p:spPr>
        <p:txBody>
          <a:bodyPr wrap="none" rtlCol="0" anchor="t"/>
          <a:lstStyle/>
          <a:p>
            <a:pPr marL="0" indent="0" algn="ctr">
              <a:lnSpc>
                <a:spcPts val="2144"/>
              </a:lnSpc>
              <a:buNone/>
            </a:pPr>
            <a:r>
              <a:rPr lang="en-US" sz="2144" kern="0" spc="-64" dirty="0">
                <a:solidFill>
                  <a:srgbClr val="2B2E3C"/>
                </a:solidFill>
                <a:latin typeface="Bitter" pitchFamily="34" charset="0"/>
                <a:ea typeface="Bitter" pitchFamily="34" charset="-122"/>
                <a:cs typeface="Bitter" pitchFamily="34" charset="-120"/>
              </a:rPr>
              <a:t>2</a:t>
            </a:r>
            <a:endParaRPr lang="en-US" sz="2144" dirty="0"/>
          </a:p>
        </p:txBody>
      </p:sp>
      <p:sp>
        <p:nvSpPr>
          <p:cNvPr id="17" name="Text 12"/>
          <p:cNvSpPr/>
          <p:nvPr/>
        </p:nvSpPr>
        <p:spPr>
          <a:xfrm>
            <a:off x="7391995" y="4337447"/>
            <a:ext cx="2268855" cy="283607"/>
          </a:xfrm>
          <a:prstGeom prst="rect">
            <a:avLst/>
          </a:prstGeom>
          <a:noFill/>
          <a:ln/>
        </p:spPr>
        <p:txBody>
          <a:bodyPr wrap="none" rtlCol="0" anchor="t"/>
          <a:lstStyle/>
          <a:p>
            <a:pPr marL="0" indent="0" algn="l">
              <a:lnSpc>
                <a:spcPts val="2233"/>
              </a:lnSpc>
              <a:buNone/>
            </a:pPr>
            <a:r>
              <a:rPr lang="en-US" sz="1787" kern="0" spc="-54" dirty="0">
                <a:solidFill>
                  <a:srgbClr val="2B2E3C"/>
                </a:solidFill>
                <a:latin typeface="Bitter" pitchFamily="34" charset="0"/>
                <a:ea typeface="Bitter" pitchFamily="34" charset="-122"/>
                <a:cs typeface="Bitter" pitchFamily="34" charset="-120"/>
              </a:rPr>
              <a:t>Automated Screening</a:t>
            </a:r>
            <a:endParaRPr lang="en-US" sz="1787" dirty="0"/>
          </a:p>
        </p:txBody>
      </p:sp>
      <p:sp>
        <p:nvSpPr>
          <p:cNvPr id="18" name="Text 13"/>
          <p:cNvSpPr/>
          <p:nvPr/>
        </p:nvSpPr>
        <p:spPr>
          <a:xfrm>
            <a:off x="7391995" y="4729877"/>
            <a:ext cx="6603206" cy="580549"/>
          </a:xfrm>
          <a:prstGeom prst="rect">
            <a:avLst/>
          </a:prstGeom>
          <a:noFill/>
          <a:ln/>
        </p:spPr>
        <p:txBody>
          <a:bodyPr wrap="square" rtlCol="0" anchor="t"/>
          <a:lstStyle/>
          <a:p>
            <a:pPr marL="0" indent="0" algn="l">
              <a:lnSpc>
                <a:spcPts val="2287"/>
              </a:lnSpc>
              <a:buNone/>
            </a:pPr>
            <a:r>
              <a:rPr lang="en-US" sz="1429" kern="0" spc="-29" dirty="0">
                <a:solidFill>
                  <a:srgbClr val="2B2E3C"/>
                </a:solidFill>
                <a:latin typeface="Open Sans" pitchFamily="34" charset="0"/>
                <a:ea typeface="Open Sans" pitchFamily="34" charset="-122"/>
                <a:cs typeface="Open Sans" pitchFamily="34" charset="-120"/>
              </a:rPr>
              <a:t>We leverage advanced algorithms to automatically screen individuals and entities against the </a:t>
            </a:r>
            <a:r>
              <a:rPr lang="en-US" sz="1429" b="1" u="sng" kern="0" spc="-29" dirty="0">
                <a:solidFill>
                  <a:srgbClr val="D2600F"/>
                </a:solidFill>
                <a:latin typeface="Open Sans" pitchFamily="34" charset="0"/>
                <a:ea typeface="Open Sans" pitchFamily="34" charset="-122"/>
                <a:cs typeface="Open Sans" pitchFamily="34" charset="-120"/>
                <a:hlinkClick r:id="rId6">
                  <a:extLst>
                    <a:ext uri="{A12FA001-AC4F-418D-AE19-62706E023703}">
                      <ahyp:hlinkClr xmlns="" xmlns:ahyp="http://schemas.microsoft.com/office/drawing/2018/hyperlinkcolor" val="tx"/>
                    </a:ext>
                  </a:extLst>
                </a:hlinkClick>
              </a:rPr>
              <a:t>OIG’s exclusion list</a:t>
            </a:r>
            <a:r>
              <a:rPr lang="en-US" sz="1429" kern="0" spc="-29" dirty="0">
                <a:solidFill>
                  <a:srgbClr val="2B2E3C"/>
                </a:solidFill>
                <a:latin typeface="Open Sans" pitchFamily="34" charset="0"/>
                <a:ea typeface="Open Sans" pitchFamily="34" charset="-122"/>
                <a:cs typeface="Open Sans" pitchFamily="34" charset="-120"/>
              </a:rPr>
              <a:t>, identifying potential risks.</a:t>
            </a:r>
            <a:endParaRPr lang="en-US" sz="1429" dirty="0"/>
          </a:p>
        </p:txBody>
      </p:sp>
      <p:sp>
        <p:nvSpPr>
          <p:cNvPr id="19" name="Shape 14"/>
          <p:cNvSpPr/>
          <p:nvPr/>
        </p:nvSpPr>
        <p:spPr>
          <a:xfrm>
            <a:off x="6597968" y="6063615"/>
            <a:ext cx="635198" cy="36195"/>
          </a:xfrm>
          <a:prstGeom prst="roundRect">
            <a:avLst>
              <a:gd name="adj" fmla="val 225666"/>
            </a:avLst>
          </a:prstGeom>
          <a:solidFill>
            <a:srgbClr val="E2C8B5"/>
          </a:solidFill>
          <a:ln/>
        </p:spPr>
      </p:sp>
      <p:sp>
        <p:nvSpPr>
          <p:cNvPr id="20" name="Shape 15"/>
          <p:cNvSpPr/>
          <p:nvPr/>
        </p:nvSpPr>
        <p:spPr>
          <a:xfrm>
            <a:off x="6189583" y="5877520"/>
            <a:ext cx="408384" cy="408384"/>
          </a:xfrm>
          <a:prstGeom prst="roundRect">
            <a:avLst>
              <a:gd name="adj" fmla="val 20001"/>
            </a:avLst>
          </a:prstGeom>
          <a:solidFill>
            <a:srgbClr val="FCE2CF"/>
          </a:solidFill>
          <a:ln w="7620">
            <a:solidFill>
              <a:srgbClr val="E2C8B5"/>
            </a:solidFill>
            <a:prstDash val="solid"/>
          </a:ln>
        </p:spPr>
      </p:sp>
      <p:sp>
        <p:nvSpPr>
          <p:cNvPr id="21" name="Text 16"/>
          <p:cNvSpPr/>
          <p:nvPr/>
        </p:nvSpPr>
        <p:spPr>
          <a:xfrm>
            <a:off x="6319957" y="5945505"/>
            <a:ext cx="147518" cy="272296"/>
          </a:xfrm>
          <a:prstGeom prst="rect">
            <a:avLst/>
          </a:prstGeom>
          <a:noFill/>
          <a:ln/>
        </p:spPr>
        <p:txBody>
          <a:bodyPr wrap="none" rtlCol="0" anchor="t"/>
          <a:lstStyle/>
          <a:p>
            <a:pPr marL="0" indent="0" algn="ctr">
              <a:lnSpc>
                <a:spcPts val="2144"/>
              </a:lnSpc>
              <a:buNone/>
            </a:pPr>
            <a:r>
              <a:rPr lang="en-US" sz="2144" kern="0" spc="-64" dirty="0">
                <a:solidFill>
                  <a:srgbClr val="2B2E3C"/>
                </a:solidFill>
                <a:latin typeface="Bitter" pitchFamily="34" charset="0"/>
                <a:ea typeface="Bitter" pitchFamily="34" charset="-122"/>
                <a:cs typeface="Bitter" pitchFamily="34" charset="-120"/>
              </a:rPr>
              <a:t>3</a:t>
            </a:r>
            <a:endParaRPr lang="en-US" sz="2144" dirty="0"/>
          </a:p>
        </p:txBody>
      </p:sp>
      <p:sp>
        <p:nvSpPr>
          <p:cNvPr id="22" name="Text 17"/>
          <p:cNvSpPr/>
          <p:nvPr/>
        </p:nvSpPr>
        <p:spPr>
          <a:xfrm>
            <a:off x="7391995" y="5854779"/>
            <a:ext cx="2268855" cy="283607"/>
          </a:xfrm>
          <a:prstGeom prst="rect">
            <a:avLst/>
          </a:prstGeom>
          <a:noFill/>
          <a:ln/>
        </p:spPr>
        <p:txBody>
          <a:bodyPr wrap="none" rtlCol="0" anchor="t"/>
          <a:lstStyle/>
          <a:p>
            <a:pPr marL="0" indent="0" algn="l">
              <a:lnSpc>
                <a:spcPts val="2233"/>
              </a:lnSpc>
              <a:buNone/>
            </a:pPr>
            <a:r>
              <a:rPr lang="en-US" sz="1787" kern="0" spc="-54" dirty="0">
                <a:solidFill>
                  <a:srgbClr val="2B2E3C"/>
                </a:solidFill>
                <a:latin typeface="Bitter" pitchFamily="34" charset="0"/>
                <a:ea typeface="Bitter" pitchFamily="34" charset="-122"/>
                <a:cs typeface="Bitter" pitchFamily="34" charset="-120"/>
              </a:rPr>
              <a:t>Alert Notifications</a:t>
            </a:r>
            <a:endParaRPr lang="en-US" sz="1787" dirty="0"/>
          </a:p>
        </p:txBody>
      </p:sp>
      <p:sp>
        <p:nvSpPr>
          <p:cNvPr id="23" name="Text 18"/>
          <p:cNvSpPr/>
          <p:nvPr/>
        </p:nvSpPr>
        <p:spPr>
          <a:xfrm>
            <a:off x="7391995" y="6247209"/>
            <a:ext cx="6603206" cy="580549"/>
          </a:xfrm>
          <a:prstGeom prst="rect">
            <a:avLst/>
          </a:prstGeom>
          <a:noFill/>
          <a:ln/>
        </p:spPr>
        <p:txBody>
          <a:bodyPr wrap="square" rtlCol="0" anchor="t"/>
          <a:lstStyle/>
          <a:p>
            <a:pPr marL="0" indent="0" algn="l">
              <a:lnSpc>
                <a:spcPts val="2287"/>
              </a:lnSpc>
              <a:buNone/>
            </a:pPr>
            <a:r>
              <a:rPr lang="en-US" sz="1429" kern="0" spc="-29" dirty="0">
                <a:solidFill>
                  <a:srgbClr val="2B2E3C"/>
                </a:solidFill>
                <a:latin typeface="Open Sans" pitchFamily="34" charset="0"/>
                <a:ea typeface="Open Sans" pitchFamily="34" charset="-122"/>
                <a:cs typeface="Open Sans" pitchFamily="34" charset="-120"/>
              </a:rPr>
              <a:t>Our system generates timely alerts and reports, notifying you of any potential compliance issues or excluded parties.</a:t>
            </a:r>
            <a:endParaRPr lang="en-US" sz="1429"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pic>
        <p:nvPicPr>
          <p:cNvPr id="4" name="Image 0" descr="preencoded.png"/>
          <p:cNvPicPr>
            <a:picLocks noChangeAspect="1"/>
          </p:cNvPicPr>
          <p:nvPr/>
        </p:nvPicPr>
        <p:blipFill>
          <a:blip r:embed="rId3"/>
          <a:stretch>
            <a:fillRect/>
          </a:stretch>
        </p:blipFill>
        <p:spPr>
          <a:xfrm>
            <a:off x="0" y="0"/>
            <a:ext cx="5486400" cy="8229600"/>
          </a:xfrm>
          <a:prstGeom prst="rect">
            <a:avLst/>
          </a:prstGeom>
        </p:spPr>
      </p:pic>
      <p:pic>
        <p:nvPicPr>
          <p:cNvPr id="5" name="Image 1" descr="preencoded.png"/>
          <p:cNvPicPr>
            <a:picLocks noChangeAspect="1"/>
          </p:cNvPicPr>
          <p:nvPr/>
        </p:nvPicPr>
        <p:blipFill>
          <a:blip r:embed="rId4"/>
          <a:stretch>
            <a:fillRect/>
          </a:stretch>
        </p:blipFill>
        <p:spPr>
          <a:xfrm>
            <a:off x="241578" y="2447092"/>
            <a:ext cx="5003125" cy="3335417"/>
          </a:xfrm>
          <a:prstGeom prst="rect">
            <a:avLst/>
          </a:prstGeom>
        </p:spPr>
      </p:pic>
      <p:pic>
        <p:nvPicPr>
          <p:cNvPr id="6" name="Image 2" descr="preencoded.png"/>
          <p:cNvPicPr>
            <a:picLocks noChangeAspect="1"/>
          </p:cNvPicPr>
          <p:nvPr/>
        </p:nvPicPr>
        <p:blipFill>
          <a:blip r:embed="rId5"/>
          <a:stretch>
            <a:fillRect/>
          </a:stretch>
        </p:blipFill>
        <p:spPr>
          <a:xfrm>
            <a:off x="8919686" y="853678"/>
            <a:ext cx="2277308" cy="327065"/>
          </a:xfrm>
          <a:prstGeom prst="rect">
            <a:avLst/>
          </a:prstGeom>
        </p:spPr>
      </p:pic>
      <p:sp>
        <p:nvSpPr>
          <p:cNvPr id="7" name="Text 2"/>
          <p:cNvSpPr/>
          <p:nvPr/>
        </p:nvSpPr>
        <p:spPr>
          <a:xfrm>
            <a:off x="6163032" y="1470660"/>
            <a:ext cx="4833818" cy="604242"/>
          </a:xfrm>
          <a:prstGeom prst="rect">
            <a:avLst/>
          </a:prstGeom>
          <a:noFill/>
          <a:ln/>
        </p:spPr>
        <p:txBody>
          <a:bodyPr wrap="none" rtlCol="0" anchor="t"/>
          <a:lstStyle/>
          <a:p>
            <a:pPr marL="0" indent="0">
              <a:lnSpc>
                <a:spcPts val="4758"/>
              </a:lnSpc>
              <a:buNone/>
            </a:pPr>
            <a:r>
              <a:rPr lang="en-US" sz="3806" kern="0" spc="-114" dirty="0">
                <a:solidFill>
                  <a:srgbClr val="2C3F42"/>
                </a:solidFill>
                <a:latin typeface="Bitter" pitchFamily="34" charset="0"/>
                <a:ea typeface="Bitter" pitchFamily="34" charset="-122"/>
                <a:cs typeface="Bitter" pitchFamily="34" charset="-120"/>
              </a:rPr>
              <a:t>OIG Excluded Parties</a:t>
            </a:r>
            <a:endParaRPr lang="en-US" sz="3806" dirty="0"/>
          </a:p>
        </p:txBody>
      </p:sp>
      <p:sp>
        <p:nvSpPr>
          <p:cNvPr id="8" name="Shape 3"/>
          <p:cNvSpPr/>
          <p:nvPr/>
        </p:nvSpPr>
        <p:spPr>
          <a:xfrm>
            <a:off x="6163032" y="2364819"/>
            <a:ext cx="7790736" cy="1747718"/>
          </a:xfrm>
          <a:prstGeom prst="roundRect">
            <a:avLst>
              <a:gd name="adj" fmla="val 4979"/>
            </a:avLst>
          </a:prstGeom>
          <a:solidFill>
            <a:srgbClr val="FCE2CF"/>
          </a:solidFill>
          <a:ln w="7620">
            <a:solidFill>
              <a:srgbClr val="E2C8B5"/>
            </a:solidFill>
            <a:prstDash val="solid"/>
          </a:ln>
        </p:spPr>
      </p:sp>
      <p:sp>
        <p:nvSpPr>
          <p:cNvPr id="9" name="Text 4"/>
          <p:cNvSpPr/>
          <p:nvPr/>
        </p:nvSpPr>
        <p:spPr>
          <a:xfrm>
            <a:off x="6363891" y="2565678"/>
            <a:ext cx="2416850" cy="302062"/>
          </a:xfrm>
          <a:prstGeom prst="rect">
            <a:avLst/>
          </a:prstGeom>
          <a:noFill/>
          <a:ln/>
        </p:spPr>
        <p:txBody>
          <a:bodyPr wrap="none" rtlCol="0" anchor="t"/>
          <a:lstStyle/>
          <a:p>
            <a:pPr marL="0" indent="0">
              <a:lnSpc>
                <a:spcPts val="2379"/>
              </a:lnSpc>
              <a:buNone/>
            </a:pPr>
            <a:r>
              <a:rPr lang="en-US" sz="1903" kern="0" spc="-57" dirty="0">
                <a:solidFill>
                  <a:srgbClr val="2B2E3C"/>
                </a:solidFill>
                <a:latin typeface="Bitter" pitchFamily="34" charset="0"/>
                <a:ea typeface="Bitter" pitchFamily="34" charset="-122"/>
                <a:cs typeface="Bitter" pitchFamily="34" charset="-120"/>
              </a:rPr>
              <a:t>Healthcare Fraud</a:t>
            </a:r>
            <a:endParaRPr lang="en-US" sz="1903" dirty="0"/>
          </a:p>
        </p:txBody>
      </p:sp>
      <p:sp>
        <p:nvSpPr>
          <p:cNvPr id="10" name="Text 5"/>
          <p:cNvSpPr/>
          <p:nvPr/>
        </p:nvSpPr>
        <p:spPr>
          <a:xfrm>
            <a:off x="6363891" y="2983706"/>
            <a:ext cx="7389019" cy="927973"/>
          </a:xfrm>
          <a:prstGeom prst="rect">
            <a:avLst/>
          </a:prstGeom>
          <a:noFill/>
          <a:ln/>
        </p:spPr>
        <p:txBody>
          <a:bodyPr wrap="square" rtlCol="0" anchor="t"/>
          <a:lstStyle/>
          <a:p>
            <a:pPr marL="0" indent="0">
              <a:lnSpc>
                <a:spcPts val="2436"/>
              </a:lnSpc>
              <a:buNone/>
            </a:pPr>
            <a:r>
              <a:rPr lang="en-US" sz="1522" kern="0" spc="-30" dirty="0">
                <a:solidFill>
                  <a:srgbClr val="2B2E3C"/>
                </a:solidFill>
                <a:latin typeface="Open Sans" pitchFamily="34" charset="0"/>
                <a:ea typeface="Open Sans" pitchFamily="34" charset="-122"/>
                <a:cs typeface="Open Sans" pitchFamily="34" charset="-120"/>
              </a:rPr>
              <a:t>The OIG maintains a list of individuals and entities excluded from participation in federal healthcare programs for various reasons, including fraud, abuse, and criminal activity.</a:t>
            </a:r>
            <a:endParaRPr lang="en-US" sz="1522" dirty="0"/>
          </a:p>
        </p:txBody>
      </p:sp>
      <p:sp>
        <p:nvSpPr>
          <p:cNvPr id="11" name="Shape 6"/>
          <p:cNvSpPr/>
          <p:nvPr/>
        </p:nvSpPr>
        <p:spPr>
          <a:xfrm>
            <a:off x="6163032" y="4305776"/>
            <a:ext cx="7790736" cy="1438394"/>
          </a:xfrm>
          <a:prstGeom prst="roundRect">
            <a:avLst>
              <a:gd name="adj" fmla="val 6049"/>
            </a:avLst>
          </a:prstGeom>
          <a:solidFill>
            <a:srgbClr val="FCE2CF"/>
          </a:solidFill>
          <a:ln w="7620">
            <a:solidFill>
              <a:srgbClr val="E2C8B5"/>
            </a:solidFill>
            <a:prstDash val="solid"/>
          </a:ln>
        </p:spPr>
      </p:sp>
      <p:sp>
        <p:nvSpPr>
          <p:cNvPr id="12" name="Text 7"/>
          <p:cNvSpPr/>
          <p:nvPr/>
        </p:nvSpPr>
        <p:spPr>
          <a:xfrm>
            <a:off x="6363891" y="4506635"/>
            <a:ext cx="2416850" cy="302062"/>
          </a:xfrm>
          <a:prstGeom prst="rect">
            <a:avLst/>
          </a:prstGeom>
          <a:noFill/>
          <a:ln/>
        </p:spPr>
        <p:txBody>
          <a:bodyPr wrap="none" rtlCol="0" anchor="t"/>
          <a:lstStyle/>
          <a:p>
            <a:pPr marL="0" indent="0">
              <a:lnSpc>
                <a:spcPts val="2379"/>
              </a:lnSpc>
              <a:buNone/>
            </a:pPr>
            <a:r>
              <a:rPr lang="en-US" sz="1903" kern="0" spc="-57" dirty="0">
                <a:solidFill>
                  <a:srgbClr val="2B2E3C"/>
                </a:solidFill>
                <a:latin typeface="Bitter" pitchFamily="34" charset="0"/>
                <a:ea typeface="Bitter" pitchFamily="34" charset="-122"/>
                <a:cs typeface="Bitter" pitchFamily="34" charset="-120"/>
              </a:rPr>
              <a:t>Compliance Risks</a:t>
            </a:r>
            <a:endParaRPr lang="en-US" sz="1903" dirty="0"/>
          </a:p>
        </p:txBody>
      </p:sp>
      <p:sp>
        <p:nvSpPr>
          <p:cNvPr id="13" name="Text 8"/>
          <p:cNvSpPr/>
          <p:nvPr/>
        </p:nvSpPr>
        <p:spPr>
          <a:xfrm>
            <a:off x="6363891" y="4924663"/>
            <a:ext cx="7389019" cy="618649"/>
          </a:xfrm>
          <a:prstGeom prst="rect">
            <a:avLst/>
          </a:prstGeom>
          <a:noFill/>
          <a:ln/>
        </p:spPr>
        <p:txBody>
          <a:bodyPr wrap="square" rtlCol="0" anchor="t"/>
          <a:lstStyle/>
          <a:p>
            <a:pPr marL="0" indent="0">
              <a:lnSpc>
                <a:spcPts val="2436"/>
              </a:lnSpc>
              <a:buNone/>
            </a:pPr>
            <a:r>
              <a:rPr lang="en-US" sz="1522" kern="0" spc="-30" dirty="0">
                <a:solidFill>
                  <a:srgbClr val="2B2E3C"/>
                </a:solidFill>
                <a:latin typeface="Open Sans" pitchFamily="34" charset="0"/>
                <a:ea typeface="Open Sans" pitchFamily="34" charset="-122"/>
                <a:cs typeface="Open Sans" pitchFamily="34" charset="-120"/>
              </a:rPr>
              <a:t>Employing an excluded party could result in severe penalties, including fines, program exclusion, and even criminal prosecution.</a:t>
            </a:r>
            <a:endParaRPr lang="en-US" sz="1522" dirty="0"/>
          </a:p>
        </p:txBody>
      </p:sp>
      <p:sp>
        <p:nvSpPr>
          <p:cNvPr id="14" name="Shape 9"/>
          <p:cNvSpPr/>
          <p:nvPr/>
        </p:nvSpPr>
        <p:spPr>
          <a:xfrm>
            <a:off x="6163032" y="5937409"/>
            <a:ext cx="7790736" cy="1438394"/>
          </a:xfrm>
          <a:prstGeom prst="roundRect">
            <a:avLst>
              <a:gd name="adj" fmla="val 6049"/>
            </a:avLst>
          </a:prstGeom>
          <a:solidFill>
            <a:srgbClr val="FCE2CF"/>
          </a:solidFill>
          <a:ln w="7620">
            <a:solidFill>
              <a:srgbClr val="E2C8B5"/>
            </a:solidFill>
            <a:prstDash val="solid"/>
          </a:ln>
        </p:spPr>
      </p:sp>
      <p:sp>
        <p:nvSpPr>
          <p:cNvPr id="15" name="Text 10"/>
          <p:cNvSpPr/>
          <p:nvPr/>
        </p:nvSpPr>
        <p:spPr>
          <a:xfrm>
            <a:off x="6363891" y="6138267"/>
            <a:ext cx="2416850" cy="302062"/>
          </a:xfrm>
          <a:prstGeom prst="rect">
            <a:avLst/>
          </a:prstGeom>
          <a:noFill/>
          <a:ln/>
        </p:spPr>
        <p:txBody>
          <a:bodyPr wrap="none" rtlCol="0" anchor="t"/>
          <a:lstStyle/>
          <a:p>
            <a:pPr marL="0" indent="0">
              <a:lnSpc>
                <a:spcPts val="2379"/>
              </a:lnSpc>
              <a:buNone/>
            </a:pPr>
            <a:r>
              <a:rPr lang="en-US" sz="1903" kern="0" spc="-57" dirty="0">
                <a:solidFill>
                  <a:srgbClr val="2B2E3C"/>
                </a:solidFill>
                <a:latin typeface="Bitter" pitchFamily="34" charset="0"/>
                <a:ea typeface="Bitter" pitchFamily="34" charset="-122"/>
                <a:cs typeface="Bitter" pitchFamily="34" charset="-120"/>
              </a:rPr>
              <a:t>Vendor Due Diligence</a:t>
            </a:r>
            <a:endParaRPr lang="en-US" sz="1903" dirty="0"/>
          </a:p>
        </p:txBody>
      </p:sp>
      <p:sp>
        <p:nvSpPr>
          <p:cNvPr id="16" name="Text 11"/>
          <p:cNvSpPr/>
          <p:nvPr/>
        </p:nvSpPr>
        <p:spPr>
          <a:xfrm>
            <a:off x="6363891" y="6556296"/>
            <a:ext cx="7389019" cy="618649"/>
          </a:xfrm>
          <a:prstGeom prst="rect">
            <a:avLst/>
          </a:prstGeom>
          <a:noFill/>
          <a:ln/>
        </p:spPr>
        <p:txBody>
          <a:bodyPr wrap="square" rtlCol="0" anchor="t"/>
          <a:lstStyle/>
          <a:p>
            <a:pPr marL="0" indent="0">
              <a:lnSpc>
                <a:spcPts val="2436"/>
              </a:lnSpc>
              <a:buNone/>
            </a:pPr>
            <a:r>
              <a:rPr lang="en-US" sz="1522" kern="0" spc="-30" dirty="0">
                <a:solidFill>
                  <a:srgbClr val="2B2E3C"/>
                </a:solidFill>
                <a:latin typeface="Open Sans" pitchFamily="34" charset="0"/>
                <a:ea typeface="Open Sans" pitchFamily="34" charset="-122"/>
                <a:cs typeface="Open Sans" pitchFamily="34" charset="-120"/>
              </a:rPr>
              <a:t>Venops's comprehensive screening helps organizations identify and avoid potential compliance risks by ensuring all vendors and subcontractors are OIG-compliant.</a:t>
            </a:r>
            <a:endParaRPr lang="en-US" sz="1522"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pic>
        <p:nvPicPr>
          <p:cNvPr id="4" name="Image 0" descr="preencoded.png"/>
          <p:cNvPicPr>
            <a:picLocks noChangeAspect="1"/>
          </p:cNvPicPr>
          <p:nvPr/>
        </p:nvPicPr>
        <p:blipFill>
          <a:blip r:embed="rId3"/>
          <a:stretch>
            <a:fillRect/>
          </a:stretch>
        </p:blipFill>
        <p:spPr>
          <a:xfrm>
            <a:off x="5861328" y="1413986"/>
            <a:ext cx="2907744" cy="417552"/>
          </a:xfrm>
          <a:prstGeom prst="rect">
            <a:avLst/>
          </a:prstGeom>
        </p:spPr>
      </p:pic>
      <p:sp>
        <p:nvSpPr>
          <p:cNvPr id="5" name="Text 2"/>
          <p:cNvSpPr/>
          <p:nvPr/>
        </p:nvSpPr>
        <p:spPr>
          <a:xfrm>
            <a:off x="864037" y="2201823"/>
            <a:ext cx="7964686" cy="771525"/>
          </a:xfrm>
          <a:prstGeom prst="rect">
            <a:avLst/>
          </a:prstGeom>
          <a:noFill/>
          <a:ln/>
        </p:spPr>
        <p:txBody>
          <a:bodyPr wrap="none" rtlCol="0" anchor="t"/>
          <a:lstStyle/>
          <a:p>
            <a:pPr marL="0" indent="0">
              <a:lnSpc>
                <a:spcPts val="6075"/>
              </a:lnSpc>
              <a:buNone/>
            </a:pPr>
            <a:r>
              <a:rPr lang="en-US" sz="4860" kern="0" spc="-146" dirty="0">
                <a:solidFill>
                  <a:srgbClr val="2C3F42"/>
                </a:solidFill>
                <a:latin typeface="Bitter" pitchFamily="34" charset="0"/>
                <a:ea typeface="Bitter" pitchFamily="34" charset="-122"/>
                <a:cs typeface="Bitter" pitchFamily="34" charset="-120"/>
              </a:rPr>
              <a:t>Vendor Eligibility Verification</a:t>
            </a:r>
            <a:endParaRPr lang="en-US" sz="4860" dirty="0"/>
          </a:p>
        </p:txBody>
      </p:sp>
      <p:sp>
        <p:nvSpPr>
          <p:cNvPr id="6" name="Text 3"/>
          <p:cNvSpPr/>
          <p:nvPr/>
        </p:nvSpPr>
        <p:spPr>
          <a:xfrm>
            <a:off x="864037" y="3590449"/>
            <a:ext cx="3086100" cy="385763"/>
          </a:xfrm>
          <a:prstGeom prst="rect">
            <a:avLst/>
          </a:prstGeom>
          <a:noFill/>
          <a:ln/>
        </p:spPr>
        <p:txBody>
          <a:bodyPr wrap="none" rtlCol="0" anchor="t"/>
          <a:lstStyle/>
          <a:p>
            <a:pPr marL="0" indent="0">
              <a:lnSpc>
                <a:spcPts val="3038"/>
              </a:lnSpc>
              <a:buNone/>
            </a:pPr>
            <a:r>
              <a:rPr lang="en-US" sz="2430" kern="0" spc="-73" dirty="0">
                <a:solidFill>
                  <a:srgbClr val="2C3F42"/>
                </a:solidFill>
                <a:latin typeface="Bitter" pitchFamily="34" charset="0"/>
                <a:ea typeface="Bitter" pitchFamily="34" charset="-122"/>
                <a:cs typeface="Bitter" pitchFamily="34" charset="-120"/>
              </a:rPr>
              <a:t>Background Checks</a:t>
            </a:r>
            <a:endParaRPr lang="en-US" sz="2430" dirty="0"/>
          </a:p>
        </p:txBody>
      </p:sp>
      <p:sp>
        <p:nvSpPr>
          <p:cNvPr id="7" name="Text 4"/>
          <p:cNvSpPr/>
          <p:nvPr/>
        </p:nvSpPr>
        <p:spPr>
          <a:xfrm>
            <a:off x="864037" y="4223028"/>
            <a:ext cx="3898821" cy="2370296"/>
          </a:xfrm>
          <a:prstGeom prst="rect">
            <a:avLst/>
          </a:prstGeom>
          <a:noFill/>
          <a:ln/>
        </p:spPr>
        <p:txBody>
          <a:bodyPr wrap="square" rtlCol="0" anchor="t"/>
          <a:lstStyle/>
          <a:p>
            <a:pPr marL="0" indent="0">
              <a:lnSpc>
                <a:spcPts val="3110"/>
              </a:lnSpc>
              <a:buNone/>
            </a:pPr>
            <a:r>
              <a:rPr lang="en-US" sz="1944" kern="0" spc="-39" dirty="0">
                <a:solidFill>
                  <a:srgbClr val="2B2E3C"/>
                </a:solidFill>
                <a:latin typeface="Open Sans" pitchFamily="34" charset="0"/>
                <a:ea typeface="Open Sans" pitchFamily="34" charset="-122"/>
                <a:cs typeface="Open Sans" pitchFamily="34" charset="-120"/>
              </a:rPr>
              <a:t>Venops conducts comprehensive background checks on potential vendors to ensure they have no prior history of fraud or misconduct related to federal healthcare programs.</a:t>
            </a:r>
            <a:endParaRPr lang="en-US" sz="1944" dirty="0"/>
          </a:p>
        </p:txBody>
      </p:sp>
      <p:sp>
        <p:nvSpPr>
          <p:cNvPr id="8" name="Text 5"/>
          <p:cNvSpPr/>
          <p:nvPr/>
        </p:nvSpPr>
        <p:spPr>
          <a:xfrm>
            <a:off x="5372695" y="3590449"/>
            <a:ext cx="3086100" cy="385763"/>
          </a:xfrm>
          <a:prstGeom prst="rect">
            <a:avLst/>
          </a:prstGeom>
          <a:noFill/>
          <a:ln/>
        </p:spPr>
        <p:txBody>
          <a:bodyPr wrap="none" rtlCol="0" anchor="t"/>
          <a:lstStyle/>
          <a:p>
            <a:pPr marL="0" indent="0">
              <a:lnSpc>
                <a:spcPts val="3038"/>
              </a:lnSpc>
              <a:buNone/>
            </a:pPr>
            <a:r>
              <a:rPr lang="en-US" sz="2430" kern="0" spc="-73" dirty="0">
                <a:solidFill>
                  <a:srgbClr val="2C3F42"/>
                </a:solidFill>
                <a:latin typeface="Bitter" pitchFamily="34" charset="0"/>
                <a:ea typeface="Bitter" pitchFamily="34" charset="-122"/>
                <a:cs typeface="Bitter" pitchFamily="34" charset="-120"/>
              </a:rPr>
              <a:t>Compliance Audits</a:t>
            </a:r>
            <a:endParaRPr lang="en-US" sz="2430" dirty="0"/>
          </a:p>
        </p:txBody>
      </p:sp>
      <p:sp>
        <p:nvSpPr>
          <p:cNvPr id="9" name="Text 6"/>
          <p:cNvSpPr/>
          <p:nvPr/>
        </p:nvSpPr>
        <p:spPr>
          <a:xfrm>
            <a:off x="5372695" y="4223028"/>
            <a:ext cx="3898821" cy="2370296"/>
          </a:xfrm>
          <a:prstGeom prst="rect">
            <a:avLst/>
          </a:prstGeom>
          <a:noFill/>
          <a:ln/>
        </p:spPr>
        <p:txBody>
          <a:bodyPr wrap="square" rtlCol="0" anchor="t"/>
          <a:lstStyle/>
          <a:p>
            <a:pPr marL="0" indent="0">
              <a:lnSpc>
                <a:spcPts val="3110"/>
              </a:lnSpc>
              <a:buNone/>
            </a:pPr>
            <a:r>
              <a:rPr lang="en-US" sz="1944" kern="0" spc="-39" dirty="0">
                <a:solidFill>
                  <a:srgbClr val="2B2E3C"/>
                </a:solidFill>
                <a:latin typeface="Open Sans" pitchFamily="34" charset="0"/>
                <a:ea typeface="Open Sans" pitchFamily="34" charset="-122"/>
                <a:cs typeface="Open Sans" pitchFamily="34" charset="-120"/>
              </a:rPr>
              <a:t>We provide ongoing monitoring and compliance audits to ensure vendors continue to meet all necessary requirements and maintain their OIG-compliant status.</a:t>
            </a:r>
            <a:endParaRPr lang="en-US" sz="1944" dirty="0"/>
          </a:p>
        </p:txBody>
      </p:sp>
      <p:sp>
        <p:nvSpPr>
          <p:cNvPr id="10" name="Text 7"/>
          <p:cNvSpPr/>
          <p:nvPr/>
        </p:nvSpPr>
        <p:spPr>
          <a:xfrm>
            <a:off x="9881354" y="3590449"/>
            <a:ext cx="3086100" cy="385763"/>
          </a:xfrm>
          <a:prstGeom prst="rect">
            <a:avLst/>
          </a:prstGeom>
          <a:noFill/>
          <a:ln/>
        </p:spPr>
        <p:txBody>
          <a:bodyPr wrap="none" rtlCol="0" anchor="t"/>
          <a:lstStyle/>
          <a:p>
            <a:pPr marL="0" indent="0">
              <a:lnSpc>
                <a:spcPts val="3038"/>
              </a:lnSpc>
              <a:buNone/>
            </a:pPr>
            <a:r>
              <a:rPr lang="en-US" sz="2430" kern="0" spc="-73" dirty="0">
                <a:solidFill>
                  <a:srgbClr val="2C3F42"/>
                </a:solidFill>
                <a:latin typeface="Bitter" pitchFamily="34" charset="0"/>
                <a:ea typeface="Bitter" pitchFamily="34" charset="-122"/>
                <a:cs typeface="Bitter" pitchFamily="34" charset="-120"/>
              </a:rPr>
              <a:t>Risk Mitigation</a:t>
            </a:r>
            <a:endParaRPr lang="en-US" sz="2430" dirty="0"/>
          </a:p>
        </p:txBody>
      </p:sp>
      <p:sp>
        <p:nvSpPr>
          <p:cNvPr id="11" name="Text 8"/>
          <p:cNvSpPr/>
          <p:nvPr/>
        </p:nvSpPr>
        <p:spPr>
          <a:xfrm>
            <a:off x="9881354" y="4223028"/>
            <a:ext cx="3898821" cy="1975247"/>
          </a:xfrm>
          <a:prstGeom prst="rect">
            <a:avLst/>
          </a:prstGeom>
          <a:noFill/>
          <a:ln/>
        </p:spPr>
        <p:txBody>
          <a:bodyPr wrap="square" rtlCol="0" anchor="t"/>
          <a:lstStyle/>
          <a:p>
            <a:pPr marL="0" indent="0">
              <a:lnSpc>
                <a:spcPts val="3110"/>
              </a:lnSpc>
              <a:buNone/>
            </a:pPr>
            <a:r>
              <a:rPr lang="en-US" sz="1944" kern="0" spc="-39" dirty="0">
                <a:solidFill>
                  <a:srgbClr val="2B2E3C"/>
                </a:solidFill>
                <a:latin typeface="Open Sans" pitchFamily="34" charset="0"/>
                <a:ea typeface="Open Sans" pitchFamily="34" charset="-122"/>
                <a:cs typeface="Open Sans" pitchFamily="34" charset="-120"/>
              </a:rPr>
              <a:t>By thoroughly verifying vendor eligibility, Venops helps organizations reduce their risk of exposure to OIG sanctions and maintain compliance.</a:t>
            </a:r>
            <a:endParaRPr lang="en-US" sz="1944"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pic>
        <p:nvPicPr>
          <p:cNvPr id="4" name="Image 0" descr="preencoded.png"/>
          <p:cNvPicPr>
            <a:picLocks noChangeAspect="1"/>
          </p:cNvPicPr>
          <p:nvPr/>
        </p:nvPicPr>
        <p:blipFill>
          <a:blip r:embed="rId3"/>
          <a:stretch>
            <a:fillRect/>
          </a:stretch>
        </p:blipFill>
        <p:spPr>
          <a:xfrm>
            <a:off x="0" y="0"/>
            <a:ext cx="5486400" cy="8229600"/>
          </a:xfrm>
          <a:prstGeom prst="rect">
            <a:avLst/>
          </a:prstGeom>
        </p:spPr>
      </p:pic>
      <p:pic>
        <p:nvPicPr>
          <p:cNvPr id="5" name="Image 1" descr="preencoded.png"/>
          <p:cNvPicPr>
            <a:picLocks noChangeAspect="1"/>
          </p:cNvPicPr>
          <p:nvPr/>
        </p:nvPicPr>
        <p:blipFill>
          <a:blip r:embed="rId4"/>
          <a:stretch>
            <a:fillRect/>
          </a:stretch>
        </p:blipFill>
        <p:spPr>
          <a:xfrm>
            <a:off x="215979" y="2535317"/>
            <a:ext cx="5054322" cy="3158966"/>
          </a:xfrm>
          <a:prstGeom prst="rect">
            <a:avLst/>
          </a:prstGeom>
        </p:spPr>
      </p:pic>
      <p:pic>
        <p:nvPicPr>
          <p:cNvPr id="6" name="Image 2" descr="preencoded.png"/>
          <p:cNvPicPr>
            <a:picLocks noChangeAspect="1"/>
          </p:cNvPicPr>
          <p:nvPr/>
        </p:nvPicPr>
        <p:blipFill>
          <a:blip r:embed="rId5"/>
          <a:stretch>
            <a:fillRect/>
          </a:stretch>
        </p:blipFill>
        <p:spPr>
          <a:xfrm>
            <a:off x="9040654" y="1327428"/>
            <a:ext cx="2035373" cy="292298"/>
          </a:xfrm>
          <a:prstGeom prst="rect">
            <a:avLst/>
          </a:prstGeom>
        </p:spPr>
      </p:pic>
      <p:sp>
        <p:nvSpPr>
          <p:cNvPr id="7" name="Text 2"/>
          <p:cNvSpPr/>
          <p:nvPr/>
        </p:nvSpPr>
        <p:spPr>
          <a:xfrm>
            <a:off x="6091238" y="1878925"/>
            <a:ext cx="5913477" cy="540068"/>
          </a:xfrm>
          <a:prstGeom prst="rect">
            <a:avLst/>
          </a:prstGeom>
          <a:noFill/>
          <a:ln/>
        </p:spPr>
        <p:txBody>
          <a:bodyPr wrap="none" rtlCol="0" anchor="t"/>
          <a:lstStyle/>
          <a:p>
            <a:pPr marL="0" indent="0">
              <a:lnSpc>
                <a:spcPts val="4253"/>
              </a:lnSpc>
              <a:buNone/>
            </a:pPr>
            <a:r>
              <a:rPr lang="en-US" sz="3402" kern="0" spc="-102" dirty="0">
                <a:solidFill>
                  <a:srgbClr val="2C3F42"/>
                </a:solidFill>
                <a:latin typeface="Bitter" pitchFamily="34" charset="0"/>
                <a:ea typeface="Bitter" pitchFamily="34" charset="-122"/>
                <a:cs typeface="Bitter" pitchFamily="34" charset="-120"/>
              </a:rPr>
              <a:t>CMS Open Payments Reporting</a:t>
            </a:r>
            <a:endParaRPr lang="en-US" sz="3402" dirty="0"/>
          </a:p>
        </p:txBody>
      </p:sp>
      <p:sp>
        <p:nvSpPr>
          <p:cNvPr id="8" name="Shape 3"/>
          <p:cNvSpPr/>
          <p:nvPr/>
        </p:nvSpPr>
        <p:spPr>
          <a:xfrm>
            <a:off x="6091238" y="2678192"/>
            <a:ext cx="7934325" cy="4223861"/>
          </a:xfrm>
          <a:prstGeom prst="roundRect">
            <a:avLst>
              <a:gd name="adj" fmla="val 1841"/>
            </a:avLst>
          </a:prstGeom>
          <a:noFill/>
          <a:ln w="7620">
            <a:solidFill>
              <a:srgbClr val="000000">
                <a:alpha val="8000"/>
              </a:srgbClr>
            </a:solidFill>
            <a:prstDash val="solid"/>
          </a:ln>
        </p:spPr>
      </p:sp>
      <p:sp>
        <p:nvSpPr>
          <p:cNvPr id="9" name="Shape 4"/>
          <p:cNvSpPr/>
          <p:nvPr/>
        </p:nvSpPr>
        <p:spPr>
          <a:xfrm>
            <a:off x="6098857" y="2685812"/>
            <a:ext cx="7919085" cy="1052155"/>
          </a:xfrm>
          <a:prstGeom prst="rect">
            <a:avLst/>
          </a:prstGeom>
          <a:solidFill>
            <a:srgbClr val="FFFFFF">
              <a:alpha val="4000"/>
            </a:srgbClr>
          </a:solidFill>
          <a:ln/>
        </p:spPr>
      </p:sp>
      <p:sp>
        <p:nvSpPr>
          <p:cNvPr id="10" name="Text 5"/>
          <p:cNvSpPr/>
          <p:nvPr/>
        </p:nvSpPr>
        <p:spPr>
          <a:xfrm>
            <a:off x="6271617" y="2797016"/>
            <a:ext cx="3610213" cy="276582"/>
          </a:xfrm>
          <a:prstGeom prst="rect">
            <a:avLst/>
          </a:prstGeom>
          <a:noFill/>
          <a:ln/>
        </p:spPr>
        <p:txBody>
          <a:bodyPr wrap="none" rtlCol="0" anchor="t"/>
          <a:lstStyle/>
          <a:p>
            <a:pPr marL="0" indent="0">
              <a:lnSpc>
                <a:spcPts val="2177"/>
              </a:lnSpc>
              <a:buNone/>
            </a:pPr>
            <a:r>
              <a:rPr lang="en-US" sz="1361" kern="0" spc="-27" dirty="0">
                <a:solidFill>
                  <a:srgbClr val="2B2E3C"/>
                </a:solidFill>
                <a:latin typeface="Open Sans" pitchFamily="34" charset="0"/>
                <a:ea typeface="Open Sans" pitchFamily="34" charset="-122"/>
                <a:cs typeface="Open Sans" pitchFamily="34" charset="-120"/>
              </a:rPr>
              <a:t>Data Collection</a:t>
            </a:r>
            <a:endParaRPr lang="en-US" sz="1361" dirty="0"/>
          </a:p>
        </p:txBody>
      </p:sp>
      <p:sp>
        <p:nvSpPr>
          <p:cNvPr id="11" name="Text 6"/>
          <p:cNvSpPr/>
          <p:nvPr/>
        </p:nvSpPr>
        <p:spPr>
          <a:xfrm>
            <a:off x="10234970" y="2797016"/>
            <a:ext cx="3610213" cy="829747"/>
          </a:xfrm>
          <a:prstGeom prst="rect">
            <a:avLst/>
          </a:prstGeom>
          <a:noFill/>
          <a:ln/>
        </p:spPr>
        <p:txBody>
          <a:bodyPr wrap="square" rtlCol="0" anchor="t"/>
          <a:lstStyle/>
          <a:p>
            <a:pPr marL="0" indent="0">
              <a:lnSpc>
                <a:spcPts val="2177"/>
              </a:lnSpc>
              <a:buNone/>
            </a:pPr>
            <a:r>
              <a:rPr lang="en-US" sz="1361" kern="0" spc="-27" dirty="0">
                <a:solidFill>
                  <a:srgbClr val="2B2E3C"/>
                </a:solidFill>
                <a:latin typeface="Open Sans" pitchFamily="34" charset="0"/>
                <a:ea typeface="Open Sans" pitchFamily="34" charset="-122"/>
                <a:cs typeface="Open Sans" pitchFamily="34" charset="-120"/>
              </a:rPr>
              <a:t>Venops collects all relevant data required for accurate and comprehensive </a:t>
            </a:r>
            <a:r>
              <a:rPr lang="en-US" sz="1361" b="1" u="sng" kern="0" spc="-27" dirty="0">
                <a:solidFill>
                  <a:srgbClr val="D2600F"/>
                </a:solidFill>
                <a:latin typeface="Open Sans" pitchFamily="34" charset="0"/>
                <a:ea typeface="Open Sans" pitchFamily="34" charset="-122"/>
                <a:cs typeface="Open Sans" pitchFamily="34" charset="-120"/>
                <a:hlinkClick r:id="rId6">
                  <a:extLst>
                    <a:ext uri="{A12FA001-AC4F-418D-AE19-62706E023703}">
                      <ahyp:hlinkClr xmlns="" xmlns:ahyp="http://schemas.microsoft.com/office/drawing/2018/hyperlinkcolor" val="tx"/>
                    </a:ext>
                  </a:extLst>
                </a:hlinkClick>
              </a:rPr>
              <a:t>CMS Open Payments </a:t>
            </a:r>
            <a:r>
              <a:rPr lang="en-US" sz="1361" kern="0" spc="-27" dirty="0">
                <a:solidFill>
                  <a:srgbClr val="2B2E3C"/>
                </a:solidFill>
                <a:latin typeface="Open Sans" pitchFamily="34" charset="0"/>
                <a:ea typeface="Open Sans" pitchFamily="34" charset="-122"/>
                <a:cs typeface="Open Sans" pitchFamily="34" charset="-120"/>
              </a:rPr>
              <a:t>reporting.</a:t>
            </a:r>
            <a:endParaRPr lang="en-US" sz="1361" dirty="0"/>
          </a:p>
        </p:txBody>
      </p:sp>
      <p:sp>
        <p:nvSpPr>
          <p:cNvPr id="12" name="Shape 7"/>
          <p:cNvSpPr/>
          <p:nvPr/>
        </p:nvSpPr>
        <p:spPr>
          <a:xfrm>
            <a:off x="6098857" y="3737967"/>
            <a:ext cx="7919085" cy="1052155"/>
          </a:xfrm>
          <a:prstGeom prst="rect">
            <a:avLst/>
          </a:prstGeom>
          <a:solidFill>
            <a:srgbClr val="000000">
              <a:alpha val="4000"/>
            </a:srgbClr>
          </a:solidFill>
          <a:ln/>
        </p:spPr>
      </p:sp>
      <p:sp>
        <p:nvSpPr>
          <p:cNvPr id="13" name="Text 8"/>
          <p:cNvSpPr/>
          <p:nvPr/>
        </p:nvSpPr>
        <p:spPr>
          <a:xfrm>
            <a:off x="6271617" y="3849172"/>
            <a:ext cx="3610213" cy="276582"/>
          </a:xfrm>
          <a:prstGeom prst="rect">
            <a:avLst/>
          </a:prstGeom>
          <a:noFill/>
          <a:ln/>
        </p:spPr>
        <p:txBody>
          <a:bodyPr wrap="none" rtlCol="0" anchor="t"/>
          <a:lstStyle/>
          <a:p>
            <a:pPr marL="0" indent="0">
              <a:lnSpc>
                <a:spcPts val="2177"/>
              </a:lnSpc>
              <a:buNone/>
            </a:pPr>
            <a:r>
              <a:rPr lang="en-US" sz="1361" kern="0" spc="-27" dirty="0">
                <a:solidFill>
                  <a:srgbClr val="2B2E3C"/>
                </a:solidFill>
                <a:latin typeface="Open Sans" pitchFamily="34" charset="0"/>
                <a:ea typeface="Open Sans" pitchFamily="34" charset="-122"/>
                <a:cs typeface="Open Sans" pitchFamily="34" charset="-120"/>
              </a:rPr>
              <a:t>Report Generation</a:t>
            </a:r>
            <a:endParaRPr lang="en-US" sz="1361" dirty="0"/>
          </a:p>
        </p:txBody>
      </p:sp>
      <p:sp>
        <p:nvSpPr>
          <p:cNvPr id="14" name="Text 9"/>
          <p:cNvSpPr/>
          <p:nvPr/>
        </p:nvSpPr>
        <p:spPr>
          <a:xfrm>
            <a:off x="10234970" y="3849172"/>
            <a:ext cx="3610213" cy="829747"/>
          </a:xfrm>
          <a:prstGeom prst="rect">
            <a:avLst/>
          </a:prstGeom>
          <a:noFill/>
          <a:ln/>
        </p:spPr>
        <p:txBody>
          <a:bodyPr wrap="square" rtlCol="0" anchor="t"/>
          <a:lstStyle/>
          <a:p>
            <a:pPr marL="0" indent="0">
              <a:lnSpc>
                <a:spcPts val="2177"/>
              </a:lnSpc>
              <a:buNone/>
            </a:pPr>
            <a:r>
              <a:rPr lang="en-US" sz="1361" kern="0" spc="-27" dirty="0">
                <a:solidFill>
                  <a:srgbClr val="2B2E3C"/>
                </a:solidFill>
                <a:latin typeface="Open Sans" pitchFamily="34" charset="0"/>
                <a:ea typeface="Open Sans" pitchFamily="34" charset="-122"/>
                <a:cs typeface="Open Sans" pitchFamily="34" charset="-120"/>
              </a:rPr>
              <a:t>Our automated system generates detailed reports, ensuring compliance with all CMS Open Payments requirements.</a:t>
            </a:r>
            <a:endParaRPr lang="en-US" sz="1361" dirty="0"/>
          </a:p>
        </p:txBody>
      </p:sp>
      <p:sp>
        <p:nvSpPr>
          <p:cNvPr id="15" name="Shape 10"/>
          <p:cNvSpPr/>
          <p:nvPr/>
        </p:nvSpPr>
        <p:spPr>
          <a:xfrm>
            <a:off x="6098857" y="4790123"/>
            <a:ext cx="7919085" cy="1052155"/>
          </a:xfrm>
          <a:prstGeom prst="rect">
            <a:avLst/>
          </a:prstGeom>
          <a:solidFill>
            <a:srgbClr val="FFFFFF">
              <a:alpha val="4000"/>
            </a:srgbClr>
          </a:solidFill>
          <a:ln/>
        </p:spPr>
      </p:sp>
      <p:sp>
        <p:nvSpPr>
          <p:cNvPr id="16" name="Text 11"/>
          <p:cNvSpPr/>
          <p:nvPr/>
        </p:nvSpPr>
        <p:spPr>
          <a:xfrm>
            <a:off x="6271617" y="4901327"/>
            <a:ext cx="3610213" cy="276582"/>
          </a:xfrm>
          <a:prstGeom prst="rect">
            <a:avLst/>
          </a:prstGeom>
          <a:noFill/>
          <a:ln/>
        </p:spPr>
        <p:txBody>
          <a:bodyPr wrap="none" rtlCol="0" anchor="t"/>
          <a:lstStyle/>
          <a:p>
            <a:pPr marL="0" indent="0">
              <a:lnSpc>
                <a:spcPts val="2177"/>
              </a:lnSpc>
              <a:buNone/>
            </a:pPr>
            <a:r>
              <a:rPr lang="en-US" sz="1361" kern="0" spc="-27" dirty="0">
                <a:solidFill>
                  <a:srgbClr val="2B2E3C"/>
                </a:solidFill>
                <a:latin typeface="Open Sans" pitchFamily="34" charset="0"/>
                <a:ea typeface="Open Sans" pitchFamily="34" charset="-122"/>
                <a:cs typeface="Open Sans" pitchFamily="34" charset="-120"/>
              </a:rPr>
              <a:t>Data Validation</a:t>
            </a:r>
            <a:endParaRPr lang="en-US" sz="1361" dirty="0"/>
          </a:p>
        </p:txBody>
      </p:sp>
      <p:sp>
        <p:nvSpPr>
          <p:cNvPr id="17" name="Text 12"/>
          <p:cNvSpPr/>
          <p:nvPr/>
        </p:nvSpPr>
        <p:spPr>
          <a:xfrm>
            <a:off x="10234970" y="4901327"/>
            <a:ext cx="3610213" cy="829747"/>
          </a:xfrm>
          <a:prstGeom prst="rect">
            <a:avLst/>
          </a:prstGeom>
          <a:noFill/>
          <a:ln/>
        </p:spPr>
        <p:txBody>
          <a:bodyPr wrap="square" rtlCol="0" anchor="t"/>
          <a:lstStyle/>
          <a:p>
            <a:pPr marL="0" indent="0">
              <a:lnSpc>
                <a:spcPts val="2177"/>
              </a:lnSpc>
              <a:buNone/>
            </a:pPr>
            <a:r>
              <a:rPr lang="en-US" sz="1361" kern="0" spc="-27" dirty="0">
                <a:solidFill>
                  <a:srgbClr val="2B2E3C"/>
                </a:solidFill>
                <a:latin typeface="Open Sans" pitchFamily="34" charset="0"/>
                <a:ea typeface="Open Sans" pitchFamily="34" charset="-122"/>
                <a:cs typeface="Open Sans" pitchFamily="34" charset="-120"/>
              </a:rPr>
              <a:t>We validate all reported data to ensure accuracy and prevent potential errors, minimizing the risk of penalties.</a:t>
            </a:r>
            <a:endParaRPr lang="en-US" sz="1361" dirty="0"/>
          </a:p>
        </p:txBody>
      </p:sp>
      <p:sp>
        <p:nvSpPr>
          <p:cNvPr id="18" name="Shape 13"/>
          <p:cNvSpPr/>
          <p:nvPr/>
        </p:nvSpPr>
        <p:spPr>
          <a:xfrm>
            <a:off x="6098857" y="5842278"/>
            <a:ext cx="7919085" cy="1052155"/>
          </a:xfrm>
          <a:prstGeom prst="rect">
            <a:avLst/>
          </a:prstGeom>
          <a:solidFill>
            <a:srgbClr val="000000">
              <a:alpha val="4000"/>
            </a:srgbClr>
          </a:solidFill>
          <a:ln/>
        </p:spPr>
      </p:sp>
      <p:sp>
        <p:nvSpPr>
          <p:cNvPr id="19" name="Text 14"/>
          <p:cNvSpPr/>
          <p:nvPr/>
        </p:nvSpPr>
        <p:spPr>
          <a:xfrm>
            <a:off x="6271617" y="5953482"/>
            <a:ext cx="3610213" cy="276582"/>
          </a:xfrm>
          <a:prstGeom prst="rect">
            <a:avLst/>
          </a:prstGeom>
          <a:noFill/>
          <a:ln/>
        </p:spPr>
        <p:txBody>
          <a:bodyPr wrap="none" rtlCol="0" anchor="t"/>
          <a:lstStyle/>
          <a:p>
            <a:pPr marL="0" indent="0">
              <a:lnSpc>
                <a:spcPts val="2177"/>
              </a:lnSpc>
              <a:buNone/>
            </a:pPr>
            <a:r>
              <a:rPr lang="en-US" sz="1361" kern="0" spc="-27" dirty="0">
                <a:solidFill>
                  <a:srgbClr val="2B2E3C"/>
                </a:solidFill>
                <a:latin typeface="Open Sans" pitchFamily="34" charset="0"/>
                <a:ea typeface="Open Sans" pitchFamily="34" charset="-122"/>
                <a:cs typeface="Open Sans" pitchFamily="34" charset="-120"/>
              </a:rPr>
              <a:t>Submission Process</a:t>
            </a:r>
            <a:endParaRPr lang="en-US" sz="1361" dirty="0"/>
          </a:p>
        </p:txBody>
      </p:sp>
      <p:sp>
        <p:nvSpPr>
          <p:cNvPr id="20" name="Text 15"/>
          <p:cNvSpPr/>
          <p:nvPr/>
        </p:nvSpPr>
        <p:spPr>
          <a:xfrm>
            <a:off x="10234970" y="5953482"/>
            <a:ext cx="3610213" cy="829747"/>
          </a:xfrm>
          <a:prstGeom prst="rect">
            <a:avLst/>
          </a:prstGeom>
          <a:noFill/>
          <a:ln/>
        </p:spPr>
        <p:txBody>
          <a:bodyPr wrap="square" rtlCol="0" anchor="t"/>
          <a:lstStyle/>
          <a:p>
            <a:pPr marL="0" indent="0">
              <a:lnSpc>
                <a:spcPts val="2177"/>
              </a:lnSpc>
              <a:buNone/>
            </a:pPr>
            <a:r>
              <a:rPr lang="en-US" sz="1361" kern="0" spc="-27" dirty="0">
                <a:solidFill>
                  <a:srgbClr val="2B2E3C"/>
                </a:solidFill>
                <a:latin typeface="Open Sans" pitchFamily="34" charset="0"/>
                <a:ea typeface="Open Sans" pitchFamily="34" charset="-122"/>
                <a:cs typeface="Open Sans" pitchFamily="34" charset="-120"/>
              </a:rPr>
              <a:t>Venops facilitates the seamless submission of CMS Open Payments reports to the government portal.</a:t>
            </a:r>
            <a:endParaRPr lang="en-US" sz="136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pic>
        <p:nvPicPr>
          <p:cNvPr id="4" name="Image 0" descr="preencoded.png"/>
          <p:cNvPicPr>
            <a:picLocks noChangeAspect="1"/>
          </p:cNvPicPr>
          <p:nvPr/>
        </p:nvPicPr>
        <p:blipFill>
          <a:blip r:embed="rId3"/>
          <a:stretch>
            <a:fillRect/>
          </a:stretch>
        </p:blipFill>
        <p:spPr>
          <a:xfrm>
            <a:off x="0" y="0"/>
            <a:ext cx="5486400" cy="8229600"/>
          </a:xfrm>
          <a:prstGeom prst="rect">
            <a:avLst/>
          </a:prstGeom>
        </p:spPr>
      </p:pic>
      <p:pic>
        <p:nvPicPr>
          <p:cNvPr id="5" name="Image 1" descr="preencoded.png"/>
          <p:cNvPicPr>
            <a:picLocks noChangeAspect="1"/>
          </p:cNvPicPr>
          <p:nvPr/>
        </p:nvPicPr>
        <p:blipFill>
          <a:blip r:embed="rId4"/>
          <a:stretch>
            <a:fillRect/>
          </a:stretch>
        </p:blipFill>
        <p:spPr>
          <a:xfrm>
            <a:off x="237292" y="2450425"/>
            <a:ext cx="5011698" cy="3328630"/>
          </a:xfrm>
          <a:prstGeom prst="rect">
            <a:avLst/>
          </a:prstGeom>
        </p:spPr>
      </p:pic>
      <p:pic>
        <p:nvPicPr>
          <p:cNvPr id="6" name="Image 2" descr="preencoded.png"/>
          <p:cNvPicPr>
            <a:picLocks noChangeAspect="1"/>
          </p:cNvPicPr>
          <p:nvPr/>
        </p:nvPicPr>
        <p:blipFill>
          <a:blip r:embed="rId5"/>
          <a:stretch>
            <a:fillRect/>
          </a:stretch>
        </p:blipFill>
        <p:spPr>
          <a:xfrm>
            <a:off x="8940046" y="1093708"/>
            <a:ext cx="2236708" cy="321231"/>
          </a:xfrm>
          <a:prstGeom prst="rect">
            <a:avLst/>
          </a:prstGeom>
        </p:spPr>
      </p:pic>
      <p:sp>
        <p:nvSpPr>
          <p:cNvPr id="7" name="Text 2"/>
          <p:cNvSpPr/>
          <p:nvPr/>
        </p:nvSpPr>
        <p:spPr>
          <a:xfrm>
            <a:off x="6151007" y="1699736"/>
            <a:ext cx="5922883" cy="593527"/>
          </a:xfrm>
          <a:prstGeom prst="rect">
            <a:avLst/>
          </a:prstGeom>
          <a:noFill/>
          <a:ln/>
        </p:spPr>
        <p:txBody>
          <a:bodyPr wrap="none" rtlCol="0" anchor="t"/>
          <a:lstStyle/>
          <a:p>
            <a:pPr marL="0" indent="0">
              <a:lnSpc>
                <a:spcPts val="4673"/>
              </a:lnSpc>
              <a:buNone/>
            </a:pPr>
            <a:r>
              <a:rPr lang="en-US" sz="3738" kern="0" spc="-112" dirty="0">
                <a:solidFill>
                  <a:srgbClr val="2C3F42"/>
                </a:solidFill>
                <a:latin typeface="Bitter" pitchFamily="34" charset="0"/>
                <a:ea typeface="Bitter" pitchFamily="34" charset="-122"/>
                <a:cs typeface="Bitter" pitchFamily="34" charset="-120"/>
              </a:rPr>
              <a:t>Detailed Background Checks</a:t>
            </a:r>
            <a:endParaRPr lang="en-US" sz="3738" dirty="0"/>
          </a:p>
        </p:txBody>
      </p:sp>
      <p:pic>
        <p:nvPicPr>
          <p:cNvPr id="8" name="Image 3" descr="preencoded.png"/>
          <p:cNvPicPr>
            <a:picLocks noChangeAspect="1"/>
          </p:cNvPicPr>
          <p:nvPr/>
        </p:nvPicPr>
        <p:blipFill>
          <a:blip r:embed="rId6"/>
          <a:stretch>
            <a:fillRect/>
          </a:stretch>
        </p:blipFill>
        <p:spPr>
          <a:xfrm>
            <a:off x="6151007" y="2578060"/>
            <a:ext cx="949523" cy="1519238"/>
          </a:xfrm>
          <a:prstGeom prst="rect">
            <a:avLst/>
          </a:prstGeom>
        </p:spPr>
      </p:pic>
      <p:sp>
        <p:nvSpPr>
          <p:cNvPr id="9" name="Text 3"/>
          <p:cNvSpPr/>
          <p:nvPr/>
        </p:nvSpPr>
        <p:spPr>
          <a:xfrm>
            <a:off x="7385328" y="2767965"/>
            <a:ext cx="2373868" cy="296704"/>
          </a:xfrm>
          <a:prstGeom prst="rect">
            <a:avLst/>
          </a:prstGeom>
          <a:noFill/>
          <a:ln/>
        </p:spPr>
        <p:txBody>
          <a:bodyPr wrap="none" rtlCol="0" anchor="t"/>
          <a:lstStyle/>
          <a:p>
            <a:pPr marL="0" indent="0" algn="l">
              <a:lnSpc>
                <a:spcPts val="2337"/>
              </a:lnSpc>
              <a:buNone/>
            </a:pPr>
            <a:r>
              <a:rPr lang="en-US" sz="1869" kern="0" spc="-56" dirty="0">
                <a:solidFill>
                  <a:srgbClr val="2B2E3C"/>
                </a:solidFill>
                <a:latin typeface="Bitter" pitchFamily="34" charset="0"/>
                <a:ea typeface="Bitter" pitchFamily="34" charset="-122"/>
                <a:cs typeface="Bitter" pitchFamily="34" charset="-120"/>
              </a:rPr>
              <a:t>Criminal Records</a:t>
            </a:r>
            <a:endParaRPr lang="en-US" sz="1869" dirty="0"/>
          </a:p>
        </p:txBody>
      </p:sp>
      <p:sp>
        <p:nvSpPr>
          <p:cNvPr id="10" name="Text 4"/>
          <p:cNvSpPr/>
          <p:nvPr/>
        </p:nvSpPr>
        <p:spPr>
          <a:xfrm>
            <a:off x="7385328" y="3178612"/>
            <a:ext cx="6580465" cy="607695"/>
          </a:xfrm>
          <a:prstGeom prst="rect">
            <a:avLst/>
          </a:prstGeom>
          <a:noFill/>
          <a:ln/>
        </p:spPr>
        <p:txBody>
          <a:bodyPr wrap="square" rtlCol="0" anchor="t"/>
          <a:lstStyle/>
          <a:p>
            <a:pPr marL="0" indent="0" algn="l">
              <a:lnSpc>
                <a:spcPts val="2393"/>
              </a:lnSpc>
              <a:buNone/>
            </a:pPr>
            <a:r>
              <a:rPr lang="en-US" sz="1495" kern="0" spc="-30" dirty="0">
                <a:solidFill>
                  <a:srgbClr val="2B2E3C"/>
                </a:solidFill>
                <a:latin typeface="Open Sans" pitchFamily="34" charset="0"/>
                <a:ea typeface="Open Sans" pitchFamily="34" charset="-122"/>
                <a:cs typeface="Open Sans" pitchFamily="34" charset="-120"/>
              </a:rPr>
              <a:t>Venops conducts thorough checks of criminal records, ensuring individuals and entities have no history of relevant offenses.</a:t>
            </a:r>
            <a:endParaRPr lang="en-US" sz="1495" dirty="0"/>
          </a:p>
        </p:txBody>
      </p:sp>
      <p:pic>
        <p:nvPicPr>
          <p:cNvPr id="11" name="Image 4" descr="preencoded.png"/>
          <p:cNvPicPr>
            <a:picLocks noChangeAspect="1"/>
          </p:cNvPicPr>
          <p:nvPr/>
        </p:nvPicPr>
        <p:blipFill>
          <a:blip r:embed="rId7"/>
          <a:stretch>
            <a:fillRect/>
          </a:stretch>
        </p:blipFill>
        <p:spPr>
          <a:xfrm>
            <a:off x="6151007" y="4097298"/>
            <a:ext cx="949523" cy="1519238"/>
          </a:xfrm>
          <a:prstGeom prst="rect">
            <a:avLst/>
          </a:prstGeom>
        </p:spPr>
      </p:pic>
      <p:sp>
        <p:nvSpPr>
          <p:cNvPr id="12" name="Text 5"/>
          <p:cNvSpPr/>
          <p:nvPr/>
        </p:nvSpPr>
        <p:spPr>
          <a:xfrm>
            <a:off x="7385328" y="4287203"/>
            <a:ext cx="2373868" cy="296704"/>
          </a:xfrm>
          <a:prstGeom prst="rect">
            <a:avLst/>
          </a:prstGeom>
          <a:noFill/>
          <a:ln/>
        </p:spPr>
        <p:txBody>
          <a:bodyPr wrap="none" rtlCol="0" anchor="t"/>
          <a:lstStyle/>
          <a:p>
            <a:pPr marL="0" indent="0" algn="l">
              <a:lnSpc>
                <a:spcPts val="2337"/>
              </a:lnSpc>
              <a:buNone/>
            </a:pPr>
            <a:r>
              <a:rPr lang="en-US" sz="1869" kern="0" spc="-56" dirty="0">
                <a:solidFill>
                  <a:srgbClr val="2B2E3C"/>
                </a:solidFill>
                <a:latin typeface="Bitter" pitchFamily="34" charset="0"/>
                <a:ea typeface="Bitter" pitchFamily="34" charset="-122"/>
                <a:cs typeface="Bitter" pitchFamily="34" charset="-120"/>
              </a:rPr>
              <a:t>Professional Licenses</a:t>
            </a:r>
            <a:endParaRPr lang="en-US" sz="1869" dirty="0"/>
          </a:p>
        </p:txBody>
      </p:sp>
      <p:sp>
        <p:nvSpPr>
          <p:cNvPr id="13" name="Text 6"/>
          <p:cNvSpPr/>
          <p:nvPr/>
        </p:nvSpPr>
        <p:spPr>
          <a:xfrm>
            <a:off x="7385328" y="4697849"/>
            <a:ext cx="6580465" cy="607695"/>
          </a:xfrm>
          <a:prstGeom prst="rect">
            <a:avLst/>
          </a:prstGeom>
          <a:noFill/>
          <a:ln/>
        </p:spPr>
        <p:txBody>
          <a:bodyPr wrap="square" rtlCol="0" anchor="t"/>
          <a:lstStyle/>
          <a:p>
            <a:pPr marL="0" indent="0" algn="l">
              <a:lnSpc>
                <a:spcPts val="2393"/>
              </a:lnSpc>
              <a:buNone/>
            </a:pPr>
            <a:r>
              <a:rPr lang="en-US" sz="1495" kern="0" spc="-30" dirty="0">
                <a:solidFill>
                  <a:srgbClr val="2B2E3C"/>
                </a:solidFill>
                <a:latin typeface="Open Sans" pitchFamily="34" charset="0"/>
                <a:ea typeface="Open Sans" pitchFamily="34" charset="-122"/>
                <a:cs typeface="Open Sans" pitchFamily="34" charset="-120"/>
              </a:rPr>
              <a:t>We verify the validity and status of professional licenses, ensuring they are current and in good standing.</a:t>
            </a:r>
            <a:endParaRPr lang="en-US" sz="1495" dirty="0"/>
          </a:p>
        </p:txBody>
      </p:sp>
      <p:pic>
        <p:nvPicPr>
          <p:cNvPr id="14" name="Image 5" descr="preencoded.png"/>
          <p:cNvPicPr>
            <a:picLocks noChangeAspect="1"/>
          </p:cNvPicPr>
          <p:nvPr/>
        </p:nvPicPr>
        <p:blipFill>
          <a:blip r:embed="rId8"/>
          <a:stretch>
            <a:fillRect/>
          </a:stretch>
        </p:blipFill>
        <p:spPr>
          <a:xfrm>
            <a:off x="6151007" y="5616535"/>
            <a:ext cx="949523" cy="1519238"/>
          </a:xfrm>
          <a:prstGeom prst="rect">
            <a:avLst/>
          </a:prstGeom>
        </p:spPr>
      </p:pic>
      <p:sp>
        <p:nvSpPr>
          <p:cNvPr id="15" name="Text 7"/>
          <p:cNvSpPr/>
          <p:nvPr/>
        </p:nvSpPr>
        <p:spPr>
          <a:xfrm>
            <a:off x="7385328" y="5806440"/>
            <a:ext cx="2373868" cy="296704"/>
          </a:xfrm>
          <a:prstGeom prst="rect">
            <a:avLst/>
          </a:prstGeom>
          <a:noFill/>
          <a:ln/>
        </p:spPr>
        <p:txBody>
          <a:bodyPr wrap="none" rtlCol="0" anchor="t"/>
          <a:lstStyle/>
          <a:p>
            <a:pPr marL="0" indent="0" algn="l">
              <a:lnSpc>
                <a:spcPts val="2337"/>
              </a:lnSpc>
              <a:buNone/>
            </a:pPr>
            <a:r>
              <a:rPr lang="en-US" sz="1869" kern="0" spc="-56" dirty="0">
                <a:solidFill>
                  <a:srgbClr val="2B2E3C"/>
                </a:solidFill>
                <a:latin typeface="Bitter" pitchFamily="34" charset="0"/>
                <a:ea typeface="Bitter" pitchFamily="34" charset="-122"/>
                <a:cs typeface="Bitter" pitchFamily="34" charset="-120"/>
              </a:rPr>
              <a:t>Civil Judgments</a:t>
            </a:r>
            <a:endParaRPr lang="en-US" sz="1869" dirty="0"/>
          </a:p>
        </p:txBody>
      </p:sp>
      <p:sp>
        <p:nvSpPr>
          <p:cNvPr id="16" name="Text 8"/>
          <p:cNvSpPr/>
          <p:nvPr/>
        </p:nvSpPr>
        <p:spPr>
          <a:xfrm>
            <a:off x="7385328" y="6217087"/>
            <a:ext cx="6580465" cy="607695"/>
          </a:xfrm>
          <a:prstGeom prst="rect">
            <a:avLst/>
          </a:prstGeom>
          <a:noFill/>
          <a:ln/>
        </p:spPr>
        <p:txBody>
          <a:bodyPr wrap="square" rtlCol="0" anchor="t"/>
          <a:lstStyle/>
          <a:p>
            <a:pPr marL="0" indent="0" algn="l">
              <a:lnSpc>
                <a:spcPts val="2393"/>
              </a:lnSpc>
              <a:buNone/>
            </a:pPr>
            <a:r>
              <a:rPr lang="en-US" sz="1495" kern="0" spc="-30" dirty="0">
                <a:solidFill>
                  <a:srgbClr val="2B2E3C"/>
                </a:solidFill>
                <a:latin typeface="Open Sans" pitchFamily="34" charset="0"/>
                <a:ea typeface="Open Sans" pitchFamily="34" charset="-122"/>
                <a:cs typeface="Open Sans" pitchFamily="34" charset="-120"/>
              </a:rPr>
              <a:t>Our background checks include a review of civil judgments, identifying any potential liabilities or legal issues.</a:t>
            </a:r>
            <a:endParaRPr lang="en-US" sz="1495"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pic>
        <p:nvPicPr>
          <p:cNvPr id="4" name="Image 0" descr="preencoded.png"/>
          <p:cNvPicPr>
            <a:picLocks noChangeAspect="1"/>
          </p:cNvPicPr>
          <p:nvPr/>
        </p:nvPicPr>
        <p:blipFill>
          <a:blip r:embed="rId3"/>
          <a:stretch>
            <a:fillRect/>
          </a:stretch>
        </p:blipFill>
        <p:spPr>
          <a:xfrm>
            <a:off x="9144000" y="0"/>
            <a:ext cx="5486400" cy="8229600"/>
          </a:xfrm>
          <a:prstGeom prst="rect">
            <a:avLst/>
          </a:prstGeom>
        </p:spPr>
      </p:pic>
      <p:pic>
        <p:nvPicPr>
          <p:cNvPr id="5" name="Image 1" descr="preencoded.png"/>
          <p:cNvPicPr>
            <a:picLocks noChangeAspect="1"/>
          </p:cNvPicPr>
          <p:nvPr/>
        </p:nvPicPr>
        <p:blipFill>
          <a:blip r:embed="rId4"/>
          <a:stretch>
            <a:fillRect/>
          </a:stretch>
        </p:blipFill>
        <p:spPr>
          <a:xfrm>
            <a:off x="9360098" y="2432090"/>
            <a:ext cx="5054203" cy="3365302"/>
          </a:xfrm>
          <a:prstGeom prst="rect">
            <a:avLst/>
          </a:prstGeom>
        </p:spPr>
      </p:pic>
      <p:pic>
        <p:nvPicPr>
          <p:cNvPr id="6" name="Image 2" descr="preencoded.png"/>
          <p:cNvPicPr>
            <a:picLocks noChangeAspect="1"/>
          </p:cNvPicPr>
          <p:nvPr/>
        </p:nvPicPr>
        <p:blipFill>
          <a:blip r:embed="rId5"/>
          <a:stretch>
            <a:fillRect/>
          </a:stretch>
        </p:blipFill>
        <p:spPr>
          <a:xfrm>
            <a:off x="3554254" y="762238"/>
            <a:ext cx="2035373" cy="292298"/>
          </a:xfrm>
          <a:prstGeom prst="rect">
            <a:avLst/>
          </a:prstGeom>
        </p:spPr>
      </p:pic>
      <p:sp>
        <p:nvSpPr>
          <p:cNvPr id="7" name="Text 2"/>
          <p:cNvSpPr/>
          <p:nvPr/>
        </p:nvSpPr>
        <p:spPr>
          <a:xfrm>
            <a:off x="604837" y="1313736"/>
            <a:ext cx="5825847" cy="540068"/>
          </a:xfrm>
          <a:prstGeom prst="rect">
            <a:avLst/>
          </a:prstGeom>
          <a:noFill/>
          <a:ln/>
        </p:spPr>
        <p:txBody>
          <a:bodyPr wrap="none" rtlCol="0" anchor="t"/>
          <a:lstStyle/>
          <a:p>
            <a:pPr marL="0" indent="0">
              <a:lnSpc>
                <a:spcPts val="4253"/>
              </a:lnSpc>
              <a:buNone/>
            </a:pPr>
            <a:r>
              <a:rPr lang="en-US" sz="3402" kern="0" spc="-102" dirty="0">
                <a:solidFill>
                  <a:srgbClr val="2C3F42"/>
                </a:solidFill>
                <a:latin typeface="Bitter" pitchFamily="34" charset="0"/>
                <a:ea typeface="Bitter" pitchFamily="34" charset="-122"/>
                <a:cs typeface="Bitter" pitchFamily="34" charset="-120"/>
              </a:rPr>
              <a:t>Eligibility for Federal Programs</a:t>
            </a:r>
            <a:endParaRPr lang="en-US" sz="3402" dirty="0"/>
          </a:p>
        </p:txBody>
      </p:sp>
      <p:pic>
        <p:nvPicPr>
          <p:cNvPr id="8" name="Image 3" descr="preencoded.png"/>
          <p:cNvPicPr>
            <a:picLocks noChangeAspect="1"/>
          </p:cNvPicPr>
          <p:nvPr/>
        </p:nvPicPr>
        <p:blipFill>
          <a:blip r:embed="rId6"/>
          <a:stretch>
            <a:fillRect/>
          </a:stretch>
        </p:blipFill>
        <p:spPr>
          <a:xfrm>
            <a:off x="604837" y="2113002"/>
            <a:ext cx="431959" cy="431959"/>
          </a:xfrm>
          <a:prstGeom prst="rect">
            <a:avLst/>
          </a:prstGeom>
        </p:spPr>
      </p:pic>
      <p:sp>
        <p:nvSpPr>
          <p:cNvPr id="9" name="Text 3"/>
          <p:cNvSpPr/>
          <p:nvPr/>
        </p:nvSpPr>
        <p:spPr>
          <a:xfrm>
            <a:off x="604837" y="2717721"/>
            <a:ext cx="2160270" cy="269915"/>
          </a:xfrm>
          <a:prstGeom prst="rect">
            <a:avLst/>
          </a:prstGeom>
          <a:noFill/>
          <a:ln/>
        </p:spPr>
        <p:txBody>
          <a:bodyPr wrap="none" rtlCol="0" anchor="t"/>
          <a:lstStyle/>
          <a:p>
            <a:pPr marL="0" indent="0" algn="l">
              <a:lnSpc>
                <a:spcPts val="2126"/>
              </a:lnSpc>
              <a:buNone/>
            </a:pPr>
            <a:r>
              <a:rPr lang="en-US" sz="1701" kern="0" spc="-51" dirty="0">
                <a:solidFill>
                  <a:srgbClr val="2B2E3C"/>
                </a:solidFill>
                <a:latin typeface="Bitter" pitchFamily="34" charset="0"/>
                <a:ea typeface="Bitter" pitchFamily="34" charset="-122"/>
                <a:cs typeface="Bitter" pitchFamily="34" charset="-120"/>
              </a:rPr>
              <a:t>OIG Compliance</a:t>
            </a:r>
            <a:endParaRPr lang="en-US" sz="1701" dirty="0"/>
          </a:p>
        </p:txBody>
      </p:sp>
      <p:sp>
        <p:nvSpPr>
          <p:cNvPr id="10" name="Text 4"/>
          <p:cNvSpPr/>
          <p:nvPr/>
        </p:nvSpPr>
        <p:spPr>
          <a:xfrm>
            <a:off x="604837" y="3091220"/>
            <a:ext cx="7934325" cy="553164"/>
          </a:xfrm>
          <a:prstGeom prst="rect">
            <a:avLst/>
          </a:prstGeom>
          <a:noFill/>
          <a:ln/>
        </p:spPr>
        <p:txBody>
          <a:bodyPr wrap="square" rtlCol="0" anchor="t"/>
          <a:lstStyle/>
          <a:p>
            <a:pPr marL="0" indent="0" algn="l">
              <a:lnSpc>
                <a:spcPts val="2177"/>
              </a:lnSpc>
              <a:buNone/>
            </a:pPr>
            <a:r>
              <a:rPr lang="en-US" sz="1361" kern="0" spc="-27" dirty="0">
                <a:solidFill>
                  <a:srgbClr val="2B2E3C"/>
                </a:solidFill>
                <a:latin typeface="Open Sans" pitchFamily="34" charset="0"/>
                <a:ea typeface="Open Sans" pitchFamily="34" charset="-122"/>
                <a:cs typeface="Open Sans" pitchFamily="34" charset="-120"/>
              </a:rPr>
              <a:t>Venops ensures your organization's compliance with OIG regulations, reducing the risk of program exclusion.</a:t>
            </a:r>
            <a:endParaRPr lang="en-US" sz="1361" dirty="0"/>
          </a:p>
        </p:txBody>
      </p:sp>
      <p:pic>
        <p:nvPicPr>
          <p:cNvPr id="11" name="Image 4" descr="preencoded.png"/>
          <p:cNvPicPr>
            <a:picLocks noChangeAspect="1"/>
          </p:cNvPicPr>
          <p:nvPr/>
        </p:nvPicPr>
        <p:blipFill>
          <a:blip r:embed="rId7"/>
          <a:stretch>
            <a:fillRect/>
          </a:stretch>
        </p:blipFill>
        <p:spPr>
          <a:xfrm>
            <a:off x="604837" y="4162782"/>
            <a:ext cx="431959" cy="431959"/>
          </a:xfrm>
          <a:prstGeom prst="rect">
            <a:avLst/>
          </a:prstGeom>
        </p:spPr>
      </p:pic>
      <p:sp>
        <p:nvSpPr>
          <p:cNvPr id="12" name="Text 5"/>
          <p:cNvSpPr/>
          <p:nvPr/>
        </p:nvSpPr>
        <p:spPr>
          <a:xfrm>
            <a:off x="604837" y="4767501"/>
            <a:ext cx="2160270" cy="269915"/>
          </a:xfrm>
          <a:prstGeom prst="rect">
            <a:avLst/>
          </a:prstGeom>
          <a:noFill/>
          <a:ln/>
        </p:spPr>
        <p:txBody>
          <a:bodyPr wrap="none" rtlCol="0" anchor="t"/>
          <a:lstStyle/>
          <a:p>
            <a:pPr marL="0" indent="0" algn="l">
              <a:lnSpc>
                <a:spcPts val="2126"/>
              </a:lnSpc>
              <a:buNone/>
            </a:pPr>
            <a:r>
              <a:rPr lang="en-US" sz="1701" kern="0" spc="-51" dirty="0">
                <a:solidFill>
                  <a:srgbClr val="2B2E3C"/>
                </a:solidFill>
                <a:latin typeface="Bitter" pitchFamily="34" charset="0"/>
                <a:ea typeface="Bitter" pitchFamily="34" charset="-122"/>
                <a:cs typeface="Bitter" pitchFamily="34" charset="-120"/>
              </a:rPr>
              <a:t>Financial Integrity</a:t>
            </a:r>
            <a:endParaRPr lang="en-US" sz="1701" dirty="0"/>
          </a:p>
        </p:txBody>
      </p:sp>
      <p:sp>
        <p:nvSpPr>
          <p:cNvPr id="13" name="Text 6"/>
          <p:cNvSpPr/>
          <p:nvPr/>
        </p:nvSpPr>
        <p:spPr>
          <a:xfrm>
            <a:off x="604837" y="5141000"/>
            <a:ext cx="7934325" cy="553164"/>
          </a:xfrm>
          <a:prstGeom prst="rect">
            <a:avLst/>
          </a:prstGeom>
          <a:noFill/>
          <a:ln/>
        </p:spPr>
        <p:txBody>
          <a:bodyPr wrap="square" rtlCol="0" anchor="t"/>
          <a:lstStyle/>
          <a:p>
            <a:pPr marL="0" indent="0" algn="l">
              <a:lnSpc>
                <a:spcPts val="2177"/>
              </a:lnSpc>
              <a:buNone/>
            </a:pPr>
            <a:r>
              <a:rPr lang="en-US" sz="1361" kern="0" spc="-27" dirty="0">
                <a:solidFill>
                  <a:srgbClr val="2B2E3C"/>
                </a:solidFill>
                <a:latin typeface="Open Sans" pitchFamily="34" charset="0"/>
                <a:ea typeface="Open Sans" pitchFamily="34" charset="-122"/>
                <a:cs typeface="Open Sans" pitchFamily="34" charset="-120"/>
              </a:rPr>
              <a:t>Our comprehensive checks help protect your financial integrity and ensure compliance with federal payment requirements.</a:t>
            </a:r>
            <a:endParaRPr lang="en-US" sz="1361" dirty="0"/>
          </a:p>
        </p:txBody>
      </p:sp>
      <p:pic>
        <p:nvPicPr>
          <p:cNvPr id="14" name="Image 5" descr="preencoded.png"/>
          <p:cNvPicPr>
            <a:picLocks noChangeAspect="1"/>
          </p:cNvPicPr>
          <p:nvPr/>
        </p:nvPicPr>
        <p:blipFill>
          <a:blip r:embed="rId8"/>
          <a:stretch>
            <a:fillRect/>
          </a:stretch>
        </p:blipFill>
        <p:spPr>
          <a:xfrm>
            <a:off x="604837" y="6212562"/>
            <a:ext cx="431959" cy="431959"/>
          </a:xfrm>
          <a:prstGeom prst="rect">
            <a:avLst/>
          </a:prstGeom>
        </p:spPr>
      </p:pic>
      <p:sp>
        <p:nvSpPr>
          <p:cNvPr id="15" name="Text 7"/>
          <p:cNvSpPr/>
          <p:nvPr/>
        </p:nvSpPr>
        <p:spPr>
          <a:xfrm>
            <a:off x="604837" y="6817281"/>
            <a:ext cx="2160270" cy="269915"/>
          </a:xfrm>
          <a:prstGeom prst="rect">
            <a:avLst/>
          </a:prstGeom>
          <a:noFill/>
          <a:ln/>
        </p:spPr>
        <p:txBody>
          <a:bodyPr wrap="none" rtlCol="0" anchor="t"/>
          <a:lstStyle/>
          <a:p>
            <a:pPr marL="0" indent="0" algn="l">
              <a:lnSpc>
                <a:spcPts val="2126"/>
              </a:lnSpc>
              <a:buNone/>
            </a:pPr>
            <a:r>
              <a:rPr lang="en-US" sz="1701" kern="0" spc="-51" dirty="0">
                <a:solidFill>
                  <a:srgbClr val="2B2E3C"/>
                </a:solidFill>
                <a:latin typeface="Bitter" pitchFamily="34" charset="0"/>
                <a:ea typeface="Bitter" pitchFamily="34" charset="-122"/>
                <a:cs typeface="Bitter" pitchFamily="34" charset="-120"/>
              </a:rPr>
              <a:t>Legal Protection</a:t>
            </a:r>
            <a:endParaRPr lang="en-US" sz="1701" dirty="0"/>
          </a:p>
        </p:txBody>
      </p:sp>
      <p:sp>
        <p:nvSpPr>
          <p:cNvPr id="16" name="Text 8"/>
          <p:cNvSpPr/>
          <p:nvPr/>
        </p:nvSpPr>
        <p:spPr>
          <a:xfrm>
            <a:off x="604837" y="7190780"/>
            <a:ext cx="7934325" cy="276582"/>
          </a:xfrm>
          <a:prstGeom prst="rect">
            <a:avLst/>
          </a:prstGeom>
          <a:noFill/>
          <a:ln/>
        </p:spPr>
        <p:txBody>
          <a:bodyPr wrap="none" rtlCol="0" anchor="t"/>
          <a:lstStyle/>
          <a:p>
            <a:pPr marL="0" indent="0" algn="l">
              <a:lnSpc>
                <a:spcPts val="2177"/>
              </a:lnSpc>
              <a:buNone/>
            </a:pPr>
            <a:r>
              <a:rPr lang="en-US" sz="1361" kern="0" spc="-27" dirty="0">
                <a:solidFill>
                  <a:srgbClr val="2B2E3C"/>
                </a:solidFill>
                <a:latin typeface="Open Sans" pitchFamily="34" charset="0"/>
                <a:ea typeface="Open Sans" pitchFamily="34" charset="-122"/>
                <a:cs typeface="Open Sans" pitchFamily="34" charset="-120"/>
              </a:rPr>
              <a:t>Venops's solutions provide legal protection and minimize your exposure to potential sanctions.</a:t>
            </a:r>
            <a:endParaRPr lang="en-US" sz="136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pic>
        <p:nvPicPr>
          <p:cNvPr id="4" name="Image 0" descr="preencoded.png"/>
          <p:cNvPicPr>
            <a:picLocks noChangeAspect="1"/>
          </p:cNvPicPr>
          <p:nvPr/>
        </p:nvPicPr>
        <p:blipFill>
          <a:blip r:embed="rId3"/>
          <a:stretch>
            <a:fillRect/>
          </a:stretch>
        </p:blipFill>
        <p:spPr>
          <a:xfrm>
            <a:off x="0" y="0"/>
            <a:ext cx="5486400" cy="8229600"/>
          </a:xfrm>
          <a:prstGeom prst="rect">
            <a:avLst/>
          </a:prstGeom>
        </p:spPr>
      </p:pic>
      <p:pic>
        <p:nvPicPr>
          <p:cNvPr id="5" name="Image 1" descr="preencoded.png"/>
          <p:cNvPicPr>
            <a:picLocks noChangeAspect="1"/>
          </p:cNvPicPr>
          <p:nvPr/>
        </p:nvPicPr>
        <p:blipFill>
          <a:blip r:embed="rId4"/>
          <a:stretch>
            <a:fillRect/>
          </a:stretch>
        </p:blipFill>
        <p:spPr>
          <a:xfrm>
            <a:off x="308729" y="2606754"/>
            <a:ext cx="4868942" cy="3016091"/>
          </a:xfrm>
          <a:prstGeom prst="rect">
            <a:avLst/>
          </a:prstGeom>
        </p:spPr>
      </p:pic>
      <p:pic>
        <p:nvPicPr>
          <p:cNvPr id="6" name="Image 2" descr="preencoded.png"/>
          <p:cNvPicPr>
            <a:picLocks noChangeAspect="1"/>
          </p:cNvPicPr>
          <p:nvPr/>
        </p:nvPicPr>
        <p:blipFill>
          <a:blip r:embed="rId5"/>
          <a:stretch>
            <a:fillRect/>
          </a:stretch>
        </p:blipFill>
        <p:spPr>
          <a:xfrm>
            <a:off x="8604528" y="1440180"/>
            <a:ext cx="2907744" cy="417552"/>
          </a:xfrm>
          <a:prstGeom prst="rect">
            <a:avLst/>
          </a:prstGeom>
        </p:spPr>
      </p:pic>
      <p:sp>
        <p:nvSpPr>
          <p:cNvPr id="7" name="Text 2"/>
          <p:cNvSpPr/>
          <p:nvPr/>
        </p:nvSpPr>
        <p:spPr>
          <a:xfrm>
            <a:off x="6350437" y="2228017"/>
            <a:ext cx="7415927" cy="1543050"/>
          </a:xfrm>
          <a:prstGeom prst="rect">
            <a:avLst/>
          </a:prstGeom>
          <a:noFill/>
          <a:ln/>
        </p:spPr>
        <p:txBody>
          <a:bodyPr wrap="square" rtlCol="0" anchor="t"/>
          <a:lstStyle/>
          <a:p>
            <a:pPr marL="0" indent="0">
              <a:lnSpc>
                <a:spcPts val="6075"/>
              </a:lnSpc>
              <a:buNone/>
            </a:pPr>
            <a:r>
              <a:rPr lang="en-US" sz="4860" kern="0" spc="-146" dirty="0">
                <a:solidFill>
                  <a:srgbClr val="2C3F42"/>
                </a:solidFill>
                <a:latin typeface="Bitter" pitchFamily="34" charset="0"/>
                <a:ea typeface="Bitter" pitchFamily="34" charset="-122"/>
                <a:cs typeface="Bitter" pitchFamily="34" charset="-120"/>
              </a:rPr>
              <a:t>Conclusion and Key Benefits</a:t>
            </a:r>
            <a:endParaRPr lang="en-US" sz="4860" dirty="0"/>
          </a:p>
        </p:txBody>
      </p:sp>
      <p:sp>
        <p:nvSpPr>
          <p:cNvPr id="8" name="Text 3"/>
          <p:cNvSpPr/>
          <p:nvPr/>
        </p:nvSpPr>
        <p:spPr>
          <a:xfrm>
            <a:off x="6350437" y="4141351"/>
            <a:ext cx="7415927" cy="1975247"/>
          </a:xfrm>
          <a:prstGeom prst="rect">
            <a:avLst/>
          </a:prstGeom>
          <a:noFill/>
          <a:ln/>
        </p:spPr>
        <p:txBody>
          <a:bodyPr wrap="square" rtlCol="0" anchor="t"/>
          <a:lstStyle/>
          <a:p>
            <a:pPr marL="0" indent="0">
              <a:lnSpc>
                <a:spcPts val="3110"/>
              </a:lnSpc>
              <a:buNone/>
            </a:pPr>
            <a:r>
              <a:rPr lang="en-US" sz="1944" kern="0" spc="-39" dirty="0">
                <a:solidFill>
                  <a:srgbClr val="2B2E3C"/>
                </a:solidFill>
                <a:latin typeface="Open Sans" pitchFamily="34" charset="0"/>
                <a:ea typeface="Open Sans" pitchFamily="34" charset="-122"/>
                <a:cs typeface="Open Sans" pitchFamily="34" charset="-120"/>
              </a:rPr>
              <a:t>Venops empowers your organization with the confidence to operate within federal compliance guidelines. By leveraging our advanced screening, reporting, and verification services, you can mitigate risk, ensure eligibility, and maintain a positive reputation in the healthcare industry.</a:t>
            </a:r>
            <a:endParaRPr lang="en-US" sz="1944" dirty="0"/>
          </a:p>
        </p:txBody>
      </p:sp>
      <p:sp>
        <p:nvSpPr>
          <p:cNvPr id="9" name="Text 4"/>
          <p:cNvSpPr/>
          <p:nvPr/>
        </p:nvSpPr>
        <p:spPr>
          <a:xfrm>
            <a:off x="6350437" y="6394252"/>
            <a:ext cx="7415927" cy="395049"/>
          </a:xfrm>
          <a:prstGeom prst="rect">
            <a:avLst/>
          </a:prstGeom>
          <a:noFill/>
          <a:ln/>
        </p:spPr>
        <p:txBody>
          <a:bodyPr wrap="none" rtlCol="0" anchor="t"/>
          <a:lstStyle/>
          <a:p>
            <a:pPr marL="0" indent="0">
              <a:lnSpc>
                <a:spcPts val="3110"/>
              </a:lnSpc>
              <a:buNone/>
            </a:pPr>
            <a:endParaRPr lang="en-US" sz="1944"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sp>
        <p:nvSpPr>
          <p:cNvPr id="4" name="Text 2"/>
          <p:cNvSpPr/>
          <p:nvPr/>
        </p:nvSpPr>
        <p:spPr>
          <a:xfrm>
            <a:off x="834628" y="657344"/>
            <a:ext cx="5962412" cy="745331"/>
          </a:xfrm>
          <a:prstGeom prst="rect">
            <a:avLst/>
          </a:prstGeom>
          <a:noFill/>
          <a:ln/>
        </p:spPr>
        <p:txBody>
          <a:bodyPr wrap="none" rtlCol="0" anchor="t"/>
          <a:lstStyle/>
          <a:p>
            <a:pPr marL="0" indent="0">
              <a:lnSpc>
                <a:spcPts val="5869"/>
              </a:lnSpc>
              <a:buNone/>
            </a:pPr>
            <a:r>
              <a:rPr lang="en-US" sz="4695" kern="0" spc="-141" dirty="0">
                <a:solidFill>
                  <a:srgbClr val="2C3F42"/>
                </a:solidFill>
                <a:latin typeface="Bitter" pitchFamily="34" charset="0"/>
                <a:ea typeface="Bitter" pitchFamily="34" charset="-122"/>
                <a:cs typeface="Bitter" pitchFamily="34" charset="-120"/>
              </a:rPr>
              <a:t>Know more</a:t>
            </a:r>
            <a:endParaRPr lang="en-US" sz="4695" dirty="0"/>
          </a:p>
        </p:txBody>
      </p:sp>
      <p:sp>
        <p:nvSpPr>
          <p:cNvPr id="5" name="Text 3"/>
          <p:cNvSpPr/>
          <p:nvPr/>
        </p:nvSpPr>
        <p:spPr>
          <a:xfrm>
            <a:off x="834628" y="1879640"/>
            <a:ext cx="12961144" cy="381476"/>
          </a:xfrm>
          <a:prstGeom prst="rect">
            <a:avLst/>
          </a:prstGeom>
          <a:noFill/>
          <a:ln/>
        </p:spPr>
        <p:txBody>
          <a:bodyPr wrap="none" rtlCol="0" anchor="t"/>
          <a:lstStyle/>
          <a:p>
            <a:pPr marL="0" indent="0">
              <a:lnSpc>
                <a:spcPts val="3005"/>
              </a:lnSpc>
              <a:buNone/>
            </a:pPr>
            <a:r>
              <a:rPr lang="en-US" sz="1878" u="sng" kern="0" spc="-38" dirty="0">
                <a:solidFill>
                  <a:srgbClr val="D2600F"/>
                </a:solidFill>
                <a:latin typeface="Open Sans" pitchFamily="34" charset="0"/>
                <a:ea typeface="Open Sans" pitchFamily="34" charset="-122"/>
                <a:cs typeface="Open Sans" pitchFamily="34" charset="-120"/>
                <a:hlinkClick r:id="rId3">
                  <a:extLst>
                    <a:ext uri="{A12FA001-AC4F-418D-AE19-62706E023703}">
                      <ahyp:hlinkClr xmlns="" xmlns:ahyp="http://schemas.microsoft.com/office/drawing/2018/hyperlinkcolor" val="tx"/>
                    </a:ext>
                  </a:extLst>
                </a:hlinkClick>
              </a:rPr>
              <a:t>Best platform for OIG exclusion list and Monthly OIG screening | VENOPS</a:t>
            </a:r>
            <a:endParaRPr lang="en-US" sz="1878" dirty="0"/>
          </a:p>
        </p:txBody>
      </p:sp>
      <p:sp>
        <p:nvSpPr>
          <p:cNvPr id="6" name="Text 4"/>
          <p:cNvSpPr/>
          <p:nvPr/>
        </p:nvSpPr>
        <p:spPr>
          <a:xfrm>
            <a:off x="834628" y="2529364"/>
            <a:ext cx="12961144" cy="381476"/>
          </a:xfrm>
          <a:prstGeom prst="rect">
            <a:avLst/>
          </a:prstGeom>
          <a:noFill/>
          <a:ln/>
        </p:spPr>
        <p:txBody>
          <a:bodyPr wrap="none" rtlCol="0" anchor="t"/>
          <a:lstStyle/>
          <a:p>
            <a:pPr marL="0" indent="0">
              <a:lnSpc>
                <a:spcPts val="3005"/>
              </a:lnSpc>
              <a:buNone/>
            </a:pPr>
            <a:r>
              <a:rPr lang="en-US" sz="1878" b="1" kern="0" spc="-38" dirty="0">
                <a:solidFill>
                  <a:srgbClr val="2B2E3C"/>
                </a:solidFill>
                <a:latin typeface="Open Sans" pitchFamily="34" charset="0"/>
                <a:ea typeface="Open Sans" pitchFamily="34" charset="-122"/>
                <a:cs typeface="Open Sans" pitchFamily="34" charset="-120"/>
              </a:rPr>
              <a:t>EMAIL THE TEAM WITH QUESTIONS OR REQUESTS</a:t>
            </a:r>
            <a:endParaRPr lang="en-US" sz="1878" dirty="0"/>
          </a:p>
        </p:txBody>
      </p:sp>
      <p:sp>
        <p:nvSpPr>
          <p:cNvPr id="7" name="Text 5"/>
          <p:cNvSpPr/>
          <p:nvPr/>
        </p:nvSpPr>
        <p:spPr>
          <a:xfrm>
            <a:off x="834628" y="3179088"/>
            <a:ext cx="12961144" cy="381476"/>
          </a:xfrm>
          <a:prstGeom prst="rect">
            <a:avLst/>
          </a:prstGeom>
          <a:noFill/>
          <a:ln/>
        </p:spPr>
        <p:txBody>
          <a:bodyPr wrap="none" rtlCol="0" anchor="t"/>
          <a:lstStyle/>
          <a:p>
            <a:pPr marL="0" indent="0">
              <a:lnSpc>
                <a:spcPts val="3005"/>
              </a:lnSpc>
              <a:buNone/>
            </a:pPr>
            <a:r>
              <a:rPr lang="en-US" sz="1878" u="sng" kern="0" spc="-38" dirty="0">
                <a:solidFill>
                  <a:srgbClr val="D2600F"/>
                </a:solidFill>
                <a:latin typeface="Open Sans" pitchFamily="34" charset="0"/>
                <a:ea typeface="Open Sans" pitchFamily="34" charset="-122"/>
                <a:cs typeface="Open Sans" pitchFamily="34" charset="-120"/>
                <a:hlinkClick r:id="rId4">
                  <a:extLst>
                    <a:ext uri="{A12FA001-AC4F-418D-AE19-62706E023703}">
                      <ahyp:hlinkClr xmlns="" xmlns:ahyp="http://schemas.microsoft.com/office/drawing/2018/hyperlinkcolor" val="tx"/>
                    </a:ext>
                  </a:extLst>
                </a:hlinkClick>
              </a:rPr>
              <a:t>memberservices@venops.com</a:t>
            </a:r>
            <a:endParaRPr lang="en-US" sz="1878" dirty="0"/>
          </a:p>
        </p:txBody>
      </p:sp>
      <p:sp>
        <p:nvSpPr>
          <p:cNvPr id="8" name="Text 6"/>
          <p:cNvSpPr/>
          <p:nvPr/>
        </p:nvSpPr>
        <p:spPr>
          <a:xfrm>
            <a:off x="834628" y="3828812"/>
            <a:ext cx="12961144" cy="381476"/>
          </a:xfrm>
          <a:prstGeom prst="rect">
            <a:avLst/>
          </a:prstGeom>
          <a:noFill/>
          <a:ln/>
        </p:spPr>
        <p:txBody>
          <a:bodyPr wrap="none" rtlCol="0" anchor="t"/>
          <a:lstStyle/>
          <a:p>
            <a:pPr marL="0" indent="0">
              <a:lnSpc>
                <a:spcPts val="3005"/>
              </a:lnSpc>
              <a:buNone/>
            </a:pPr>
            <a:r>
              <a:rPr lang="en-US" sz="1878" b="1" kern="0" spc="-38" dirty="0">
                <a:solidFill>
                  <a:srgbClr val="2B2E3C"/>
                </a:solidFill>
                <a:latin typeface="Open Sans" pitchFamily="34" charset="0"/>
                <a:ea typeface="Open Sans" pitchFamily="34" charset="-122"/>
                <a:cs typeface="Open Sans" pitchFamily="34" charset="-120"/>
              </a:rPr>
              <a:t>WHERE WE ARE IN THE WORLD:</a:t>
            </a:r>
            <a:endParaRPr lang="en-US" sz="1878" dirty="0"/>
          </a:p>
        </p:txBody>
      </p:sp>
      <p:sp>
        <p:nvSpPr>
          <p:cNvPr id="9" name="Text 7"/>
          <p:cNvSpPr/>
          <p:nvPr/>
        </p:nvSpPr>
        <p:spPr>
          <a:xfrm>
            <a:off x="834628" y="4478536"/>
            <a:ext cx="12961144" cy="1144429"/>
          </a:xfrm>
          <a:prstGeom prst="rect">
            <a:avLst/>
          </a:prstGeom>
          <a:noFill/>
          <a:ln/>
        </p:spPr>
        <p:txBody>
          <a:bodyPr wrap="square" rtlCol="0" anchor="t"/>
          <a:lstStyle/>
          <a:p>
            <a:pPr marL="0" indent="0">
              <a:lnSpc>
                <a:spcPts val="3005"/>
              </a:lnSpc>
              <a:buNone/>
            </a:pPr>
            <a:r>
              <a:rPr lang="en-US" sz="1878" u="sng" kern="0" spc="-38" dirty="0">
                <a:solidFill>
                  <a:srgbClr val="D2600F"/>
                </a:solidFill>
                <a:latin typeface="Open Sans" pitchFamily="34" charset="0"/>
                <a:ea typeface="Open Sans" pitchFamily="34" charset="-122"/>
                <a:cs typeface="Open Sans" pitchFamily="34" charset="-120"/>
                <a:hlinkClick r:id="rId5">
                  <a:extLst>
                    <a:ext uri="{A12FA001-AC4F-418D-AE19-62706E023703}">
                      <ahyp:hlinkClr xmlns="" xmlns:ahyp="http://schemas.microsoft.com/office/drawing/2018/hyperlinkcolor" val="tx"/>
                    </a:ext>
                  </a:extLst>
                </a:hlinkClick>
              </a:rPr>
              <a:t>​​​​​​​​​​​​​​​​​​​​​​​​​​​​​​​​​​​​​​​​​​​​​​​​​​​​​​​​​​​​​​​​​​​​​​​​​​​​​​​​​​​​​​​​​​​​​​​​​​​​​​​​​​​​​​​​​​​​​​​​​​​​​​​​​​​​​​​​​​​​​​​​​​​​​​​​​​​​​​​​​​​​​​​​​​​​​​​​​​​​​​​​​​​​​​​​​​​​​​​​​​​​​​​​​​​​​​​​​​​​​​​​​​​​​​​​​​​​​​​​​​​​​​​​​​​​​​​​​​​​​​​​​​​​​​​​​​​​​​​​​​​​​​​​​​​​​​​​​​​​​​​​​​​​​​​​​​​​​​​​​​​​​​​​​​​​​​​​​​​​​​​​​​​​​​​​​​​​​​​​​​​​​​​​​​​​​​​​​​​​​​​​​​​​​​​​​​​​​​​​​​​​​​​​​​​​​​​​​​​​​​​​​​​​​​​​​​​​​​​​​​​​​​​​​​​​​​​​​​​​​​​​​​​​​​​​​​​​​​​​​​​​​​​​​​​​​​​​​​​​​​​​​​​​​​​​​​​​​​​​​​​​​​​​​​​​​​​​​​​​​​​​​​​​​​​​​​​​​​​​​​​​​​​​​​​​​​​​​​​​​​​​​​​​​​​​​​​​​​​​​​​​​​​​​​​​​​​​​​​​​​​​​​​​​​​​​​​​​​​​​​​​​​​​​​​​​​​​​​​​​​​​​​​​​​​​​​​​​​​​​​​​​​​​​​​​​​​​​​​​​​​​​​​​​​​​​​​​​​​​​​​​​​​​​​​​​​​​​​​​​​​​​​​​​​​​​​​​​​​​​​​​​​​​​​​​​​​​​​​​​​​​​​​​​​​​​​​​​​​​​​​​​​​​​​​​​​​​​​​​​​​​​​​​​​​​​​​​​​​​​​​​​​​​​​​​​​​​​​​​​​​​​​​​​​​​​​​​​​​​​​​​​​​​​​​​​​​​​​​​​​​​​​​​​​​​​​​​​​​​​​​​​​​​​​​​​​​​​​​​​​​​​​​​​​​​​​​​​​​​​​​​​​​​​​​​​​​​​​​​​​​​​​​​​​​​​​​​​​​​​​​​​​​​​​​​​​​​​​​​​​​​​​​​​​​​​​​​​​​​​​​​​​​​​​​​​​​​​​​​​​​​​​​​​​​​​​​​​​​​​​​​​​​​​​​​​​​​​​​​​​​​​​​​​​​​​​​​​​​​​​​​​​​​​​​​​​​​​​​​​​​​​​​​​​​​​​​​​​​​​​​​​​​​​​​​​​​​​​​​​​​​​​​​​​​​1395 South Marietta Parkway​​​​​​​​​​​​​​​​​​​​​​​​​​​​​​​​​​​​​​​​​​​​​​​​​​​​​​​​​​​​​​​​​​​​​​​​​​​​​​​​​​​​​​​​​​​​​​​​​​​​​​​​​​​​​​​​​​​​​​​​​​​​​​​​​​​​​​​​​​​​​​​​​​​​​​​​​​​​​​​​​​​​​​​​​​​​​​​​​​​​​​​​​​​​​​​​​​​​​​​​​​​​​​​​​​​​​​​​​​​​​​​​​​​​​​​​​​​​​​​​​​​​​​​​​​​​​​​​​​​​​​​​​​​​​​​​​​​​​​​​​​​​​​​​​​​​​​​​​​​​​​​​​​​​​​​​​​​​​​​​​​​​​​​​​​​​​​​​​​​​​​​​​​​​​​​​​​​​​​​​​​​​​​​​​​​​​​​​​​​​​​​​​​​​​​​​​​​​​​​​​​​​​​​​​​​​​​​​​​​​​​​​​​​​​​​​​​​​​​​​​​​​​​​​​​​​​​​​​​​​​​​​​​​​​​​​​​​​​​​​​​​​​​​​​​​​​​​​​​​​​​​​​​​​​​​​​​​​​​​​​​​​​​​​​​​​​​​​​​​​​​​​​​​​​​​​​​​​​​​​​​​​​​​​​​​​​​​​​​​​​​​​​​​​​​​​​​​​​​​​​​​​​​​​​​​​​​​​​​​​​​​​​​​​​​​​​​​​​​​​​​​​​​​​​​​​​​​​​​​​​​​​​​​​​​​​​​​​​​​​​​​​​​​​​​​​​​​​​​​​​​​​​​​​​​​​​​​​​​​​​​​​​​​​​​​​​​​​​​​​​​​​​​​​​​​​​​​​​​​​​​​​​​​​​​​​​​​​​​​​​​​​​​​​​​​​​​​​​​​​​​​​​​​​​​​​​​​​​​​​​​​​​​​​​​​​​​​​​​​​​​​​​​​​​​​​​​​​​​​​​​​​​​​​​​​​​​​​​​​​​​​​​​​​​​​​​​​​​​​​​​​​​​​​​​​​​​​​​​​​​​​​​​​​​​​​​​​​​​​​​​​​​​​​​​​​​​​​​​​​​​​​​​​​​​​​​​​​​​​​​​​​​​​​​​​​​​​​​​​​​​​​​​​​​​​​​​​​​​​​​​​​​​​​​​​​​​​​​​​​​​​​​​​​​​​​​​​​​​​​​​​​​​​​​​​​​​​​​​​​​​​​​​​​​​​​​​​​​​​​​​​​​​​​​​​​​​​​​​​​​​​​​​​​​​​​​​​​​​​​​​​​​​​​​​​​​​​​​​​​​​​​​​​​​​​​​​​​​​​​​​​​​​​​​​​​</a:t>
            </a:r>
            <a:r>
              <a:rPr lang="en-US" sz="1878" kern="0" spc="-38" dirty="0">
                <a:solidFill>
                  <a:srgbClr val="2B2E3C"/>
                </a:solidFill>
                <a:latin typeface="Open Sans" pitchFamily="34" charset="0"/>
                <a:ea typeface="Open Sans" pitchFamily="34" charset="-122"/>
                <a:cs typeface="Open Sans" pitchFamily="34" charset="-120"/>
              </a:rPr>
              <a:t>
</a:t>
            </a:r>
            <a:r>
              <a:rPr lang="en-US" sz="1878" u="sng" kern="0" spc="-38" dirty="0">
                <a:solidFill>
                  <a:srgbClr val="D2600F"/>
                </a:solidFill>
                <a:latin typeface="Open Sans" pitchFamily="34" charset="0"/>
                <a:ea typeface="Open Sans" pitchFamily="34" charset="-122"/>
                <a:cs typeface="Open Sans" pitchFamily="34" charset="-120"/>
                <a:hlinkClick r:id="rId5">
                  <a:extLst>
                    <a:ext uri="{A12FA001-AC4F-418D-AE19-62706E023703}">
                      <ahyp:hlinkClr xmlns="" xmlns:ahyp="http://schemas.microsoft.com/office/drawing/2018/hyperlinkcolor" val="tx"/>
                    </a:ext>
                  </a:extLst>
                </a:hlinkClick>
              </a:rPr>
              <a:t>​​​​​​​​​​​​​​​​​​​​​​​​​​​​​​​​​​​​​​​​​​​​​​​​​​​​​​​​​​​​​​​​​​​​​​​​​​​​​​​​​​​​​​​​​​​​​​​​​​​​​​​​​​​​​​​​​​​​​​​​​​​​​​​​​​​​​​​​​​​​​​​​​​​​​​​​​​​​​​​​​​​​​​​​​​​​​​​​​​​​​​​​​​​​​​​​​​​​​​​​​​​​​​​​​​​​​​​​​​​​​​​​​​​​​​​​​​​​​​​​​​​​​​​​​​​​​​​​​​​​​​​​​​​​​​​​​​​​​​​​​​​​​​​​​​​​​​​​​​​​​​​​​​​​​​​​​​​​​​​​​​​​​​​​​​​​​​​​​​​​​​​​​​​​​​​​​​​​​​​​​​​​​​​​​​​​​​​​​​​​​​​​​​​​​​​​​​​​​​​​​​​​​​​​​​​​​​​​​​​​​​​​​​​​​​​​​​​​​​​​​​​​​​​​​​​​​​​​​​​​​​​​​​​​​​​​​​​​​​​​​​​​​​​​​​​​​​​​​​​​​​​​​​​​​​​​​​​​​​​​​​​​​​​​​​​​​​​​​​​​​​​​​​​​​​​​​​​​​​​​​​​​​​​​​​​​​​​​​​​​​​​​​​​​​​​​​​​​​​​​​​​​​​​​​​​​​​​​​​​​​​​​​​​​​​​​​​​​​​​​​​​​​​​​​​​​​​​​​​​​​​​​​​​​​​​​​​​​​​​​​​​​​​​​​​​​​​​​​​​​​​​​​​​​​​​​​​​​​​​​​​​​​​​​​​​​​​​​​​​​​​​​​​​​​​​​​​​​​​​​​​​​​​​​​​​​​​​​​​​​​​​​​​​​​​​​​​​​​​​​​​​​​​​​​​​​​​​​​​​​​​​​​​​​​​​​​​​​​​​​​​​​​​​​​​​​​​​​​​​​​​​​​​​​​​​​​​​​​​​​​​​​​​​​​​​​​​​​​​​​​​​​​​​​​​​​​​​​​​​​​​​​​​​​​​​​​​​​​​​​​​​​​​​​​​​​​​​​​​​​​​​​​​​​​​​​​​​​​​​​​​​​​​​​​​​​​​​​​​​​​​​​​​​​​​​​​​​​​​​​​​​​​​​​​​​​​​​​​​​​​​​​​​​​​​​​​​​​​​​​​​​​​​​​​​​​​​​​​​​​​​​​​​​​​​​​​​​​​​​​​​​​​​​​​​​​​​​​​​​​​​​​​​​​​​​​​​​​​​​​​​​​​​​​​​​​​​​​​​​​​​​​​​​​​​​​​​​​​​​​​​​​​​​​​​​​Bldg. 400, Suite 104​​​​​​​​​​​​​​​​​​​​​​​​​​​​​​​​​​​​​​​​​​​​​​​​​​​​​​​​​​​​​​​​​​​​​​​​​​​​​​​​​​​​​​​​​​​​​​​​​​​​​​​​​​​​​​​​​​​​​​​​​​​​​​​​​​​​​​​​​​​​​​​​​​​​​​​​​​​​​​​​​​​​​​​​​​​​​​​​​​​​​​​​​​​​​​​​​​​​​​​​​​​​​​​​​​​​​​​​​​​​​​​​​​​​​​​​​​​​​​​​​​​​​​​​​​​​​​​​​​​​​​​​​​​​​​​​​​​​​​​​​​​​​​​​​​​​​​​​​​​​​​​​​​​​​​​​​​​​​​​​​​​​​​​​​​​​​​​​​​​​​​​​​​​​​​​​​​​​​​​​​​​​​​​​​​​​​​​​​​​​​​​​​​​​​​​​​​​​​​​​​​​​​​​​​​​​​​​​​​​​​​​​​​​​​​​​​​​​​​​​​​​​​​​​​​​​​​​​​​​​​​​​​​​​​​​​​​​​​​​​​​​​​​​​​​​​​​​​​​​​​​​​​​​​​​​​​​​​​​​​​​​​​​​​​​​​​​​​​​​​​​​​​​​​​​​​​​​​​​​​​​​​​​​​​​​​​​​​​​​​​​​​​​​​​​​​​​​​​​​​​​​​​​​​​​​​​​​​​​​​​​​​​​​​​​​​​​​​​​​​​​​​​​​​​​​​​​​​​​​​​​​​​​​​​​​​​​​​​​​​​​​​​​​​​​​​​​​​​​​​​​​​​​​​​​​​​​​​​​​​​​​​​​​​​​​​​​​​​​​​​​​​​​​​​​​​​​​​​​​​​​​​​​​​​​​​​​​​​​​​​​​​​​​​​​​​​​​​​​​​​​​​​​​​​​​​​​​​​​​​​​​​​​​​​​​​​​​​​​​​​​​​​​​​​​​​​​​​​​​​​​​​​​​​​​​​​​​​​​​​​​​​​​​​​​​​​​​​​​​​​​​​​​​​​​​​​​​​​​​​​​​​​​​​​​​​​​​​​​​​​​​​​​​​​​​​​​​​​​​​​​​​​​​​​​​​​​​​​​​​​​​​​​​​​​​​​​​​​​​​​​​​​​​​​​​​​​​​​​​​​​​​​​​​​​​​​​​​​​​​​​​​​​​​​​​​​​​​​​​​​​​​​​​​​​​​​​​​​​​​​​​​​​​​​​​​​​​​​​​​​​​​​​​​​​​​​​​​​​​​​​​​​​​​​​​​​​​​​​​​​​​​​​​​​​​​​​​​​​​​​​​​​​​​​​​​​​​​​​​​​​​​​​​​​​​​</a:t>
            </a:r>
            <a:r>
              <a:rPr lang="en-US" sz="1878" kern="0" spc="-38" dirty="0">
                <a:solidFill>
                  <a:srgbClr val="2B2E3C"/>
                </a:solidFill>
                <a:latin typeface="Open Sans" pitchFamily="34" charset="0"/>
                <a:ea typeface="Open Sans" pitchFamily="34" charset="-122"/>
                <a:cs typeface="Open Sans" pitchFamily="34" charset="-120"/>
              </a:rPr>
              <a:t>
</a:t>
            </a:r>
            <a:r>
              <a:rPr lang="en-US" sz="1878" u="sng" kern="0" spc="-38" dirty="0">
                <a:solidFill>
                  <a:srgbClr val="D2600F"/>
                </a:solidFill>
                <a:latin typeface="Open Sans" pitchFamily="34" charset="0"/>
                <a:ea typeface="Open Sans" pitchFamily="34" charset="-122"/>
                <a:cs typeface="Open Sans" pitchFamily="34" charset="-120"/>
                <a:hlinkClick r:id="rId5">
                  <a:extLst>
                    <a:ext uri="{A12FA001-AC4F-418D-AE19-62706E023703}">
                      <ahyp:hlinkClr xmlns="" xmlns:ahyp="http://schemas.microsoft.com/office/drawing/2018/hyperlinkcolor" val="tx"/>
                    </a:ext>
                  </a:extLst>
                </a:hlinkClick>
              </a:rPr>
              <a:t>​​​​​​​​​​​​​​​​​​​​​​​​​​​​​​​​​​​​​​​​​​​​​​​​​​​​​​​​​​​​​​​​​​​​​​​​​​​​​​​​​​​​​​​​​​​​​​​​​​​​​​​​​​​​​​​​​​​​​​​​​​​​​​​​​​​​​​​​​​​​​​​​​​​​​​​​​​​​​​​​​​​​​​​​​​​​​​​​​​​​​​​​​​​​​​​​​​​​​​​​​​​​​​​​​​​​​​​​​​​​​​​​​​​​​​​​​​​​​​​​​​​​​​​​​​​​​​​​​​​​​​​​​​​​​​​​​​​​​​​​​​​​​​​​​​​​​​​​​​​​​​​​​​​​​​​​​​​​​​​​​​​​​​​​​​​​​​​​​​​​​​​​​​​​​​​​​​​​​​​​​​​​​​​​​​​​​​​​​​​​​​​​​​​​​​​​​​​​​​​​​​​​​​​​​​​​​​​​​​​​​​​​​​​​​​​​​​​​​​​​​​​​​​​​​​​​​​​​​​​​​​​​​​​​​​​​​​​​​​​​​​​​​​​​​​​​​​​​​​​​​​​​​​​​​​​​​​​​​​​​​​​​​​​​​​​​​​​​​​​​​​​​​​​​​​​​​​​​​​​​​​​​​​​​​​​​​​​​​​​​​​​​​​​​​​​​​​​​​​​​​​​​​​​​​​​​​​​​​​​​​​​​​​​​​​​​​​​​​​​​​​​​​​​​​​​​​​​​​​​​​​​​​​​​​​​​​​​​​​​​​​​​​​​​​​​​​​​​​​​​​​​​​​​​​​​​​​​​​​​​​​​​​​​​​​​​​​​​​​​​​​​​​​​​​​​​​​​​​​​​​​​​​​​​​​​​​​​​​​​​​​​​​​​​​​​​​​​​​​​​​​​​​​​​​​​​​​​​​​​​​​​​​​​​​​​​​​​​​​​​​​​​​​​​​​​​​​​​​​​​​​​​​​​​​​​​​​​​​​​​​​​​​​​​​​​​​​​​​​​​​​​​​​​​​​​​​​​​​​​​​​​​​​​​​​​​​​​​​​​​​​​​​​​​​​​​​​​​​​​​​​​​​​​​​​​​​​​​​​​​​​​​​​​​​​​​​​​​​​​​​​​​​​​​​​​​​​​​​​​​​​​​​​​​​​​​​​​​​​​​​​​​​​​​​​​​​​​​​​​​​​​​​​​​​​​​​​​​​​​​​​​​​​​​​​​​​​​​​​​​​​​​​​​​​​​​​​​​​​​​​​​​​​​​​​​​​​​​​​​​​​​​​​​​​​​​​​​​​​​​​​​​​​​​​​​​​​​​​​​​​​​​​​​​​​​​Marietta Ga 30067​​​​​​​​​​​​​​​​​​​​​​​​​​​​​​​​​​​​​​​​​​​​​​​​​​​​​​​​​​​​​​​​​​​​​​​​​​​​​​​​​​​​​​​​​​​​​​​​​​​​​​​​​​​​​​​​​​​​​​​​​​​​​​​​​​​​​​​​​​​​​​​​​​​​​​​​​​​​​​​​​​​​​​​​​​​​​​​​​​​​​​​​​​​​​​​​​​​​​​​​​​​​​​​​​​​​​​​​​​​​​​​​​​​​​​​​​​​​​​​​​​​​​​​​​​​​​​​​​​​​​​​​​​​​​​​​​​​​​​​​​​​​​​​​​​​​​​​​​​​​​​​​​​​​​​​​​​​​​​​​​​​​​​​​​​​​​​​​​​​​​​​​​​​​​​​​​​​​​​​​​​​​​​​​​​​​​​​​​​​​​​​​​​​​​​​​​​​​​​​​​​​​​​​​​​​​​​​​​​​​​​​​​​​​​​​​​​​​​​​​​​​​​​​​​​​​​​​​​​​​​​​​​​​​​​​​​​​​​​​​​​​​​​​​​​​​​​​​​​​​​​​​​​​​​​​​​​​​​​​​​​​​​​​​​​​​​​​​​​​​​​​​​​​​​​​​​​​​​​​​​​​​​​​​​​​​​​​​​​​​​​​​​​​​​​​​​​​​​​​​​​​​​​​​​​​​​​​​​​​​​​​​​​​​​​​​​​​​​​​​​​​​​​​​​​​​​​​​​​​​​​​​​​​​​​​​​​​​​​​​​​​​​​​​​​​​​​​​​​​​​​​​​​​​​​​​​​​​​​​​​​​​​​​​​​​​​​​​​​​​​​​​​​​​​​​​​​​​​​​​​​​​​​​​​​​​​​​​​​​​​​​​​​​​​​​​​​​​​​​​​​​​​​​​​​​​​​​​​​​​​​​​​​​​​​​​​​​​​​​​​​​​​​​​​​​​​​​​​​​​​​​​​​​​​​​​​​​​​​​​​​​​​​​​​​​​​​​​​​​​​​​​​​​​​​​​​​​​​​​​​​​​​​​​​​​​​​​​​​​​​​​​​​​​​​​​​​​​​​​​​​​​​​​​​​​​​​​​​​​​​​​​​​​​​​​​​​​​​​​​​​​​​​​​​​​​​​​​​​​​​​​​​​​​​​​​​​​​​​​​​​​​​​​​​​​​​​​​​​​​​​​​​​​​​​​​​​​​​​​​​​​​​​​​​​​​​​​​​​​​​​​​​​​​​​​​​​​​​​​​​​​​​​​​​​​​​​​​​​​​​​​​​​​​​​​​​​​​​​​​​​​​​​​​​​​​​​​​​​​​​​​​​​​​​​​​</a:t>
            </a:r>
            <a:endParaRPr lang="en-US" sz="1878" dirty="0"/>
          </a:p>
        </p:txBody>
      </p:sp>
      <p:sp>
        <p:nvSpPr>
          <p:cNvPr id="10" name="Text 8"/>
          <p:cNvSpPr/>
          <p:nvPr/>
        </p:nvSpPr>
        <p:spPr>
          <a:xfrm>
            <a:off x="834628" y="5891213"/>
            <a:ext cx="12961144" cy="381476"/>
          </a:xfrm>
          <a:prstGeom prst="rect">
            <a:avLst/>
          </a:prstGeom>
          <a:noFill/>
          <a:ln/>
        </p:spPr>
        <p:txBody>
          <a:bodyPr wrap="none" rtlCol="0" anchor="t"/>
          <a:lstStyle/>
          <a:p>
            <a:pPr marL="0" indent="0">
              <a:lnSpc>
                <a:spcPts val="3005"/>
              </a:lnSpc>
              <a:buNone/>
            </a:pPr>
            <a:r>
              <a:rPr lang="en-US" sz="1878" b="1" kern="0" spc="-38" dirty="0">
                <a:solidFill>
                  <a:srgbClr val="2B2E3C"/>
                </a:solidFill>
                <a:latin typeface="Open Sans" pitchFamily="34" charset="0"/>
                <a:ea typeface="Open Sans" pitchFamily="34" charset="-122"/>
                <a:cs typeface="Open Sans" pitchFamily="34" charset="-120"/>
              </a:rPr>
              <a:t>CALL TO SPEAK WITH OUR OFFICE</a:t>
            </a:r>
            <a:endParaRPr lang="en-US" sz="1878" dirty="0"/>
          </a:p>
        </p:txBody>
      </p:sp>
      <p:sp>
        <p:nvSpPr>
          <p:cNvPr id="11" name="Text 9"/>
          <p:cNvSpPr/>
          <p:nvPr/>
        </p:nvSpPr>
        <p:spPr>
          <a:xfrm>
            <a:off x="834628" y="6540937"/>
            <a:ext cx="12961144" cy="381476"/>
          </a:xfrm>
          <a:prstGeom prst="rect">
            <a:avLst/>
          </a:prstGeom>
          <a:noFill/>
          <a:ln/>
        </p:spPr>
        <p:txBody>
          <a:bodyPr wrap="none" rtlCol="0" anchor="t"/>
          <a:lstStyle/>
          <a:p>
            <a:pPr marL="0" indent="0">
              <a:lnSpc>
                <a:spcPts val="3005"/>
              </a:lnSpc>
              <a:buNone/>
            </a:pPr>
            <a:r>
              <a:rPr lang="en-US" sz="1878" b="1" kern="0" spc="-38" dirty="0">
                <a:solidFill>
                  <a:srgbClr val="2B2E3C"/>
                </a:solidFill>
                <a:latin typeface="Open Sans" pitchFamily="34" charset="0"/>
                <a:ea typeface="Open Sans" pitchFamily="34" charset="-122"/>
                <a:cs typeface="Open Sans" pitchFamily="34" charset="-120"/>
              </a:rPr>
              <a:t>M-F FROM 8:30-5:00 EST</a:t>
            </a:r>
            <a:endParaRPr lang="en-US" sz="1878" dirty="0"/>
          </a:p>
        </p:txBody>
      </p:sp>
      <p:sp>
        <p:nvSpPr>
          <p:cNvPr id="12" name="Text 10"/>
          <p:cNvSpPr/>
          <p:nvPr/>
        </p:nvSpPr>
        <p:spPr>
          <a:xfrm>
            <a:off x="834628" y="7190661"/>
            <a:ext cx="12961144" cy="381476"/>
          </a:xfrm>
          <a:prstGeom prst="rect">
            <a:avLst/>
          </a:prstGeom>
          <a:noFill/>
          <a:ln/>
        </p:spPr>
        <p:txBody>
          <a:bodyPr wrap="none" rtlCol="0" anchor="t"/>
          <a:lstStyle/>
          <a:p>
            <a:pPr marL="0" indent="0">
              <a:lnSpc>
                <a:spcPts val="3005"/>
              </a:lnSpc>
              <a:buNone/>
            </a:pPr>
            <a:r>
              <a:rPr lang="en-US" sz="1878" u="sng" kern="0" spc="-38" dirty="0">
                <a:solidFill>
                  <a:srgbClr val="D2600F"/>
                </a:solidFill>
                <a:latin typeface="Open Sans" pitchFamily="34" charset="0"/>
                <a:ea typeface="Open Sans" pitchFamily="34" charset="-122"/>
                <a:cs typeface="Open Sans" pitchFamily="34" charset="-120"/>
                <a:hlinkClick r:id="rId6">
                  <a:extLst>
                    <a:ext uri="{A12FA001-AC4F-418D-AE19-62706E023703}">
                      <ahyp:hlinkClr xmlns="" xmlns:ahyp="http://schemas.microsoft.com/office/drawing/2018/hyperlinkcolor" val="tx"/>
                    </a:ext>
                  </a:extLst>
                </a:hlinkClick>
              </a:rPr>
              <a:t>855 567 3552</a:t>
            </a:r>
            <a:endParaRPr lang="en-US" sz="1878"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705</Words>
  <Application>Microsoft Office PowerPoint</Application>
  <PresentationFormat>Custom</PresentationFormat>
  <Paragraphs>83</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PptxGenJS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Email Marketing 2</cp:lastModifiedBy>
  <cp:revision>2</cp:revision>
  <dcterms:created xsi:type="dcterms:W3CDTF">2024-07-03T07:31:08Z</dcterms:created>
  <dcterms:modified xsi:type="dcterms:W3CDTF">2024-07-03T07:40:21Z</dcterms:modified>
</cp:coreProperties>
</file>