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4630400" cy="8229600"/>
  <p:notesSz cx="8229600" cy="14630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>
        <p:scale>
          <a:sx n="68" d="100"/>
          <a:sy n="68" d="100"/>
        </p:scale>
        <p:origin x="-276" y="-72"/>
      </p:cViewPr>
      <p:guideLst>
        <p:guide orient="horz" pos="2592"/>
        <p:guide pos="460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565525" cy="7318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660900" y="0"/>
            <a:ext cx="3567113" cy="7318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0736CE-C4E6-416A-AB39-3DB1CFE6DC5F}" type="datetimeFigureOut">
              <a:rPr lang="en-IN" smtClean="0"/>
              <a:t>03-07-2024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762000" y="1096963"/>
            <a:ext cx="9753600" cy="5486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822325" y="6950075"/>
            <a:ext cx="6584950" cy="65833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3896975"/>
            <a:ext cx="3565525" cy="7302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660900" y="13896975"/>
            <a:ext cx="3567113" cy="7302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EACEF7-7EC2-4606-9C11-A5B1DB5BDE5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079945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b2kholdings.co.uk/2915c-40w-video-downlink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Relationship Id="rId9" Type="http://schemas.openxmlformats.org/officeDocument/2006/relationships/hyperlink" Target="https://www.b2kholdings.co.uk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5" Type="http://schemas.openxmlformats.org/officeDocument/2006/relationships/hyperlink" Target="https://www.b2kholdings.co.uk" TargetMode="External"/><Relationship Id="rId4" Type="http://schemas.openxmlformats.org/officeDocument/2006/relationships/image" Target="../media/image3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mailto:sales@b2kholdings.co.uk" TargetMode="External"/><Relationship Id="rId3" Type="http://schemas.openxmlformats.org/officeDocument/2006/relationships/image" Target="../media/image33.png"/><Relationship Id="rId7" Type="http://schemas.openxmlformats.org/officeDocument/2006/relationships/hyperlink" Target="tel:+441344885058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hyperlink" Target="tel:+447717292751" TargetMode="External"/><Relationship Id="rId5" Type="http://schemas.openxmlformats.org/officeDocument/2006/relationships/hyperlink" Target="https://www.b2kholdings.co.uk/" TargetMode="External"/><Relationship Id="rId4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C424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23332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25940" y="2474000"/>
            <a:ext cx="4922401" cy="3281601"/>
          </a:xfrm>
          <a:prstGeom prst="rect">
            <a:avLst/>
          </a:prstGeom>
        </p:spPr>
      </p:pic>
      <p:pic>
        <p:nvPicPr>
          <p:cNvPr id="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5266" y="799505"/>
            <a:ext cx="1073348" cy="847368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789503" y="1985248"/>
            <a:ext cx="7564993" cy="366236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7210"/>
              </a:lnSpc>
              <a:buNone/>
            </a:pPr>
            <a:r>
              <a:rPr lang="en-US" sz="5768" dirty="0">
                <a:solidFill>
                  <a:srgbClr val="FFD9BE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Britannia 2000 Holding: The Best Defence Contractors in the UK</a:t>
            </a:r>
            <a:endParaRPr lang="en-US" sz="5768" dirty="0"/>
          </a:p>
        </p:txBody>
      </p:sp>
      <p:sp>
        <p:nvSpPr>
          <p:cNvPr id="8" name="Text 3"/>
          <p:cNvSpPr/>
          <p:nvPr/>
        </p:nvSpPr>
        <p:spPr>
          <a:xfrm>
            <a:off x="789503" y="5985986"/>
            <a:ext cx="7564993" cy="144399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842"/>
              </a:lnSpc>
              <a:buNone/>
            </a:pPr>
            <a:r>
              <a:rPr lang="en-US" sz="1776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Britannia 2000 Holding is a leading Defence contractor in the UK, specializing in advanced communication and surveillance technology. With over 30 years of experience, they provide high-quality equipment to the military, ensuring superior performance and operational success.</a:t>
            </a:r>
            <a:endParaRPr lang="en-US" sz="177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C424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23332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53431" y="2689503"/>
            <a:ext cx="5067419" cy="2850475"/>
          </a:xfrm>
          <a:prstGeom prst="rect">
            <a:avLst/>
          </a:prstGeom>
        </p:spPr>
      </p:pic>
      <p:pic>
        <p:nvPicPr>
          <p:cNvPr id="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55877" y="1026081"/>
            <a:ext cx="832247" cy="656987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586383" y="1934408"/>
            <a:ext cx="6408777" cy="4926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3881"/>
              </a:lnSpc>
              <a:buNone/>
            </a:pPr>
            <a:r>
              <a:rPr lang="en-US" sz="3105" dirty="0">
                <a:solidFill>
                  <a:srgbClr val="FFD9BE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30 Years of Expertise in the Industry</a:t>
            </a:r>
            <a:endParaRPr lang="en-US" sz="3105" dirty="0"/>
          </a:p>
        </p:txBody>
      </p:sp>
      <p:sp>
        <p:nvSpPr>
          <p:cNvPr id="8" name="Shape 3"/>
          <p:cNvSpPr/>
          <p:nvPr/>
        </p:nvSpPr>
        <p:spPr>
          <a:xfrm>
            <a:off x="827365" y="2678430"/>
            <a:ext cx="20836" cy="4525089"/>
          </a:xfrm>
          <a:prstGeom prst="rect">
            <a:avLst/>
          </a:prstGeom>
          <a:solidFill>
            <a:srgbClr val="EF9C82"/>
          </a:solidFill>
          <a:ln/>
        </p:spPr>
      </p:sp>
      <p:sp>
        <p:nvSpPr>
          <p:cNvPr id="9" name="Shape 4"/>
          <p:cNvSpPr/>
          <p:nvPr/>
        </p:nvSpPr>
        <p:spPr>
          <a:xfrm>
            <a:off x="1026200" y="3044964"/>
            <a:ext cx="586383" cy="20836"/>
          </a:xfrm>
          <a:prstGeom prst="rect">
            <a:avLst/>
          </a:prstGeom>
          <a:solidFill>
            <a:srgbClr val="EF9C82"/>
          </a:solidFill>
          <a:ln/>
        </p:spPr>
      </p:sp>
      <p:sp>
        <p:nvSpPr>
          <p:cNvPr id="10" name="Shape 5"/>
          <p:cNvSpPr/>
          <p:nvPr/>
        </p:nvSpPr>
        <p:spPr>
          <a:xfrm>
            <a:off x="649248" y="2866906"/>
            <a:ext cx="376952" cy="376952"/>
          </a:xfrm>
          <a:prstGeom prst="roundRect">
            <a:avLst>
              <a:gd name="adj" fmla="val 13336"/>
            </a:avLst>
          </a:prstGeom>
          <a:solidFill>
            <a:srgbClr val="234A49"/>
          </a:solidFill>
          <a:ln/>
        </p:spPr>
      </p:sp>
      <p:sp>
        <p:nvSpPr>
          <p:cNvPr id="11" name="Text 6"/>
          <p:cNvSpPr/>
          <p:nvPr/>
        </p:nvSpPr>
        <p:spPr>
          <a:xfrm>
            <a:off x="795814" y="2937034"/>
            <a:ext cx="83820" cy="236577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1863"/>
              </a:lnSpc>
              <a:buNone/>
            </a:pPr>
            <a:r>
              <a:rPr lang="en-US" sz="1863" dirty="0">
                <a:solidFill>
                  <a:srgbClr val="FFD9BE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1</a:t>
            </a:r>
            <a:endParaRPr lang="en-US" sz="1863" dirty="0"/>
          </a:p>
        </p:txBody>
      </p:sp>
      <p:sp>
        <p:nvSpPr>
          <p:cNvPr id="12" name="Text 7"/>
          <p:cNvSpPr/>
          <p:nvPr/>
        </p:nvSpPr>
        <p:spPr>
          <a:xfrm>
            <a:off x="1759268" y="2845951"/>
            <a:ext cx="1971318" cy="24645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1940"/>
              </a:lnSpc>
              <a:buNone/>
            </a:pPr>
            <a:r>
              <a:rPr lang="en-US" sz="1552" dirty="0">
                <a:solidFill>
                  <a:srgbClr val="FFD9BE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Early Years</a:t>
            </a:r>
            <a:endParaRPr lang="en-US" sz="1552" dirty="0"/>
          </a:p>
        </p:txBody>
      </p:sp>
      <p:sp>
        <p:nvSpPr>
          <p:cNvPr id="13" name="Text 8"/>
          <p:cNvSpPr/>
          <p:nvPr/>
        </p:nvSpPr>
        <p:spPr>
          <a:xfrm>
            <a:off x="1759268" y="3192899"/>
            <a:ext cx="6798350" cy="80402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11"/>
              </a:lnSpc>
              <a:buNone/>
            </a:pPr>
            <a:r>
              <a:rPr lang="en-US" sz="1319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Founded in 1993, Britannia 2000 Holding started by providing niche communication solutions for the British military. Their focus on quality and innovation quickly gained recognition.</a:t>
            </a:r>
            <a:endParaRPr lang="en-US" sz="1319" dirty="0"/>
          </a:p>
        </p:txBody>
      </p:sp>
      <p:sp>
        <p:nvSpPr>
          <p:cNvPr id="14" name="Shape 9"/>
          <p:cNvSpPr/>
          <p:nvPr/>
        </p:nvSpPr>
        <p:spPr>
          <a:xfrm>
            <a:off x="1026200" y="4698504"/>
            <a:ext cx="586383" cy="20836"/>
          </a:xfrm>
          <a:prstGeom prst="rect">
            <a:avLst/>
          </a:prstGeom>
          <a:solidFill>
            <a:srgbClr val="EF9C82"/>
          </a:solidFill>
          <a:ln/>
        </p:spPr>
      </p:sp>
      <p:sp>
        <p:nvSpPr>
          <p:cNvPr id="15" name="Shape 10"/>
          <p:cNvSpPr/>
          <p:nvPr/>
        </p:nvSpPr>
        <p:spPr>
          <a:xfrm>
            <a:off x="649248" y="4520446"/>
            <a:ext cx="376952" cy="376952"/>
          </a:xfrm>
          <a:prstGeom prst="roundRect">
            <a:avLst>
              <a:gd name="adj" fmla="val 13336"/>
            </a:avLst>
          </a:prstGeom>
          <a:solidFill>
            <a:srgbClr val="234A49"/>
          </a:solidFill>
          <a:ln/>
        </p:spPr>
      </p:sp>
      <p:sp>
        <p:nvSpPr>
          <p:cNvPr id="16" name="Text 11"/>
          <p:cNvSpPr/>
          <p:nvPr/>
        </p:nvSpPr>
        <p:spPr>
          <a:xfrm>
            <a:off x="774263" y="4590574"/>
            <a:ext cx="126802" cy="236577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1863"/>
              </a:lnSpc>
              <a:buNone/>
            </a:pPr>
            <a:r>
              <a:rPr lang="en-US" sz="1863" dirty="0">
                <a:solidFill>
                  <a:srgbClr val="FFD9BE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2</a:t>
            </a:r>
            <a:endParaRPr lang="en-US" sz="1863" dirty="0"/>
          </a:p>
        </p:txBody>
      </p:sp>
      <p:sp>
        <p:nvSpPr>
          <p:cNvPr id="17" name="Text 12"/>
          <p:cNvSpPr/>
          <p:nvPr/>
        </p:nvSpPr>
        <p:spPr>
          <a:xfrm>
            <a:off x="1759268" y="4499491"/>
            <a:ext cx="2032992" cy="24645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1940"/>
              </a:lnSpc>
              <a:buNone/>
            </a:pPr>
            <a:r>
              <a:rPr lang="en-US" sz="1552" dirty="0">
                <a:solidFill>
                  <a:srgbClr val="FFD9BE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Growth and Expansion</a:t>
            </a:r>
            <a:endParaRPr lang="en-US" sz="1552" dirty="0"/>
          </a:p>
        </p:txBody>
      </p:sp>
      <p:sp>
        <p:nvSpPr>
          <p:cNvPr id="18" name="Text 13"/>
          <p:cNvSpPr/>
          <p:nvPr/>
        </p:nvSpPr>
        <p:spPr>
          <a:xfrm>
            <a:off x="1759268" y="4846439"/>
            <a:ext cx="6798350" cy="53601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11"/>
              </a:lnSpc>
              <a:buNone/>
            </a:pPr>
            <a:r>
              <a:rPr lang="en-US" sz="1319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Throughout the 2000s, Britannia 2000 Holding expanded their product portfolio, offering a wider range of advanced communication and surveillance systems.</a:t>
            </a:r>
            <a:endParaRPr lang="en-US" sz="1319" dirty="0"/>
          </a:p>
        </p:txBody>
      </p:sp>
      <p:sp>
        <p:nvSpPr>
          <p:cNvPr id="19" name="Shape 14"/>
          <p:cNvSpPr/>
          <p:nvPr/>
        </p:nvSpPr>
        <p:spPr>
          <a:xfrm>
            <a:off x="1026200" y="6084034"/>
            <a:ext cx="586383" cy="20836"/>
          </a:xfrm>
          <a:prstGeom prst="rect">
            <a:avLst/>
          </a:prstGeom>
          <a:solidFill>
            <a:srgbClr val="EF9C82"/>
          </a:solidFill>
          <a:ln/>
        </p:spPr>
      </p:sp>
      <p:sp>
        <p:nvSpPr>
          <p:cNvPr id="20" name="Shape 15"/>
          <p:cNvSpPr/>
          <p:nvPr/>
        </p:nvSpPr>
        <p:spPr>
          <a:xfrm>
            <a:off x="649248" y="5905976"/>
            <a:ext cx="376952" cy="376952"/>
          </a:xfrm>
          <a:prstGeom prst="roundRect">
            <a:avLst>
              <a:gd name="adj" fmla="val 13336"/>
            </a:avLst>
          </a:prstGeom>
          <a:solidFill>
            <a:srgbClr val="234A49"/>
          </a:solidFill>
          <a:ln/>
        </p:spPr>
      </p:sp>
      <p:sp>
        <p:nvSpPr>
          <p:cNvPr id="21" name="Text 16"/>
          <p:cNvSpPr/>
          <p:nvPr/>
        </p:nvSpPr>
        <p:spPr>
          <a:xfrm>
            <a:off x="773311" y="5976104"/>
            <a:ext cx="128707" cy="236577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1863"/>
              </a:lnSpc>
              <a:buNone/>
            </a:pPr>
            <a:r>
              <a:rPr lang="en-US" sz="1863" dirty="0">
                <a:solidFill>
                  <a:srgbClr val="FFD9BE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3</a:t>
            </a:r>
            <a:endParaRPr lang="en-US" sz="1863" dirty="0"/>
          </a:p>
        </p:txBody>
      </p:sp>
      <p:sp>
        <p:nvSpPr>
          <p:cNvPr id="22" name="Text 17"/>
          <p:cNvSpPr/>
          <p:nvPr/>
        </p:nvSpPr>
        <p:spPr>
          <a:xfrm>
            <a:off x="1759268" y="5885021"/>
            <a:ext cx="1971318" cy="24645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1940"/>
              </a:lnSpc>
              <a:buNone/>
            </a:pPr>
            <a:r>
              <a:rPr lang="en-US" sz="1552" dirty="0">
                <a:solidFill>
                  <a:srgbClr val="FFD9BE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Global Reach</a:t>
            </a:r>
            <a:endParaRPr lang="en-US" sz="1552" dirty="0"/>
          </a:p>
        </p:txBody>
      </p:sp>
      <p:sp>
        <p:nvSpPr>
          <p:cNvPr id="23" name="Text 18"/>
          <p:cNvSpPr/>
          <p:nvPr/>
        </p:nvSpPr>
        <p:spPr>
          <a:xfrm>
            <a:off x="1759268" y="6231969"/>
            <a:ext cx="6798350" cy="80402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11"/>
              </a:lnSpc>
              <a:buNone/>
            </a:pPr>
            <a:r>
              <a:rPr lang="en-US" sz="1319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Today, Britannia 2000 Holding is a respected global player, delivering cutting-edge solutions to international defense forces, ensuring operational efficiency and effectiveness.</a:t>
            </a:r>
            <a:endParaRPr lang="en-US" sz="1319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C424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23332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53431" y="2066687"/>
            <a:ext cx="5067419" cy="4096226"/>
          </a:xfrm>
          <a:prstGeom prst="rect">
            <a:avLst/>
          </a:prstGeom>
        </p:spPr>
      </p:pic>
      <p:pic>
        <p:nvPicPr>
          <p:cNvPr id="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25158" y="1326833"/>
            <a:ext cx="893683" cy="705445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586383" y="2283619"/>
            <a:ext cx="7971234" cy="98536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881"/>
              </a:lnSpc>
              <a:buNone/>
            </a:pPr>
            <a:r>
              <a:rPr lang="en-US" sz="3105" dirty="0">
                <a:solidFill>
                  <a:srgbClr val="FFD9BE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Cutting-Edge Technology for High-Quality Equipment</a:t>
            </a:r>
            <a:endParaRPr lang="en-US" sz="3105" dirty="0"/>
          </a:p>
        </p:txBody>
      </p:sp>
      <p:sp>
        <p:nvSpPr>
          <p:cNvPr id="8" name="Shape 3"/>
          <p:cNvSpPr/>
          <p:nvPr/>
        </p:nvSpPr>
        <p:spPr>
          <a:xfrm>
            <a:off x="586383" y="3708797"/>
            <a:ext cx="376952" cy="376952"/>
          </a:xfrm>
          <a:prstGeom prst="roundRect">
            <a:avLst>
              <a:gd name="adj" fmla="val 13336"/>
            </a:avLst>
          </a:prstGeom>
          <a:solidFill>
            <a:srgbClr val="234A49"/>
          </a:solidFill>
          <a:ln/>
        </p:spPr>
      </p:sp>
      <p:sp>
        <p:nvSpPr>
          <p:cNvPr id="9" name="Text 4"/>
          <p:cNvSpPr/>
          <p:nvPr/>
        </p:nvSpPr>
        <p:spPr>
          <a:xfrm>
            <a:off x="732949" y="3778925"/>
            <a:ext cx="83820" cy="236577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1863"/>
              </a:lnSpc>
              <a:buNone/>
            </a:pPr>
            <a:r>
              <a:rPr lang="en-US" sz="1863" dirty="0">
                <a:solidFill>
                  <a:srgbClr val="FFD9BE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1</a:t>
            </a:r>
            <a:endParaRPr lang="en-US" sz="1863" dirty="0"/>
          </a:p>
        </p:txBody>
      </p:sp>
      <p:sp>
        <p:nvSpPr>
          <p:cNvPr id="10" name="Text 5"/>
          <p:cNvSpPr/>
          <p:nvPr/>
        </p:nvSpPr>
        <p:spPr>
          <a:xfrm>
            <a:off x="1130856" y="3708797"/>
            <a:ext cx="2467094" cy="24645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1940"/>
              </a:lnSpc>
              <a:buNone/>
            </a:pPr>
            <a:r>
              <a:rPr lang="en-US" sz="1552" dirty="0">
                <a:solidFill>
                  <a:srgbClr val="FFD9BE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Advanced Signal Processing</a:t>
            </a:r>
            <a:endParaRPr lang="en-US" sz="1552" dirty="0"/>
          </a:p>
        </p:txBody>
      </p:sp>
      <p:sp>
        <p:nvSpPr>
          <p:cNvPr id="11" name="Text 6"/>
          <p:cNvSpPr/>
          <p:nvPr/>
        </p:nvSpPr>
        <p:spPr>
          <a:xfrm>
            <a:off x="1130856" y="4055745"/>
            <a:ext cx="3357443" cy="107203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111"/>
              </a:lnSpc>
              <a:buNone/>
            </a:pPr>
            <a:r>
              <a:rPr lang="en-US" sz="1319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Britannia 2000 Holding utilizes the latest signal processing techniques to ensure clear and reliable communication in even the most challenging environments.</a:t>
            </a:r>
            <a:endParaRPr lang="en-US" sz="1319" dirty="0"/>
          </a:p>
        </p:txBody>
      </p:sp>
      <p:sp>
        <p:nvSpPr>
          <p:cNvPr id="12" name="Shape 7"/>
          <p:cNvSpPr/>
          <p:nvPr/>
        </p:nvSpPr>
        <p:spPr>
          <a:xfrm>
            <a:off x="4655820" y="3708797"/>
            <a:ext cx="376952" cy="376952"/>
          </a:xfrm>
          <a:prstGeom prst="roundRect">
            <a:avLst>
              <a:gd name="adj" fmla="val 13336"/>
            </a:avLst>
          </a:prstGeom>
          <a:solidFill>
            <a:srgbClr val="234A49"/>
          </a:solidFill>
          <a:ln/>
        </p:spPr>
      </p:sp>
      <p:sp>
        <p:nvSpPr>
          <p:cNvPr id="13" name="Text 8"/>
          <p:cNvSpPr/>
          <p:nvPr/>
        </p:nvSpPr>
        <p:spPr>
          <a:xfrm>
            <a:off x="4780836" y="3778925"/>
            <a:ext cx="126802" cy="236577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1863"/>
              </a:lnSpc>
              <a:buNone/>
            </a:pPr>
            <a:r>
              <a:rPr lang="en-US" sz="1863" dirty="0">
                <a:solidFill>
                  <a:srgbClr val="FFD9BE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2</a:t>
            </a:r>
            <a:endParaRPr lang="en-US" sz="1863" dirty="0"/>
          </a:p>
        </p:txBody>
      </p:sp>
      <p:sp>
        <p:nvSpPr>
          <p:cNvPr id="14" name="Text 9"/>
          <p:cNvSpPr/>
          <p:nvPr/>
        </p:nvSpPr>
        <p:spPr>
          <a:xfrm>
            <a:off x="5200293" y="3708797"/>
            <a:ext cx="2446258" cy="24645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1940"/>
              </a:lnSpc>
              <a:buNone/>
            </a:pPr>
            <a:r>
              <a:rPr lang="en-US" sz="1552" dirty="0">
                <a:solidFill>
                  <a:srgbClr val="FFD9BE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Robust and Secure Systems</a:t>
            </a:r>
            <a:endParaRPr lang="en-US" sz="1552" dirty="0"/>
          </a:p>
        </p:txBody>
      </p:sp>
      <p:sp>
        <p:nvSpPr>
          <p:cNvPr id="15" name="Text 10"/>
          <p:cNvSpPr/>
          <p:nvPr/>
        </p:nvSpPr>
        <p:spPr>
          <a:xfrm>
            <a:off x="5200293" y="4055745"/>
            <a:ext cx="3357443" cy="107203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111"/>
              </a:lnSpc>
              <a:buNone/>
            </a:pPr>
            <a:r>
              <a:rPr lang="en-US" sz="1319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Their equipment is designed to withstand harsh conditions and provide secure communication channels for sensitive information.</a:t>
            </a:r>
            <a:endParaRPr lang="en-US" sz="1319" dirty="0"/>
          </a:p>
        </p:txBody>
      </p:sp>
      <p:sp>
        <p:nvSpPr>
          <p:cNvPr id="16" name="Shape 11"/>
          <p:cNvSpPr/>
          <p:nvPr/>
        </p:nvSpPr>
        <p:spPr>
          <a:xfrm>
            <a:off x="586383" y="5483781"/>
            <a:ext cx="376952" cy="376952"/>
          </a:xfrm>
          <a:prstGeom prst="roundRect">
            <a:avLst>
              <a:gd name="adj" fmla="val 13336"/>
            </a:avLst>
          </a:prstGeom>
          <a:solidFill>
            <a:srgbClr val="234A49"/>
          </a:solidFill>
          <a:ln/>
        </p:spPr>
      </p:sp>
      <p:sp>
        <p:nvSpPr>
          <p:cNvPr id="17" name="Text 12"/>
          <p:cNvSpPr/>
          <p:nvPr/>
        </p:nvSpPr>
        <p:spPr>
          <a:xfrm>
            <a:off x="710446" y="5553908"/>
            <a:ext cx="128707" cy="236577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1863"/>
              </a:lnSpc>
              <a:buNone/>
            </a:pPr>
            <a:r>
              <a:rPr lang="en-US" sz="1863" dirty="0">
                <a:solidFill>
                  <a:srgbClr val="FFD9BE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3</a:t>
            </a:r>
            <a:endParaRPr lang="en-US" sz="1863" dirty="0"/>
          </a:p>
        </p:txBody>
      </p:sp>
      <p:sp>
        <p:nvSpPr>
          <p:cNvPr id="18" name="Text 13"/>
          <p:cNvSpPr/>
          <p:nvPr/>
        </p:nvSpPr>
        <p:spPr>
          <a:xfrm>
            <a:off x="1130856" y="5483781"/>
            <a:ext cx="1971318" cy="24645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1940"/>
              </a:lnSpc>
              <a:buNone/>
            </a:pPr>
            <a:r>
              <a:rPr lang="en-US" sz="1552" dirty="0">
                <a:solidFill>
                  <a:srgbClr val="FFD9BE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Constant Innovation</a:t>
            </a:r>
            <a:endParaRPr lang="en-US" sz="1552" dirty="0"/>
          </a:p>
        </p:txBody>
      </p:sp>
      <p:sp>
        <p:nvSpPr>
          <p:cNvPr id="19" name="Text 14"/>
          <p:cNvSpPr/>
          <p:nvPr/>
        </p:nvSpPr>
        <p:spPr>
          <a:xfrm>
            <a:off x="1130856" y="5830729"/>
            <a:ext cx="3357443" cy="107203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111"/>
              </a:lnSpc>
              <a:buNone/>
            </a:pPr>
            <a:r>
              <a:rPr lang="en-US" sz="1319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Britannia 2000 Holding is committed to continuous research and development, constantly improving their products to meet the evolving needs of the military.</a:t>
            </a:r>
            <a:endParaRPr lang="en-US" sz="1319" dirty="0"/>
          </a:p>
        </p:txBody>
      </p:sp>
      <p:sp>
        <p:nvSpPr>
          <p:cNvPr id="20" name="Shape 15"/>
          <p:cNvSpPr/>
          <p:nvPr/>
        </p:nvSpPr>
        <p:spPr>
          <a:xfrm>
            <a:off x="4655820" y="5483781"/>
            <a:ext cx="376952" cy="376952"/>
          </a:xfrm>
          <a:prstGeom prst="roundRect">
            <a:avLst>
              <a:gd name="adj" fmla="val 13336"/>
            </a:avLst>
          </a:prstGeom>
          <a:solidFill>
            <a:srgbClr val="234A49"/>
          </a:solidFill>
          <a:ln/>
        </p:spPr>
      </p:sp>
      <p:sp>
        <p:nvSpPr>
          <p:cNvPr id="21" name="Text 16"/>
          <p:cNvSpPr/>
          <p:nvPr/>
        </p:nvSpPr>
        <p:spPr>
          <a:xfrm>
            <a:off x="4784169" y="5553908"/>
            <a:ext cx="120134" cy="236577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1863"/>
              </a:lnSpc>
              <a:buNone/>
            </a:pPr>
            <a:r>
              <a:rPr lang="en-US" sz="1863" dirty="0">
                <a:solidFill>
                  <a:srgbClr val="FFD9BE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4</a:t>
            </a:r>
            <a:endParaRPr lang="en-US" sz="1863" dirty="0"/>
          </a:p>
        </p:txBody>
      </p:sp>
      <p:sp>
        <p:nvSpPr>
          <p:cNvPr id="22" name="Text 17"/>
          <p:cNvSpPr/>
          <p:nvPr/>
        </p:nvSpPr>
        <p:spPr>
          <a:xfrm>
            <a:off x="5200293" y="5483781"/>
            <a:ext cx="2043589" cy="24645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1940"/>
              </a:lnSpc>
              <a:buNone/>
            </a:pPr>
            <a:r>
              <a:rPr lang="en-US" sz="1552" dirty="0">
                <a:solidFill>
                  <a:srgbClr val="FFD9BE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Experienced Engineers</a:t>
            </a:r>
            <a:endParaRPr lang="en-US" sz="1552" dirty="0"/>
          </a:p>
        </p:txBody>
      </p:sp>
      <p:sp>
        <p:nvSpPr>
          <p:cNvPr id="23" name="Text 18"/>
          <p:cNvSpPr/>
          <p:nvPr/>
        </p:nvSpPr>
        <p:spPr>
          <a:xfrm>
            <a:off x="5200293" y="5830729"/>
            <a:ext cx="3357443" cy="107203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111"/>
              </a:lnSpc>
              <a:buNone/>
            </a:pPr>
            <a:r>
              <a:rPr lang="en-US" sz="1319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Their team of engineers brings extensive expertise in software, hardware, and system integration, ensuring optimal performance and reliability.</a:t>
            </a:r>
            <a:endParaRPr lang="en-US" sz="131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C424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23332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6912" y="1106924"/>
            <a:ext cx="1176457" cy="928687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37724" y="2394585"/>
            <a:ext cx="12954952" cy="140803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5544"/>
              </a:lnSpc>
              <a:buNone/>
            </a:pPr>
            <a:r>
              <a:rPr lang="en-US" sz="4435" dirty="0">
                <a:solidFill>
                  <a:srgbClr val="FFD9BE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Serving the Military with the Best Quality Equipment</a:t>
            </a:r>
            <a:endParaRPr lang="en-US" sz="4435" dirty="0"/>
          </a:p>
        </p:txBody>
      </p:sp>
      <p:sp>
        <p:nvSpPr>
          <p:cNvPr id="6" name="Text 3"/>
          <p:cNvSpPr/>
          <p:nvPr/>
        </p:nvSpPr>
        <p:spPr>
          <a:xfrm>
            <a:off x="837724" y="4400907"/>
            <a:ext cx="2816185" cy="35194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72"/>
              </a:lnSpc>
              <a:buNone/>
            </a:pPr>
            <a:r>
              <a:rPr lang="en-US" sz="2218" dirty="0">
                <a:solidFill>
                  <a:srgbClr val="FFD9BE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Airborne Surveillance</a:t>
            </a:r>
            <a:endParaRPr lang="en-US" sz="2218" dirty="0"/>
          </a:p>
        </p:txBody>
      </p:sp>
      <p:sp>
        <p:nvSpPr>
          <p:cNvPr id="7" name="Text 4"/>
          <p:cNvSpPr/>
          <p:nvPr/>
        </p:nvSpPr>
        <p:spPr>
          <a:xfrm>
            <a:off x="837724" y="4992172"/>
            <a:ext cx="3928586" cy="1915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016"/>
              </a:lnSpc>
              <a:buNone/>
            </a:pPr>
            <a:r>
              <a:rPr lang="en-US" sz="1885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Britannia 2000 Holding provides advanced </a:t>
            </a:r>
            <a:r>
              <a:rPr lang="en-US" sz="1885" b="1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Airborne video and data links</a:t>
            </a:r>
            <a:r>
              <a:rPr lang="en-US" sz="1885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, enabling real-time surveillance and reconnaissance for military operations.</a:t>
            </a:r>
            <a:endParaRPr lang="en-US" sz="1885" dirty="0"/>
          </a:p>
        </p:txBody>
      </p:sp>
      <p:sp>
        <p:nvSpPr>
          <p:cNvPr id="8" name="Text 5"/>
          <p:cNvSpPr/>
          <p:nvPr/>
        </p:nvSpPr>
        <p:spPr>
          <a:xfrm>
            <a:off x="5357813" y="4400907"/>
            <a:ext cx="2921675" cy="35194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72"/>
              </a:lnSpc>
              <a:buNone/>
            </a:pPr>
            <a:r>
              <a:rPr lang="en-US" sz="2218" dirty="0">
                <a:solidFill>
                  <a:srgbClr val="FFD9BE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Command and Control</a:t>
            </a:r>
            <a:endParaRPr lang="en-US" sz="2218" dirty="0"/>
          </a:p>
        </p:txBody>
      </p:sp>
      <p:sp>
        <p:nvSpPr>
          <p:cNvPr id="9" name="Text 6"/>
          <p:cNvSpPr/>
          <p:nvPr/>
        </p:nvSpPr>
        <p:spPr>
          <a:xfrm>
            <a:off x="5357813" y="4992172"/>
            <a:ext cx="3928586" cy="1915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016"/>
              </a:lnSpc>
              <a:buNone/>
            </a:pPr>
            <a:r>
              <a:rPr lang="en-US" sz="1885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Their mission system interface unit facilitates seamless communication and information sharing between different units, improving operational efficiency.</a:t>
            </a:r>
            <a:endParaRPr lang="en-US" sz="1885" dirty="0"/>
          </a:p>
        </p:txBody>
      </p:sp>
      <p:sp>
        <p:nvSpPr>
          <p:cNvPr id="10" name="Text 7"/>
          <p:cNvSpPr/>
          <p:nvPr/>
        </p:nvSpPr>
        <p:spPr>
          <a:xfrm>
            <a:off x="9877901" y="4400907"/>
            <a:ext cx="3335655" cy="35194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72"/>
              </a:lnSpc>
              <a:buNone/>
            </a:pPr>
            <a:r>
              <a:rPr lang="en-US" sz="2218" dirty="0">
                <a:solidFill>
                  <a:srgbClr val="FFD9BE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Ground-Based Operations</a:t>
            </a:r>
            <a:endParaRPr lang="en-US" sz="2218" dirty="0"/>
          </a:p>
        </p:txBody>
      </p:sp>
      <p:sp>
        <p:nvSpPr>
          <p:cNvPr id="11" name="Text 8"/>
          <p:cNvSpPr/>
          <p:nvPr/>
        </p:nvSpPr>
        <p:spPr>
          <a:xfrm>
            <a:off x="9877901" y="4992172"/>
            <a:ext cx="3928586" cy="1915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016"/>
              </a:lnSpc>
              <a:buNone/>
            </a:pPr>
            <a:r>
              <a:rPr lang="en-US" sz="1885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They offer </a:t>
            </a:r>
            <a:r>
              <a:rPr lang="en-US" sz="1885" b="1" u="sng" dirty="0">
                <a:solidFill>
                  <a:srgbClr val="EF9C82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video downlink receivers</a:t>
            </a:r>
            <a:r>
              <a:rPr lang="en-US" sz="1885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 for ground-based monitoring and tracking, ensuring situational awareness and effective response to threats.</a:t>
            </a:r>
            <a:endParaRPr lang="en-US" sz="188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C424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23332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53431" y="2305645"/>
            <a:ext cx="5067419" cy="3618309"/>
          </a:xfrm>
          <a:prstGeom prst="rect">
            <a:avLst/>
          </a:prstGeom>
        </p:spPr>
      </p:pic>
      <p:pic>
        <p:nvPicPr>
          <p:cNvPr id="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42661" y="1440418"/>
            <a:ext cx="858560" cy="677704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586383" y="2369463"/>
            <a:ext cx="5429607" cy="4926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3881"/>
              </a:lnSpc>
              <a:buNone/>
            </a:pPr>
            <a:r>
              <a:rPr lang="en-US" sz="3105" dirty="0">
                <a:solidFill>
                  <a:srgbClr val="FFD9BE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Airborne Video and Data Links</a:t>
            </a:r>
            <a:endParaRPr lang="en-US" sz="3105" dirty="0"/>
          </a:p>
        </p:txBody>
      </p:sp>
      <p:sp>
        <p:nvSpPr>
          <p:cNvPr id="8" name="Shape 3"/>
          <p:cNvSpPr/>
          <p:nvPr/>
        </p:nvSpPr>
        <p:spPr>
          <a:xfrm>
            <a:off x="586383" y="3113484"/>
            <a:ext cx="3901916" cy="1754029"/>
          </a:xfrm>
          <a:prstGeom prst="roundRect">
            <a:avLst>
              <a:gd name="adj" fmla="val 2866"/>
            </a:avLst>
          </a:prstGeom>
          <a:solidFill>
            <a:srgbClr val="234A49"/>
          </a:solidFill>
          <a:ln/>
        </p:spPr>
      </p:sp>
      <p:sp>
        <p:nvSpPr>
          <p:cNvPr id="9" name="Text 4"/>
          <p:cNvSpPr/>
          <p:nvPr/>
        </p:nvSpPr>
        <p:spPr>
          <a:xfrm>
            <a:off x="753904" y="3281005"/>
            <a:ext cx="2705100" cy="24645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1940"/>
              </a:lnSpc>
              <a:buNone/>
            </a:pPr>
            <a:r>
              <a:rPr lang="en-US" sz="1552" dirty="0">
                <a:solidFill>
                  <a:srgbClr val="FFD9BE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High-Bandwidth Transmission</a:t>
            </a:r>
            <a:endParaRPr lang="en-US" sz="1552" dirty="0"/>
          </a:p>
        </p:txBody>
      </p:sp>
      <p:sp>
        <p:nvSpPr>
          <p:cNvPr id="10" name="Text 5"/>
          <p:cNvSpPr/>
          <p:nvPr/>
        </p:nvSpPr>
        <p:spPr>
          <a:xfrm>
            <a:off x="753904" y="3627953"/>
            <a:ext cx="3566874" cy="107203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111"/>
              </a:lnSpc>
              <a:buNone/>
            </a:pPr>
            <a:r>
              <a:rPr lang="en-US" sz="1319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These systems ensure secure and reliable transmission of high-resolution video and data, providing critical information for mission success.</a:t>
            </a:r>
            <a:endParaRPr lang="en-US" sz="1319" dirty="0"/>
          </a:p>
        </p:txBody>
      </p:sp>
      <p:sp>
        <p:nvSpPr>
          <p:cNvPr id="11" name="Shape 6"/>
          <p:cNvSpPr/>
          <p:nvPr/>
        </p:nvSpPr>
        <p:spPr>
          <a:xfrm>
            <a:off x="4655820" y="3113484"/>
            <a:ext cx="3901916" cy="1754029"/>
          </a:xfrm>
          <a:prstGeom prst="roundRect">
            <a:avLst>
              <a:gd name="adj" fmla="val 2866"/>
            </a:avLst>
          </a:prstGeom>
          <a:solidFill>
            <a:srgbClr val="234A49"/>
          </a:solidFill>
          <a:ln/>
        </p:spPr>
      </p:sp>
      <p:sp>
        <p:nvSpPr>
          <p:cNvPr id="12" name="Text 7"/>
          <p:cNvSpPr/>
          <p:nvPr/>
        </p:nvSpPr>
        <p:spPr>
          <a:xfrm>
            <a:off x="4823341" y="3281005"/>
            <a:ext cx="2087404" cy="24645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1940"/>
              </a:lnSpc>
              <a:buNone/>
            </a:pPr>
            <a:r>
              <a:rPr lang="en-US" sz="1552" dirty="0">
                <a:solidFill>
                  <a:srgbClr val="FFD9BE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Real-Time Data Sharing</a:t>
            </a:r>
            <a:endParaRPr lang="en-US" sz="1552" dirty="0"/>
          </a:p>
        </p:txBody>
      </p:sp>
      <p:sp>
        <p:nvSpPr>
          <p:cNvPr id="13" name="Text 8"/>
          <p:cNvSpPr/>
          <p:nvPr/>
        </p:nvSpPr>
        <p:spPr>
          <a:xfrm>
            <a:off x="4823341" y="3627953"/>
            <a:ext cx="3566874" cy="80402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111"/>
              </a:lnSpc>
              <a:buNone/>
            </a:pPr>
            <a:r>
              <a:rPr lang="en-US" sz="1319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They enable seamless sharing of real-time data between airborne platforms and ground stations, facilitating informed decision-making.</a:t>
            </a:r>
            <a:endParaRPr lang="en-US" sz="1319" dirty="0"/>
          </a:p>
        </p:txBody>
      </p:sp>
      <p:sp>
        <p:nvSpPr>
          <p:cNvPr id="14" name="Shape 9"/>
          <p:cNvSpPr/>
          <p:nvPr/>
        </p:nvSpPr>
        <p:spPr>
          <a:xfrm>
            <a:off x="586383" y="5035034"/>
            <a:ext cx="3901916" cy="1754029"/>
          </a:xfrm>
          <a:prstGeom prst="roundRect">
            <a:avLst>
              <a:gd name="adj" fmla="val 2866"/>
            </a:avLst>
          </a:prstGeom>
          <a:solidFill>
            <a:srgbClr val="234A49"/>
          </a:solidFill>
          <a:ln/>
        </p:spPr>
      </p:sp>
      <p:sp>
        <p:nvSpPr>
          <p:cNvPr id="15" name="Text 10"/>
          <p:cNvSpPr/>
          <p:nvPr/>
        </p:nvSpPr>
        <p:spPr>
          <a:xfrm>
            <a:off x="753904" y="5202555"/>
            <a:ext cx="2883694" cy="24645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1940"/>
              </a:lnSpc>
              <a:buNone/>
            </a:pPr>
            <a:r>
              <a:rPr lang="en-US" sz="1552" dirty="0">
                <a:solidFill>
                  <a:srgbClr val="FFD9BE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Enhanced Situational Awareness</a:t>
            </a:r>
            <a:endParaRPr lang="en-US" sz="1552" dirty="0"/>
          </a:p>
        </p:txBody>
      </p:sp>
      <p:sp>
        <p:nvSpPr>
          <p:cNvPr id="16" name="Text 11"/>
          <p:cNvSpPr/>
          <p:nvPr/>
        </p:nvSpPr>
        <p:spPr>
          <a:xfrm>
            <a:off x="753904" y="5549503"/>
            <a:ext cx="3566874" cy="80402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111"/>
              </a:lnSpc>
              <a:buNone/>
            </a:pPr>
            <a:r>
              <a:rPr lang="en-US" sz="1319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Airborne video and data links provide comprehensive situational awareness, enabling effective reconnaissance and targeting.</a:t>
            </a:r>
            <a:endParaRPr lang="en-US" sz="1319" dirty="0"/>
          </a:p>
        </p:txBody>
      </p:sp>
      <p:sp>
        <p:nvSpPr>
          <p:cNvPr id="17" name="Shape 12"/>
          <p:cNvSpPr/>
          <p:nvPr/>
        </p:nvSpPr>
        <p:spPr>
          <a:xfrm>
            <a:off x="4655820" y="5035034"/>
            <a:ext cx="3901916" cy="1754029"/>
          </a:xfrm>
          <a:prstGeom prst="roundRect">
            <a:avLst>
              <a:gd name="adj" fmla="val 2866"/>
            </a:avLst>
          </a:prstGeom>
          <a:solidFill>
            <a:srgbClr val="234A49"/>
          </a:solidFill>
          <a:ln/>
        </p:spPr>
      </p:sp>
      <p:sp>
        <p:nvSpPr>
          <p:cNvPr id="18" name="Text 13"/>
          <p:cNvSpPr/>
          <p:nvPr/>
        </p:nvSpPr>
        <p:spPr>
          <a:xfrm>
            <a:off x="4823341" y="5202555"/>
            <a:ext cx="2190036" cy="24645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1940"/>
              </a:lnSpc>
              <a:buNone/>
            </a:pPr>
            <a:r>
              <a:rPr lang="en-US" sz="1552" dirty="0">
                <a:solidFill>
                  <a:srgbClr val="FFD9BE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Flexibility and Scalability</a:t>
            </a:r>
            <a:endParaRPr lang="en-US" sz="1552" dirty="0"/>
          </a:p>
        </p:txBody>
      </p:sp>
      <p:sp>
        <p:nvSpPr>
          <p:cNvPr id="19" name="Text 14"/>
          <p:cNvSpPr/>
          <p:nvPr/>
        </p:nvSpPr>
        <p:spPr>
          <a:xfrm>
            <a:off x="4823341" y="5549503"/>
            <a:ext cx="3566874" cy="107203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111"/>
              </a:lnSpc>
              <a:buNone/>
            </a:pPr>
            <a:r>
              <a:rPr lang="en-US" sz="1319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Britannia 2000 Holding's airborne video and data links are designed to be flexible and scalable, adapting to various mission requirements.</a:t>
            </a:r>
            <a:endParaRPr lang="en-US" sz="131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C424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23332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69504" y="2436376"/>
            <a:ext cx="5035272" cy="3356848"/>
          </a:xfrm>
          <a:prstGeom prst="rect">
            <a:avLst/>
          </a:prstGeom>
        </p:spPr>
      </p:pic>
      <p:pic>
        <p:nvPicPr>
          <p:cNvPr id="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09799" y="928568"/>
            <a:ext cx="924401" cy="729734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631388" y="1928813"/>
            <a:ext cx="5046345" cy="53054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4178"/>
              </a:lnSpc>
              <a:buNone/>
            </a:pPr>
            <a:r>
              <a:rPr lang="en-US" sz="3343" dirty="0">
                <a:solidFill>
                  <a:srgbClr val="FFD9BE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Video Downlink Receivers</a:t>
            </a:r>
            <a:endParaRPr lang="en-US" sz="3343" dirty="0"/>
          </a:p>
        </p:txBody>
      </p:sp>
      <p:pic>
        <p:nvPicPr>
          <p:cNvPr id="8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1388" y="2729865"/>
            <a:ext cx="451009" cy="451009"/>
          </a:xfrm>
          <a:prstGeom prst="rect">
            <a:avLst/>
          </a:prstGeom>
        </p:spPr>
      </p:pic>
      <p:sp>
        <p:nvSpPr>
          <p:cNvPr id="9" name="Text 3"/>
          <p:cNvSpPr/>
          <p:nvPr/>
        </p:nvSpPr>
        <p:spPr>
          <a:xfrm>
            <a:off x="631388" y="3361253"/>
            <a:ext cx="2368510" cy="26527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089"/>
              </a:lnSpc>
              <a:buNone/>
            </a:pPr>
            <a:r>
              <a:rPr lang="en-US" sz="1671" dirty="0">
                <a:solidFill>
                  <a:srgbClr val="FFD9BE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Satellite Communication</a:t>
            </a:r>
            <a:endParaRPr lang="en-US" sz="1671" dirty="0"/>
          </a:p>
        </p:txBody>
      </p:sp>
      <p:sp>
        <p:nvSpPr>
          <p:cNvPr id="10" name="Text 4"/>
          <p:cNvSpPr/>
          <p:nvPr/>
        </p:nvSpPr>
        <p:spPr>
          <a:xfrm>
            <a:off x="631388" y="3734753"/>
            <a:ext cx="3805357" cy="115443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273"/>
              </a:lnSpc>
              <a:buNone/>
            </a:pPr>
            <a:r>
              <a:rPr lang="en-US" sz="1421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Britannia 2000 Holding offers robust video downlink receivers for receiving data from satellites, enabling secure and reliable communication.</a:t>
            </a:r>
            <a:endParaRPr lang="en-US" sz="1421" dirty="0"/>
          </a:p>
        </p:txBody>
      </p:sp>
      <p:pic>
        <p:nvPicPr>
          <p:cNvPr id="11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07255" y="2729865"/>
            <a:ext cx="451009" cy="451009"/>
          </a:xfrm>
          <a:prstGeom prst="rect">
            <a:avLst/>
          </a:prstGeom>
        </p:spPr>
      </p:pic>
      <p:sp>
        <p:nvSpPr>
          <p:cNvPr id="12" name="Text 5"/>
          <p:cNvSpPr/>
          <p:nvPr/>
        </p:nvSpPr>
        <p:spPr>
          <a:xfrm>
            <a:off x="4707255" y="3361253"/>
            <a:ext cx="2122408" cy="26527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089"/>
              </a:lnSpc>
              <a:buNone/>
            </a:pPr>
            <a:r>
              <a:rPr lang="en-US" sz="1671" dirty="0">
                <a:solidFill>
                  <a:srgbClr val="FFD9BE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Signal Processing</a:t>
            </a:r>
            <a:endParaRPr lang="en-US" sz="1671" dirty="0"/>
          </a:p>
        </p:txBody>
      </p:sp>
      <p:sp>
        <p:nvSpPr>
          <p:cNvPr id="13" name="Text 6"/>
          <p:cNvSpPr/>
          <p:nvPr/>
        </p:nvSpPr>
        <p:spPr>
          <a:xfrm>
            <a:off x="4707255" y="3734753"/>
            <a:ext cx="3805357" cy="86582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273"/>
              </a:lnSpc>
              <a:buNone/>
            </a:pPr>
            <a:r>
              <a:rPr lang="en-US" sz="1421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Their receivers utilize advanced signal processing algorithms to ensure clear and reliable reception of video and data signals.</a:t>
            </a:r>
            <a:endParaRPr lang="en-US" sz="1421" dirty="0"/>
          </a:p>
        </p:txBody>
      </p:sp>
      <p:pic>
        <p:nvPicPr>
          <p:cNvPr id="14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1388" y="5430322"/>
            <a:ext cx="451009" cy="451009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631388" y="6061710"/>
            <a:ext cx="2332911" cy="26527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089"/>
              </a:lnSpc>
              <a:buNone/>
            </a:pPr>
            <a:r>
              <a:rPr lang="en-US" sz="1671" dirty="0">
                <a:solidFill>
                  <a:srgbClr val="FFD9BE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High-Resolution Display</a:t>
            </a:r>
            <a:endParaRPr lang="en-US" sz="1671" dirty="0"/>
          </a:p>
        </p:txBody>
      </p:sp>
      <p:sp>
        <p:nvSpPr>
          <p:cNvPr id="16" name="Text 8"/>
          <p:cNvSpPr/>
          <p:nvPr/>
        </p:nvSpPr>
        <p:spPr>
          <a:xfrm>
            <a:off x="631388" y="6435209"/>
            <a:ext cx="3805357" cy="86582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273"/>
              </a:lnSpc>
              <a:buNone/>
            </a:pPr>
            <a:r>
              <a:rPr lang="en-US" sz="1421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They offer high-resolution displays for clear visualization of received data, enhancing situational awareness and analysis.</a:t>
            </a:r>
            <a:endParaRPr lang="en-US" sz="1421" dirty="0"/>
          </a:p>
        </p:txBody>
      </p:sp>
      <p:pic>
        <p:nvPicPr>
          <p:cNvPr id="17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07255" y="5430322"/>
            <a:ext cx="451009" cy="451009"/>
          </a:xfrm>
          <a:prstGeom prst="rect">
            <a:avLst/>
          </a:prstGeom>
        </p:spPr>
      </p:pic>
      <p:sp>
        <p:nvSpPr>
          <p:cNvPr id="18" name="Text 9"/>
          <p:cNvSpPr/>
          <p:nvPr/>
        </p:nvSpPr>
        <p:spPr>
          <a:xfrm>
            <a:off x="4707255" y="6061710"/>
            <a:ext cx="2122408" cy="26527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089"/>
              </a:lnSpc>
              <a:buNone/>
            </a:pPr>
            <a:r>
              <a:rPr lang="en-US" sz="1671" dirty="0">
                <a:solidFill>
                  <a:srgbClr val="FFD9BE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Network Integration</a:t>
            </a:r>
            <a:endParaRPr lang="en-US" sz="1671" dirty="0"/>
          </a:p>
        </p:txBody>
      </p:sp>
      <p:sp>
        <p:nvSpPr>
          <p:cNvPr id="19" name="Text 10"/>
          <p:cNvSpPr/>
          <p:nvPr/>
        </p:nvSpPr>
        <p:spPr>
          <a:xfrm>
            <a:off x="4707255" y="6435209"/>
            <a:ext cx="3805357" cy="86582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273"/>
              </a:lnSpc>
              <a:buNone/>
            </a:pPr>
            <a:r>
              <a:rPr lang="en-US" sz="1421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Their video downlink receivers seamlessly integrate with existing networks, enabling efficient data sharing and analysis.</a:t>
            </a:r>
            <a:endParaRPr lang="en-US" sz="142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C424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23332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88435" y="2240756"/>
            <a:ext cx="4997410" cy="3748088"/>
          </a:xfrm>
          <a:prstGeom prst="rect">
            <a:avLst/>
          </a:prstGeom>
        </p:spPr>
      </p:pic>
      <p:pic>
        <p:nvPicPr>
          <p:cNvPr id="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70985" y="791647"/>
            <a:ext cx="1002030" cy="791051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684371" y="1875949"/>
            <a:ext cx="4601408" cy="57519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4529"/>
              </a:lnSpc>
              <a:buNone/>
            </a:pPr>
            <a:r>
              <a:rPr lang="en-US" sz="3623" dirty="0">
                <a:solidFill>
                  <a:srgbClr val="FFD9BE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Mesh Networking</a:t>
            </a:r>
            <a:endParaRPr lang="en-US" sz="3623" dirty="0"/>
          </a:p>
        </p:txBody>
      </p:sp>
      <p:pic>
        <p:nvPicPr>
          <p:cNvPr id="8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4371" y="2744391"/>
            <a:ext cx="977741" cy="1564481"/>
          </a:xfrm>
          <a:prstGeom prst="rect">
            <a:avLst/>
          </a:prstGeom>
        </p:spPr>
      </p:pic>
      <p:sp>
        <p:nvSpPr>
          <p:cNvPr id="9" name="Text 3"/>
          <p:cNvSpPr/>
          <p:nvPr/>
        </p:nvSpPr>
        <p:spPr>
          <a:xfrm>
            <a:off x="1955363" y="2939891"/>
            <a:ext cx="2397681" cy="28753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264"/>
              </a:lnSpc>
              <a:buNone/>
            </a:pPr>
            <a:r>
              <a:rPr lang="en-US" sz="1812" dirty="0">
                <a:solidFill>
                  <a:srgbClr val="FFD9BE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Decentralized Network</a:t>
            </a:r>
            <a:endParaRPr lang="en-US" sz="1812" dirty="0"/>
          </a:p>
        </p:txBody>
      </p:sp>
      <p:sp>
        <p:nvSpPr>
          <p:cNvPr id="10" name="Text 4"/>
          <p:cNvSpPr/>
          <p:nvPr/>
        </p:nvSpPr>
        <p:spPr>
          <a:xfrm>
            <a:off x="1955363" y="3344704"/>
            <a:ext cx="6504265" cy="62579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464"/>
              </a:lnSpc>
              <a:buNone/>
            </a:pPr>
            <a:r>
              <a:rPr lang="en-US" sz="154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Britannia 2000 Holding's mesh networking technology creates a decentralized and resilient communication network.</a:t>
            </a:r>
            <a:endParaRPr lang="en-US" sz="1540" dirty="0"/>
          </a:p>
        </p:txBody>
      </p:sp>
      <p:pic>
        <p:nvPicPr>
          <p:cNvPr id="11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4371" y="4308872"/>
            <a:ext cx="977741" cy="1564481"/>
          </a:xfrm>
          <a:prstGeom prst="rect">
            <a:avLst/>
          </a:prstGeom>
        </p:spPr>
      </p:pic>
      <p:sp>
        <p:nvSpPr>
          <p:cNvPr id="12" name="Text 5"/>
          <p:cNvSpPr/>
          <p:nvPr/>
        </p:nvSpPr>
        <p:spPr>
          <a:xfrm>
            <a:off x="1955363" y="4504373"/>
            <a:ext cx="2300645" cy="28753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264"/>
              </a:lnSpc>
              <a:buNone/>
            </a:pPr>
            <a:r>
              <a:rPr lang="en-US" sz="1812" dirty="0">
                <a:solidFill>
                  <a:srgbClr val="FFD9BE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Increased Bandwidth</a:t>
            </a:r>
            <a:endParaRPr lang="en-US" sz="1812" dirty="0"/>
          </a:p>
        </p:txBody>
      </p:sp>
      <p:sp>
        <p:nvSpPr>
          <p:cNvPr id="13" name="Text 6"/>
          <p:cNvSpPr/>
          <p:nvPr/>
        </p:nvSpPr>
        <p:spPr>
          <a:xfrm>
            <a:off x="1955363" y="4909185"/>
            <a:ext cx="6504265" cy="62579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464"/>
              </a:lnSpc>
              <a:buNone/>
            </a:pPr>
            <a:r>
              <a:rPr lang="en-US" sz="154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Their solutions offer significant bandwidth increases, enabling high-throughput data transmission for critical operations.</a:t>
            </a:r>
            <a:endParaRPr lang="en-US" sz="1540" dirty="0"/>
          </a:p>
        </p:txBody>
      </p:sp>
      <p:pic>
        <p:nvPicPr>
          <p:cNvPr id="14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4371" y="5873353"/>
            <a:ext cx="977741" cy="1564481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1955363" y="6068854"/>
            <a:ext cx="2300645" cy="28753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264"/>
              </a:lnSpc>
              <a:buNone/>
            </a:pPr>
            <a:r>
              <a:rPr lang="en-US" sz="1812" dirty="0">
                <a:solidFill>
                  <a:srgbClr val="FFD9BE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Enhanced Security</a:t>
            </a:r>
            <a:endParaRPr lang="en-US" sz="1812" dirty="0"/>
          </a:p>
        </p:txBody>
      </p:sp>
      <p:sp>
        <p:nvSpPr>
          <p:cNvPr id="16" name="Text 8"/>
          <p:cNvSpPr/>
          <p:nvPr/>
        </p:nvSpPr>
        <p:spPr>
          <a:xfrm>
            <a:off x="1955363" y="6473666"/>
            <a:ext cx="6504265" cy="62579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464"/>
              </a:lnSpc>
              <a:buNone/>
            </a:pPr>
            <a:r>
              <a:rPr lang="en-US" sz="1540" b="1" u="sng" dirty="0">
                <a:solidFill>
                  <a:srgbClr val="EF9C82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  <a:hlinkClick r:id="rId9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Mesh networking</a:t>
            </a:r>
            <a:r>
              <a:rPr lang="en-US" sz="154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 provides enhanced security features, protecting sensitive data from unauthorized access.</a:t>
            </a:r>
            <a:endParaRPr lang="en-US" sz="154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C424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23332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8123" y="2694384"/>
            <a:ext cx="5050155" cy="2840712"/>
          </a:xfrm>
          <a:prstGeom prst="rect">
            <a:avLst/>
          </a:prstGeom>
        </p:spPr>
      </p:pic>
      <p:pic>
        <p:nvPicPr>
          <p:cNvPr id="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11201" y="1285875"/>
            <a:ext cx="894398" cy="706041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6097310" y="2253734"/>
            <a:ext cx="5535216" cy="51339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4043"/>
              </a:lnSpc>
              <a:buNone/>
            </a:pPr>
            <a:r>
              <a:rPr lang="en-US" sz="3234" dirty="0">
                <a:solidFill>
                  <a:srgbClr val="FFD9BE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Mission System Interface Unit</a:t>
            </a:r>
            <a:endParaRPr lang="en-US" sz="3234" dirty="0"/>
          </a:p>
        </p:txBody>
      </p:sp>
      <p:sp>
        <p:nvSpPr>
          <p:cNvPr id="8" name="Text 3"/>
          <p:cNvSpPr/>
          <p:nvPr/>
        </p:nvSpPr>
        <p:spPr>
          <a:xfrm>
            <a:off x="6271855" y="3141226"/>
            <a:ext cx="3608189" cy="2792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199"/>
              </a:lnSpc>
              <a:buNone/>
            </a:pPr>
            <a:r>
              <a:rPr lang="en-US" sz="1375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Features</a:t>
            </a:r>
            <a:endParaRPr lang="en-US" sz="1375" dirty="0"/>
          </a:p>
        </p:txBody>
      </p:sp>
      <p:sp>
        <p:nvSpPr>
          <p:cNvPr id="9" name="Text 4"/>
          <p:cNvSpPr/>
          <p:nvPr/>
        </p:nvSpPr>
        <p:spPr>
          <a:xfrm>
            <a:off x="10236756" y="3141226"/>
            <a:ext cx="3608189" cy="2792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199"/>
              </a:lnSpc>
              <a:buNone/>
            </a:pPr>
            <a:r>
              <a:rPr lang="en-US" sz="1375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Benefits</a:t>
            </a:r>
            <a:endParaRPr lang="en-US" sz="1375" dirty="0"/>
          </a:p>
        </p:txBody>
      </p:sp>
      <p:sp>
        <p:nvSpPr>
          <p:cNvPr id="10" name="Shape 5"/>
          <p:cNvSpPr/>
          <p:nvPr/>
        </p:nvSpPr>
        <p:spPr>
          <a:xfrm>
            <a:off x="6097310" y="3532703"/>
            <a:ext cx="7922181" cy="1062157"/>
          </a:xfrm>
          <a:prstGeom prst="rect">
            <a:avLst/>
          </a:prstGeom>
          <a:solidFill>
            <a:srgbClr val="234A49"/>
          </a:solidFill>
          <a:ln/>
        </p:spPr>
      </p:sp>
      <p:sp>
        <p:nvSpPr>
          <p:cNvPr id="11" name="Text 6"/>
          <p:cNvSpPr/>
          <p:nvPr/>
        </p:nvSpPr>
        <p:spPr>
          <a:xfrm>
            <a:off x="6271855" y="3644979"/>
            <a:ext cx="3608189" cy="2792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199"/>
              </a:lnSpc>
              <a:buNone/>
            </a:pPr>
            <a:r>
              <a:rPr lang="en-US" sz="1375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Data Fusion</a:t>
            </a:r>
            <a:endParaRPr lang="en-US" sz="1375" dirty="0"/>
          </a:p>
        </p:txBody>
      </p:sp>
      <p:sp>
        <p:nvSpPr>
          <p:cNvPr id="12" name="Text 7"/>
          <p:cNvSpPr/>
          <p:nvPr/>
        </p:nvSpPr>
        <p:spPr>
          <a:xfrm>
            <a:off x="10236756" y="3644979"/>
            <a:ext cx="3608189" cy="8376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199"/>
              </a:lnSpc>
              <a:buNone/>
            </a:pPr>
            <a:r>
              <a:rPr lang="en-US" sz="1375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Provides a unified view of all available information, enabling informed decision-making.</a:t>
            </a:r>
            <a:endParaRPr lang="en-US" sz="1375" dirty="0"/>
          </a:p>
        </p:txBody>
      </p:sp>
      <p:sp>
        <p:nvSpPr>
          <p:cNvPr id="13" name="Text 8"/>
          <p:cNvSpPr/>
          <p:nvPr/>
        </p:nvSpPr>
        <p:spPr>
          <a:xfrm>
            <a:off x="6271855" y="4707136"/>
            <a:ext cx="3608189" cy="2792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199"/>
              </a:lnSpc>
              <a:buNone/>
            </a:pPr>
            <a:r>
              <a:rPr lang="en-US" sz="1375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Real-Time Data Sharing</a:t>
            </a:r>
            <a:endParaRPr lang="en-US" sz="1375" dirty="0"/>
          </a:p>
        </p:txBody>
      </p:sp>
      <p:sp>
        <p:nvSpPr>
          <p:cNvPr id="14" name="Text 9"/>
          <p:cNvSpPr/>
          <p:nvPr/>
        </p:nvSpPr>
        <p:spPr>
          <a:xfrm>
            <a:off x="10236756" y="4707136"/>
            <a:ext cx="3608189" cy="5584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199"/>
              </a:lnSpc>
              <a:buNone/>
            </a:pPr>
            <a:r>
              <a:rPr lang="en-US" sz="1375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Facilitates seamless sharing of real-time data between different units and platforms.</a:t>
            </a:r>
            <a:endParaRPr lang="en-US" sz="1375" dirty="0"/>
          </a:p>
        </p:txBody>
      </p:sp>
      <p:sp>
        <p:nvSpPr>
          <p:cNvPr id="15" name="Shape 10"/>
          <p:cNvSpPr/>
          <p:nvPr/>
        </p:nvSpPr>
        <p:spPr>
          <a:xfrm>
            <a:off x="6097310" y="5377815"/>
            <a:ext cx="7922181" cy="782955"/>
          </a:xfrm>
          <a:prstGeom prst="rect">
            <a:avLst/>
          </a:prstGeom>
          <a:solidFill>
            <a:srgbClr val="234A49"/>
          </a:solidFill>
          <a:ln/>
        </p:spPr>
      </p:sp>
      <p:sp>
        <p:nvSpPr>
          <p:cNvPr id="16" name="Text 11"/>
          <p:cNvSpPr/>
          <p:nvPr/>
        </p:nvSpPr>
        <p:spPr>
          <a:xfrm>
            <a:off x="6271855" y="5490091"/>
            <a:ext cx="3608189" cy="2792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199"/>
              </a:lnSpc>
              <a:buNone/>
            </a:pPr>
            <a:r>
              <a:rPr lang="en-US" sz="1375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Flexible Integration</a:t>
            </a:r>
            <a:endParaRPr lang="en-US" sz="1375" dirty="0"/>
          </a:p>
        </p:txBody>
      </p:sp>
      <p:sp>
        <p:nvSpPr>
          <p:cNvPr id="17" name="Text 12"/>
          <p:cNvSpPr/>
          <p:nvPr/>
        </p:nvSpPr>
        <p:spPr>
          <a:xfrm>
            <a:off x="10236756" y="5490091"/>
            <a:ext cx="3608189" cy="5584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199"/>
              </a:lnSpc>
              <a:buNone/>
            </a:pPr>
            <a:r>
              <a:rPr lang="en-US" sz="1375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Adapts to various mission requirements and integrates with existing systems.</a:t>
            </a:r>
            <a:endParaRPr lang="en-US" sz="1375" dirty="0"/>
          </a:p>
        </p:txBody>
      </p:sp>
      <p:sp>
        <p:nvSpPr>
          <p:cNvPr id="18" name="Text 13"/>
          <p:cNvSpPr/>
          <p:nvPr/>
        </p:nvSpPr>
        <p:spPr>
          <a:xfrm>
            <a:off x="6271855" y="6273046"/>
            <a:ext cx="3608189" cy="2792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199"/>
              </a:lnSpc>
              <a:buNone/>
            </a:pPr>
            <a:r>
              <a:rPr lang="en-US" sz="1375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User-Friendly Interface</a:t>
            </a:r>
            <a:endParaRPr lang="en-US" sz="1375" dirty="0"/>
          </a:p>
        </p:txBody>
      </p:sp>
      <p:sp>
        <p:nvSpPr>
          <p:cNvPr id="19" name="Text 14"/>
          <p:cNvSpPr/>
          <p:nvPr/>
        </p:nvSpPr>
        <p:spPr>
          <a:xfrm>
            <a:off x="10236756" y="6273046"/>
            <a:ext cx="3608189" cy="5584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199"/>
              </a:lnSpc>
              <a:buNone/>
            </a:pPr>
            <a:r>
              <a:rPr lang="en-US" sz="1375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Ensures intuitive operation and efficient data management.</a:t>
            </a:r>
            <a:endParaRPr lang="en-US" sz="137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C424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23332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50487" y="663416"/>
            <a:ext cx="1129308" cy="89154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771406" y="1885474"/>
            <a:ext cx="6138267" cy="64829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104"/>
              </a:lnSpc>
              <a:buNone/>
            </a:pPr>
            <a:r>
              <a:rPr lang="en-US" sz="4083" dirty="0">
                <a:solidFill>
                  <a:srgbClr val="FFD9BE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Tracking Antenna Systems</a:t>
            </a:r>
            <a:endParaRPr lang="en-US" sz="4083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1406" y="2864287"/>
            <a:ext cx="4142184" cy="2559963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771406" y="5699641"/>
            <a:ext cx="2592943" cy="32408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552"/>
              </a:lnSpc>
              <a:buNone/>
            </a:pPr>
            <a:r>
              <a:rPr lang="en-US" sz="2042" dirty="0">
                <a:solidFill>
                  <a:srgbClr val="FFD9BE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Precise Tracking</a:t>
            </a:r>
            <a:endParaRPr lang="en-US" sz="2042" dirty="0"/>
          </a:p>
        </p:txBody>
      </p:sp>
      <p:sp>
        <p:nvSpPr>
          <p:cNvPr id="8" name="Text 4"/>
          <p:cNvSpPr/>
          <p:nvPr/>
        </p:nvSpPr>
        <p:spPr>
          <a:xfrm>
            <a:off x="771406" y="6155888"/>
            <a:ext cx="4142184" cy="14101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777"/>
              </a:lnSpc>
              <a:buNone/>
            </a:pPr>
            <a:r>
              <a:rPr lang="en-US" sz="1735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Britannia 2000 Holding's </a:t>
            </a:r>
            <a:r>
              <a:rPr lang="en-US" sz="1735" b="1" u="sng" dirty="0">
                <a:solidFill>
                  <a:srgbClr val="EF9C82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  <a:hlinkClick r:id="rId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tracking antenna systems</a:t>
            </a:r>
            <a:r>
              <a:rPr lang="en-US" sz="1735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 provide precise tracking capabilities for various targets, ensuring accurate data acquisition.</a:t>
            </a:r>
            <a:endParaRPr lang="en-US" sz="1735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44108" y="2864287"/>
            <a:ext cx="4142184" cy="2559963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5244108" y="5699641"/>
            <a:ext cx="2592943" cy="32408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552"/>
              </a:lnSpc>
              <a:buNone/>
            </a:pPr>
            <a:r>
              <a:rPr lang="en-US" sz="2042" dirty="0">
                <a:solidFill>
                  <a:srgbClr val="FFD9BE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Wide Coverage</a:t>
            </a:r>
            <a:endParaRPr lang="en-US" sz="2042" dirty="0"/>
          </a:p>
        </p:txBody>
      </p:sp>
      <p:sp>
        <p:nvSpPr>
          <p:cNvPr id="11" name="Text 6"/>
          <p:cNvSpPr/>
          <p:nvPr/>
        </p:nvSpPr>
        <p:spPr>
          <a:xfrm>
            <a:off x="5244108" y="6155888"/>
            <a:ext cx="4142184" cy="105763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777"/>
              </a:lnSpc>
              <a:buNone/>
            </a:pPr>
            <a:r>
              <a:rPr lang="en-US" sz="1735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Their systems offer wide coverage areas, enabling comprehensive surveillance and monitoring of critical regions.</a:t>
            </a:r>
            <a:endParaRPr lang="en-US" sz="1735" dirty="0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16810" y="2864287"/>
            <a:ext cx="4142184" cy="2559963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9716810" y="5699641"/>
            <a:ext cx="3245287" cy="32408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552"/>
              </a:lnSpc>
              <a:buNone/>
            </a:pPr>
            <a:r>
              <a:rPr lang="en-US" sz="2042" dirty="0">
                <a:solidFill>
                  <a:srgbClr val="FFD9BE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Advanced Signal Processing</a:t>
            </a:r>
            <a:endParaRPr lang="en-US" sz="2042" dirty="0"/>
          </a:p>
        </p:txBody>
      </p:sp>
      <p:sp>
        <p:nvSpPr>
          <p:cNvPr id="14" name="Text 8"/>
          <p:cNvSpPr/>
          <p:nvPr/>
        </p:nvSpPr>
        <p:spPr>
          <a:xfrm>
            <a:off x="9716810" y="6155888"/>
            <a:ext cx="4142184" cy="14101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777"/>
              </a:lnSpc>
              <a:buNone/>
            </a:pPr>
            <a:r>
              <a:rPr lang="en-US" sz="1735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They utilize advanced signal processing techniques to ensure reliable and accurate data acquisition in challenging environments.</a:t>
            </a:r>
            <a:endParaRPr lang="en-US" sz="173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C424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23332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295168"/>
          </a:xfrm>
          <a:prstGeom prst="rect">
            <a:avLst/>
          </a:prstGeom>
        </p:spPr>
      </p:pic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44784" y="2801422"/>
            <a:ext cx="940832" cy="742712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1601510" y="3819525"/>
            <a:ext cx="8364498" cy="54006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4252"/>
              </a:lnSpc>
              <a:buNone/>
            </a:pPr>
            <a:r>
              <a:rPr lang="en-US" sz="3402" dirty="0">
                <a:solidFill>
                  <a:srgbClr val="FFD9BE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Commitment to Innovation and Excellence</a:t>
            </a:r>
            <a:endParaRPr lang="en-US" sz="3402" dirty="0"/>
          </a:p>
        </p:txBody>
      </p:sp>
      <p:sp>
        <p:nvSpPr>
          <p:cNvPr id="7" name="Text 3"/>
          <p:cNvSpPr/>
          <p:nvPr/>
        </p:nvSpPr>
        <p:spPr>
          <a:xfrm>
            <a:off x="1601510" y="4634984"/>
            <a:ext cx="11427381" cy="58745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313"/>
              </a:lnSpc>
              <a:buNone/>
            </a:pPr>
            <a:r>
              <a:rPr lang="en-US" sz="1446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Britannia 2000 Holding is dedicated to continuous research and development, constantly pushing the boundaries of communication and surveillance technology.</a:t>
            </a:r>
            <a:endParaRPr lang="en-US" sz="1446" dirty="0"/>
          </a:p>
        </p:txBody>
      </p:sp>
      <p:sp>
        <p:nvSpPr>
          <p:cNvPr id="8" name="Text 4"/>
          <p:cNvSpPr/>
          <p:nvPr/>
        </p:nvSpPr>
        <p:spPr>
          <a:xfrm>
            <a:off x="1601510" y="5428893"/>
            <a:ext cx="11427381" cy="293727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313"/>
              </a:lnSpc>
              <a:buNone/>
            </a:pPr>
            <a:r>
              <a:rPr lang="en-US" sz="1446" u="sng" dirty="0">
                <a:solidFill>
                  <a:srgbClr val="EF9C82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  <a:hlinkClick r:id="rId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Defence Contractors | Airborne mission computers UK &amp; USA</a:t>
            </a:r>
            <a:endParaRPr lang="en-US" sz="1446" dirty="0"/>
          </a:p>
        </p:txBody>
      </p:sp>
      <p:sp>
        <p:nvSpPr>
          <p:cNvPr id="9" name="Text 5"/>
          <p:cNvSpPr/>
          <p:nvPr/>
        </p:nvSpPr>
        <p:spPr>
          <a:xfrm>
            <a:off x="1601510" y="5929074"/>
            <a:ext cx="11427381" cy="293727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313"/>
              </a:lnSpc>
              <a:buNone/>
            </a:pPr>
            <a:r>
              <a:rPr lang="en-US" sz="1446" b="1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Mobile: </a:t>
            </a:r>
            <a:r>
              <a:rPr lang="en-US" sz="1446" u="sng" dirty="0">
                <a:solidFill>
                  <a:srgbClr val="EF9C82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  <a:hlinkClick r:id="rId6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+44 7717 292751</a:t>
            </a:r>
            <a:endParaRPr lang="en-US" sz="1446" dirty="0"/>
          </a:p>
        </p:txBody>
      </p:sp>
      <p:sp>
        <p:nvSpPr>
          <p:cNvPr id="10" name="Text 6"/>
          <p:cNvSpPr/>
          <p:nvPr/>
        </p:nvSpPr>
        <p:spPr>
          <a:xfrm>
            <a:off x="1601510" y="6429256"/>
            <a:ext cx="11427381" cy="293727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313"/>
              </a:lnSpc>
              <a:buNone/>
            </a:pPr>
            <a:r>
              <a:rPr lang="en-US" sz="1446" b="1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Telephone: </a:t>
            </a:r>
            <a:r>
              <a:rPr lang="en-US" sz="1446" u="sng" dirty="0">
                <a:solidFill>
                  <a:srgbClr val="EF9C82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  <a:hlinkClick r:id="rId7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+44 1344 885058</a:t>
            </a:r>
            <a:endParaRPr lang="en-US" sz="1446" dirty="0"/>
          </a:p>
        </p:txBody>
      </p:sp>
      <p:sp>
        <p:nvSpPr>
          <p:cNvPr id="11" name="Text 7"/>
          <p:cNvSpPr/>
          <p:nvPr/>
        </p:nvSpPr>
        <p:spPr>
          <a:xfrm>
            <a:off x="1601510" y="6929438"/>
            <a:ext cx="11427381" cy="293727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313"/>
              </a:lnSpc>
              <a:buNone/>
            </a:pPr>
            <a:r>
              <a:rPr lang="en-US" sz="1446" b="1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Email:</a:t>
            </a:r>
            <a:r>
              <a:rPr lang="en-US" sz="1446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 </a:t>
            </a:r>
            <a:r>
              <a:rPr lang="en-US" sz="1446" u="sng" dirty="0">
                <a:solidFill>
                  <a:srgbClr val="EF9C82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  <a:hlinkClick r:id="rId8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sales@b2kholdings.co.uk</a:t>
            </a:r>
            <a:endParaRPr lang="en-US" sz="1446" dirty="0"/>
          </a:p>
        </p:txBody>
      </p:sp>
      <p:sp>
        <p:nvSpPr>
          <p:cNvPr id="12" name="Text 8"/>
          <p:cNvSpPr/>
          <p:nvPr/>
        </p:nvSpPr>
        <p:spPr>
          <a:xfrm>
            <a:off x="1601510" y="7429619"/>
            <a:ext cx="11427381" cy="293727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313"/>
              </a:lnSpc>
              <a:buNone/>
            </a:pPr>
            <a:r>
              <a:rPr lang="en-US" sz="1446" b="1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Address:</a:t>
            </a:r>
            <a:r>
              <a:rPr lang="en-US" sz="1446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 4, Millside Park, Winkfield, Windsor SL4 4PX, United Kingdom</a:t>
            </a:r>
            <a:endParaRPr lang="en-US" sz="144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740</Words>
  <Application>Microsoft Office PowerPoint</Application>
  <PresentationFormat>Custom</PresentationFormat>
  <Paragraphs>92</Paragraphs>
  <Slides>10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Seo 1</cp:lastModifiedBy>
  <cp:revision>2</cp:revision>
  <dcterms:created xsi:type="dcterms:W3CDTF">2024-07-03T08:39:29Z</dcterms:created>
  <dcterms:modified xsi:type="dcterms:W3CDTF">2024-07-03T08:41:02Z</dcterms:modified>
</cp:coreProperties>
</file>