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-126" y="-12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www.rudrajaengineers.com/services/smart-plant-instrumentation-training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rajaengineers.com/services/design-instrumentation-trainin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rajaengineers.com/services/intools-trainin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rajaengineers.com/services/plc-automatio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rajaengineers.com/services/electrical-and-instrumentation-works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www.rudrajaengineers.com/calibration/nabl-calibration/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oundRect">
            <a:avLst>
              <a:gd name="adj" fmla="val 2700"/>
            </a:avLst>
          </a:prstGeom>
          <a:solidFill>
            <a:srgbClr val="000000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920716" y="3306247"/>
            <a:ext cx="6814066" cy="85165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707"/>
              </a:lnSpc>
              <a:buNone/>
            </a:pPr>
            <a:r>
              <a:rPr lang="en-US" sz="5365" dirty="0">
                <a:solidFill>
                  <a:srgbClr val="FFFFFF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Rudraja Engineers</a:t>
            </a:r>
            <a:endParaRPr lang="en-US" sz="5365" dirty="0"/>
          </a:p>
        </p:txBody>
      </p:sp>
      <p:sp>
        <p:nvSpPr>
          <p:cNvPr id="7" name="Text 4"/>
          <p:cNvSpPr/>
          <p:nvPr/>
        </p:nvSpPr>
        <p:spPr>
          <a:xfrm>
            <a:off x="1920716" y="4528185"/>
            <a:ext cx="10788968" cy="3950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FFFFFF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Pioneering solutions for smart plant instrumentation </a:t>
            </a:r>
            <a:endParaRPr lang="en-US" sz="1944" dirty="0"/>
          </a:p>
        </p:txBody>
      </p:sp>
      <p:pic>
        <p:nvPicPr>
          <p:cNvPr id="10" name="Picture 2" descr="C:\Users\Email Marketing 3\Downloads\ALL LOgo\logo_des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49251" cy="1208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817"/>
            <a:ext cx="5486400" cy="773596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84" y="2487335"/>
            <a:ext cx="4745712" cy="325481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50437" y="763548"/>
            <a:ext cx="6822281" cy="6171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60"/>
              </a:lnSpc>
              <a:buNone/>
            </a:pPr>
            <a:r>
              <a:rPr lang="en-US" sz="3888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5"/>
              </a:rPr>
              <a:t>Smart Plant Instrumentation Training</a:t>
            </a:r>
            <a:endParaRPr lang="en-US" sz="3888" dirty="0"/>
          </a:p>
        </p:txBody>
      </p:sp>
      <p:sp>
        <p:nvSpPr>
          <p:cNvPr id="7" name="Shape 3"/>
          <p:cNvSpPr/>
          <p:nvPr/>
        </p:nvSpPr>
        <p:spPr>
          <a:xfrm>
            <a:off x="6696075" y="1750933"/>
            <a:ext cx="49292" cy="5715000"/>
          </a:xfrm>
          <a:prstGeom prst="roundRect">
            <a:avLst>
              <a:gd name="adj" fmla="val 225391"/>
            </a:avLst>
          </a:prstGeom>
          <a:solidFill>
            <a:srgbClr val="CCCCCC"/>
          </a:solidFill>
          <a:ln/>
        </p:spPr>
      </p:sp>
      <p:sp>
        <p:nvSpPr>
          <p:cNvPr id="8" name="Shape 4"/>
          <p:cNvSpPr/>
          <p:nvPr/>
        </p:nvSpPr>
        <p:spPr>
          <a:xfrm>
            <a:off x="6998434" y="2281595"/>
            <a:ext cx="864037" cy="49292"/>
          </a:xfrm>
          <a:prstGeom prst="roundRect">
            <a:avLst>
              <a:gd name="adj" fmla="val 225391"/>
            </a:avLst>
          </a:prstGeom>
          <a:solidFill>
            <a:srgbClr val="CCCCCC"/>
          </a:solidFill>
          <a:ln/>
        </p:spPr>
      </p:sp>
      <p:sp>
        <p:nvSpPr>
          <p:cNvPr id="9" name="Shape 5"/>
          <p:cNvSpPr/>
          <p:nvPr/>
        </p:nvSpPr>
        <p:spPr>
          <a:xfrm>
            <a:off x="6443008" y="2028587"/>
            <a:ext cx="555427" cy="555427"/>
          </a:xfrm>
          <a:prstGeom prst="roundRect">
            <a:avLst>
              <a:gd name="adj" fmla="val 2000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666845" y="2158127"/>
            <a:ext cx="107633" cy="2962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33"/>
              </a:lnSpc>
              <a:buNone/>
            </a:pPr>
            <a:r>
              <a:rPr lang="en-US" sz="2333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2333" dirty="0"/>
          </a:p>
        </p:txBody>
      </p:sp>
      <p:sp>
        <p:nvSpPr>
          <p:cNvPr id="11" name="Text 7"/>
          <p:cNvSpPr/>
          <p:nvPr/>
        </p:nvSpPr>
        <p:spPr>
          <a:xfrm>
            <a:off x="8078510" y="1997750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Process Instrumentation</a:t>
            </a:r>
            <a:endParaRPr lang="en-US" sz="1944" dirty="0"/>
          </a:p>
        </p:txBody>
      </p:sp>
      <p:sp>
        <p:nvSpPr>
          <p:cNvPr id="12" name="Text 8"/>
          <p:cNvSpPr/>
          <p:nvPr/>
        </p:nvSpPr>
        <p:spPr>
          <a:xfrm>
            <a:off x="8078510" y="2454473"/>
            <a:ext cx="568785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Gain expertise in advanced sensor technologies and control systems.</a:t>
            </a:r>
            <a:endParaRPr lang="en-US" sz="1944" dirty="0"/>
          </a:p>
        </p:txBody>
      </p:sp>
      <p:sp>
        <p:nvSpPr>
          <p:cNvPr id="13" name="Shape 9"/>
          <p:cNvSpPr/>
          <p:nvPr/>
        </p:nvSpPr>
        <p:spPr>
          <a:xfrm>
            <a:off x="6998434" y="4268867"/>
            <a:ext cx="864037" cy="49292"/>
          </a:xfrm>
          <a:prstGeom prst="roundRect">
            <a:avLst>
              <a:gd name="adj" fmla="val 225391"/>
            </a:avLst>
          </a:prstGeom>
          <a:solidFill>
            <a:srgbClr val="CCCCCC"/>
          </a:solidFill>
          <a:ln/>
        </p:spPr>
      </p:sp>
      <p:sp>
        <p:nvSpPr>
          <p:cNvPr id="14" name="Shape 10"/>
          <p:cNvSpPr/>
          <p:nvPr/>
        </p:nvSpPr>
        <p:spPr>
          <a:xfrm>
            <a:off x="6443008" y="4015859"/>
            <a:ext cx="555427" cy="555427"/>
          </a:xfrm>
          <a:prstGeom prst="roundRect">
            <a:avLst>
              <a:gd name="adj" fmla="val 2000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651367" y="4145399"/>
            <a:ext cx="138708" cy="2962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33"/>
              </a:lnSpc>
              <a:buNone/>
            </a:pPr>
            <a:r>
              <a:rPr lang="en-US" sz="2333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2333" dirty="0"/>
          </a:p>
        </p:txBody>
      </p:sp>
      <p:sp>
        <p:nvSpPr>
          <p:cNvPr id="16" name="Text 12"/>
          <p:cNvSpPr/>
          <p:nvPr/>
        </p:nvSpPr>
        <p:spPr>
          <a:xfrm>
            <a:off x="8078510" y="3985022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Automation Principles</a:t>
            </a:r>
            <a:endParaRPr lang="en-US" sz="1944" dirty="0"/>
          </a:p>
        </p:txBody>
      </p:sp>
      <p:sp>
        <p:nvSpPr>
          <p:cNvPr id="17" name="Text 13"/>
          <p:cNvSpPr/>
          <p:nvPr/>
        </p:nvSpPr>
        <p:spPr>
          <a:xfrm>
            <a:off x="8078510" y="4441746"/>
            <a:ext cx="568785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Understand the fundamentals of PLC programming and SCADA systems.</a:t>
            </a:r>
            <a:endParaRPr lang="en-US" sz="1944" dirty="0"/>
          </a:p>
        </p:txBody>
      </p:sp>
      <p:sp>
        <p:nvSpPr>
          <p:cNvPr id="18" name="Shape 14"/>
          <p:cNvSpPr/>
          <p:nvPr/>
        </p:nvSpPr>
        <p:spPr>
          <a:xfrm>
            <a:off x="6998434" y="6256139"/>
            <a:ext cx="864037" cy="49292"/>
          </a:xfrm>
          <a:prstGeom prst="roundRect">
            <a:avLst>
              <a:gd name="adj" fmla="val 225391"/>
            </a:avLst>
          </a:prstGeom>
          <a:solidFill>
            <a:srgbClr val="CCCCCC"/>
          </a:solidFill>
          <a:ln/>
        </p:spPr>
      </p:sp>
      <p:sp>
        <p:nvSpPr>
          <p:cNvPr id="19" name="Shape 15"/>
          <p:cNvSpPr/>
          <p:nvPr/>
        </p:nvSpPr>
        <p:spPr>
          <a:xfrm>
            <a:off x="6443008" y="6003131"/>
            <a:ext cx="555427" cy="555427"/>
          </a:xfrm>
          <a:prstGeom prst="roundRect">
            <a:avLst>
              <a:gd name="adj" fmla="val 2000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654344" y="6132671"/>
            <a:ext cx="132755" cy="2962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33"/>
              </a:lnSpc>
              <a:buNone/>
            </a:pPr>
            <a:r>
              <a:rPr lang="en-US" sz="2333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2333" dirty="0"/>
          </a:p>
        </p:txBody>
      </p:sp>
      <p:sp>
        <p:nvSpPr>
          <p:cNvPr id="21" name="Text 17"/>
          <p:cNvSpPr/>
          <p:nvPr/>
        </p:nvSpPr>
        <p:spPr>
          <a:xfrm>
            <a:off x="8078510" y="5972294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Hands-on Workshops</a:t>
            </a:r>
            <a:endParaRPr lang="en-US" sz="1944" dirty="0"/>
          </a:p>
        </p:txBody>
      </p:sp>
      <p:sp>
        <p:nvSpPr>
          <p:cNvPr id="22" name="Text 18"/>
          <p:cNvSpPr/>
          <p:nvPr/>
        </p:nvSpPr>
        <p:spPr>
          <a:xfrm>
            <a:off x="8078510" y="6429018"/>
            <a:ext cx="568785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Apply learnings through interactive lab exercises and real-world simulations.</a:t>
            </a:r>
            <a:endParaRPr lang="en-US" sz="1944" dirty="0"/>
          </a:p>
        </p:txBody>
      </p:sp>
      <p:pic>
        <p:nvPicPr>
          <p:cNvPr id="24" name="Picture 2" descr="C:\Users\Email Marketing 3\Downloads\ALL LOgo\logo_desk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49251" cy="1208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sp>
        <p:nvSpPr>
          <p:cNvPr id="4" name="Text 2"/>
          <p:cNvSpPr/>
          <p:nvPr/>
        </p:nvSpPr>
        <p:spPr>
          <a:xfrm>
            <a:off x="1920716" y="2516267"/>
            <a:ext cx="5812036" cy="6171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60"/>
              </a:lnSpc>
              <a:buNone/>
            </a:pPr>
            <a:r>
              <a:rPr lang="en-US" sz="3888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3"/>
              </a:rPr>
              <a:t>Design Instrumentation Training</a:t>
            </a:r>
            <a:endParaRPr lang="en-US" sz="3888" dirty="0"/>
          </a:p>
        </p:txBody>
      </p:sp>
      <p:sp>
        <p:nvSpPr>
          <p:cNvPr id="5" name="Text 3"/>
          <p:cNvSpPr/>
          <p:nvPr/>
        </p:nvSpPr>
        <p:spPr>
          <a:xfrm>
            <a:off x="1920716" y="3750469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Piping and Instrumentation</a:t>
            </a:r>
            <a:endParaRPr lang="en-US" sz="1944" dirty="0"/>
          </a:p>
        </p:txBody>
      </p:sp>
      <p:sp>
        <p:nvSpPr>
          <p:cNvPr id="6" name="Text 4"/>
          <p:cNvSpPr/>
          <p:nvPr/>
        </p:nvSpPr>
        <p:spPr>
          <a:xfrm>
            <a:off x="1920716" y="4305895"/>
            <a:ext cx="3194447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Interpret P&amp;ID diagrams and design optimal instrument layouts.</a:t>
            </a:r>
            <a:endParaRPr lang="en-US" sz="1944" dirty="0"/>
          </a:p>
        </p:txBody>
      </p:sp>
      <p:sp>
        <p:nvSpPr>
          <p:cNvPr id="7" name="Text 5"/>
          <p:cNvSpPr/>
          <p:nvPr/>
        </p:nvSpPr>
        <p:spPr>
          <a:xfrm>
            <a:off x="5725001" y="3750469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Loop Diagrams</a:t>
            </a:r>
            <a:endParaRPr lang="en-US" sz="1944" dirty="0"/>
          </a:p>
        </p:txBody>
      </p:sp>
      <p:sp>
        <p:nvSpPr>
          <p:cNvPr id="8" name="Text 6"/>
          <p:cNvSpPr/>
          <p:nvPr/>
        </p:nvSpPr>
        <p:spPr>
          <a:xfrm>
            <a:off x="5725001" y="4305895"/>
            <a:ext cx="3194447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Develop comprehensive loop drawings for process control systems.</a:t>
            </a:r>
            <a:endParaRPr lang="en-US" sz="1944" dirty="0"/>
          </a:p>
        </p:txBody>
      </p:sp>
      <p:sp>
        <p:nvSpPr>
          <p:cNvPr id="9" name="Text 7"/>
          <p:cNvSpPr/>
          <p:nvPr/>
        </p:nvSpPr>
        <p:spPr>
          <a:xfrm>
            <a:off x="9529286" y="3750469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Project Management</a:t>
            </a:r>
            <a:endParaRPr lang="en-US" sz="1944" dirty="0"/>
          </a:p>
        </p:txBody>
      </p:sp>
      <p:sp>
        <p:nvSpPr>
          <p:cNvPr id="10" name="Text 8"/>
          <p:cNvSpPr/>
          <p:nvPr/>
        </p:nvSpPr>
        <p:spPr>
          <a:xfrm>
            <a:off x="9529286" y="4305895"/>
            <a:ext cx="3194447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Integrate instrumentation design into the broader engineering project lifecycle.</a:t>
            </a:r>
            <a:endParaRPr lang="en-US" sz="1944" dirty="0"/>
          </a:p>
        </p:txBody>
      </p:sp>
      <p:pic>
        <p:nvPicPr>
          <p:cNvPr id="12" name="Picture 2" descr="C:\Users\Email Marketing 3\Downloads\ALL LOgo\logo_des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49251" cy="1208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8383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sp>
        <p:nvSpPr>
          <p:cNvPr id="4" name="Text 2"/>
          <p:cNvSpPr/>
          <p:nvPr/>
        </p:nvSpPr>
        <p:spPr>
          <a:xfrm>
            <a:off x="1920716" y="1911429"/>
            <a:ext cx="4937760" cy="6171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60"/>
              </a:lnSpc>
              <a:buNone/>
            </a:pPr>
            <a:r>
              <a:rPr lang="en-US" sz="3888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3"/>
              </a:rPr>
              <a:t>Intools Training</a:t>
            </a:r>
            <a:endParaRPr lang="en-US" sz="3888" dirty="0"/>
          </a:p>
        </p:txBody>
      </p:sp>
      <p:sp>
        <p:nvSpPr>
          <p:cNvPr id="5" name="Shape 3"/>
          <p:cNvSpPr/>
          <p:nvPr/>
        </p:nvSpPr>
        <p:spPr>
          <a:xfrm>
            <a:off x="1920716" y="3299936"/>
            <a:ext cx="555427" cy="555427"/>
          </a:xfrm>
          <a:prstGeom prst="roundRect">
            <a:avLst>
              <a:gd name="adj" fmla="val 2000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4554" y="3429476"/>
            <a:ext cx="107633" cy="2962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33"/>
              </a:lnSpc>
              <a:buNone/>
            </a:pPr>
            <a:r>
              <a:rPr lang="en-US" sz="2333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2333" dirty="0"/>
          </a:p>
        </p:txBody>
      </p:sp>
      <p:sp>
        <p:nvSpPr>
          <p:cNvPr id="7" name="Text 5"/>
          <p:cNvSpPr/>
          <p:nvPr/>
        </p:nvSpPr>
        <p:spPr>
          <a:xfrm>
            <a:off x="2722959" y="3299936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Process Configuration</a:t>
            </a:r>
            <a:endParaRPr lang="en-US" sz="1944" dirty="0"/>
          </a:p>
        </p:txBody>
      </p:sp>
      <p:sp>
        <p:nvSpPr>
          <p:cNvPr id="8" name="Text 6"/>
          <p:cNvSpPr/>
          <p:nvPr/>
        </p:nvSpPr>
        <p:spPr>
          <a:xfrm>
            <a:off x="2722959" y="3756660"/>
            <a:ext cx="4468892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Set up and configure process parameters in the Intools platform.</a:t>
            </a:r>
            <a:endParaRPr lang="en-US" sz="1944" dirty="0"/>
          </a:p>
        </p:txBody>
      </p:sp>
      <p:sp>
        <p:nvSpPr>
          <p:cNvPr id="9" name="Shape 7"/>
          <p:cNvSpPr/>
          <p:nvPr/>
        </p:nvSpPr>
        <p:spPr>
          <a:xfrm>
            <a:off x="7438668" y="3299936"/>
            <a:ext cx="555427" cy="555427"/>
          </a:xfrm>
          <a:prstGeom prst="roundRect">
            <a:avLst>
              <a:gd name="adj" fmla="val 2000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647027" y="3429476"/>
            <a:ext cx="138708" cy="2962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33"/>
              </a:lnSpc>
              <a:buNone/>
            </a:pPr>
            <a:r>
              <a:rPr lang="en-US" sz="2333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2333" dirty="0"/>
          </a:p>
        </p:txBody>
      </p:sp>
      <p:sp>
        <p:nvSpPr>
          <p:cNvPr id="11" name="Text 9"/>
          <p:cNvSpPr/>
          <p:nvPr/>
        </p:nvSpPr>
        <p:spPr>
          <a:xfrm>
            <a:off x="8240911" y="3299936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Logic Programming</a:t>
            </a:r>
            <a:endParaRPr lang="en-US" sz="1944" dirty="0"/>
          </a:p>
        </p:txBody>
      </p:sp>
      <p:sp>
        <p:nvSpPr>
          <p:cNvPr id="12" name="Text 10"/>
          <p:cNvSpPr/>
          <p:nvPr/>
        </p:nvSpPr>
        <p:spPr>
          <a:xfrm>
            <a:off x="8240911" y="3756660"/>
            <a:ext cx="4468892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Develop custom control logic and algorithms using Intools' advanced programming tools.</a:t>
            </a:r>
            <a:endParaRPr lang="en-US" sz="1944" dirty="0"/>
          </a:p>
        </p:txBody>
      </p:sp>
      <p:sp>
        <p:nvSpPr>
          <p:cNvPr id="13" name="Shape 11"/>
          <p:cNvSpPr/>
          <p:nvPr/>
        </p:nvSpPr>
        <p:spPr>
          <a:xfrm>
            <a:off x="1920716" y="5071229"/>
            <a:ext cx="555427" cy="555427"/>
          </a:xfrm>
          <a:prstGeom prst="roundRect">
            <a:avLst>
              <a:gd name="adj" fmla="val 2000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132052" y="5200769"/>
            <a:ext cx="132755" cy="2962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33"/>
              </a:lnSpc>
              <a:buNone/>
            </a:pPr>
            <a:r>
              <a:rPr lang="en-US" sz="2333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2333" dirty="0"/>
          </a:p>
        </p:txBody>
      </p:sp>
      <p:sp>
        <p:nvSpPr>
          <p:cNvPr id="15" name="Text 13"/>
          <p:cNvSpPr/>
          <p:nvPr/>
        </p:nvSpPr>
        <p:spPr>
          <a:xfrm>
            <a:off x="2722959" y="5071229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Data Integration</a:t>
            </a:r>
            <a:endParaRPr lang="en-US" sz="1944" dirty="0"/>
          </a:p>
        </p:txBody>
      </p:sp>
      <p:sp>
        <p:nvSpPr>
          <p:cNvPr id="16" name="Text 14"/>
          <p:cNvSpPr/>
          <p:nvPr/>
        </p:nvSpPr>
        <p:spPr>
          <a:xfrm>
            <a:off x="2722959" y="5527953"/>
            <a:ext cx="4468892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Integrate Intools with SCADA, ERP, and other enterprise systems.</a:t>
            </a:r>
            <a:endParaRPr lang="en-US" sz="1944" dirty="0"/>
          </a:p>
        </p:txBody>
      </p:sp>
      <p:sp>
        <p:nvSpPr>
          <p:cNvPr id="17" name="Shape 15"/>
          <p:cNvSpPr/>
          <p:nvPr/>
        </p:nvSpPr>
        <p:spPr>
          <a:xfrm>
            <a:off x="7438668" y="5071229"/>
            <a:ext cx="555427" cy="555427"/>
          </a:xfrm>
          <a:prstGeom prst="roundRect">
            <a:avLst>
              <a:gd name="adj" fmla="val 2000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660719" y="5200769"/>
            <a:ext cx="111204" cy="2962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33"/>
              </a:lnSpc>
              <a:buNone/>
            </a:pPr>
            <a:r>
              <a:rPr lang="en-US" sz="2333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4</a:t>
            </a:r>
            <a:endParaRPr lang="en-US" sz="2333" dirty="0"/>
          </a:p>
        </p:txBody>
      </p:sp>
      <p:sp>
        <p:nvSpPr>
          <p:cNvPr id="19" name="Text 17"/>
          <p:cNvSpPr/>
          <p:nvPr/>
        </p:nvSpPr>
        <p:spPr>
          <a:xfrm>
            <a:off x="8240911" y="5071229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Reporting and Analytics</a:t>
            </a:r>
            <a:endParaRPr lang="en-US" sz="1944" dirty="0"/>
          </a:p>
        </p:txBody>
      </p:sp>
      <p:sp>
        <p:nvSpPr>
          <p:cNvPr id="20" name="Text 18"/>
          <p:cNvSpPr/>
          <p:nvPr/>
        </p:nvSpPr>
        <p:spPr>
          <a:xfrm>
            <a:off x="8240911" y="5527953"/>
            <a:ext cx="4468892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Generate comprehensive reports and leverage Intools' data visualization capabilities.</a:t>
            </a:r>
            <a:endParaRPr lang="en-US" sz="1944" dirty="0"/>
          </a:p>
        </p:txBody>
      </p:sp>
      <p:pic>
        <p:nvPicPr>
          <p:cNvPr id="22" name="Picture 2" descr="C:\Users\Email Marketing 3\Downloads\ALL LOgo\logo_des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49251" cy="1208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8383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sp>
        <p:nvSpPr>
          <p:cNvPr id="4" name="Text 2"/>
          <p:cNvSpPr/>
          <p:nvPr/>
        </p:nvSpPr>
        <p:spPr>
          <a:xfrm>
            <a:off x="1920716" y="3025497"/>
            <a:ext cx="4937760" cy="6171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60"/>
              </a:lnSpc>
              <a:buNone/>
            </a:pPr>
            <a:r>
              <a:rPr lang="en-US" sz="3888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3"/>
              </a:rPr>
              <a:t>PLC Automation</a:t>
            </a:r>
            <a:endParaRPr lang="en-US" sz="3888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553" y="4229457"/>
            <a:ext cx="138827" cy="18514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291001" y="4136350"/>
            <a:ext cx="10418683" cy="3950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Comprehensive PLC Training</a:t>
            </a:r>
            <a:endParaRPr lang="en-US" sz="1944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553" y="4902160"/>
            <a:ext cx="138827" cy="1851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291001" y="4809053"/>
            <a:ext cx="10418683" cy="3950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SCADA System Integration</a:t>
            </a:r>
            <a:endParaRPr lang="en-US" sz="1944" dirty="0"/>
          </a:p>
        </p:txBody>
      </p:sp>
      <p:pic>
        <p:nvPicPr>
          <p:cNvPr id="10" name="Picture 2" descr="C:\Users\Email Marketing 3\Downloads\ALL LOgo\logo_desk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49251" cy="1208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8383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sp>
        <p:nvSpPr>
          <p:cNvPr id="4" name="Text 2"/>
          <p:cNvSpPr/>
          <p:nvPr/>
        </p:nvSpPr>
        <p:spPr>
          <a:xfrm>
            <a:off x="1920716" y="1738551"/>
            <a:ext cx="6671191" cy="6171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60"/>
              </a:lnSpc>
              <a:buNone/>
            </a:pPr>
            <a:r>
              <a:rPr lang="en-US" sz="3888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3"/>
              </a:rPr>
              <a:t>Electrical and Instrumentation Works</a:t>
            </a:r>
            <a:endParaRPr lang="en-US" sz="3888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716" y="2849404"/>
            <a:ext cx="3596283" cy="9875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167533" y="4207192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Site Surveys</a:t>
            </a:r>
            <a:endParaRPr lang="en-US" sz="1944" dirty="0"/>
          </a:p>
        </p:txBody>
      </p:sp>
      <p:sp>
        <p:nvSpPr>
          <p:cNvPr id="7" name="Text 4"/>
          <p:cNvSpPr/>
          <p:nvPr/>
        </p:nvSpPr>
        <p:spPr>
          <a:xfrm>
            <a:off x="2167533" y="4663916"/>
            <a:ext cx="3102650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Conduct comprehensive assessments of existing electrical and instrumentation infrastructure.</a:t>
            </a:r>
            <a:endParaRPr lang="en-US" sz="1944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999" y="2849404"/>
            <a:ext cx="3596283" cy="98750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63816" y="4207192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Design and Engineering</a:t>
            </a:r>
            <a:endParaRPr lang="en-US" sz="1944" dirty="0"/>
          </a:p>
        </p:txBody>
      </p:sp>
      <p:sp>
        <p:nvSpPr>
          <p:cNvPr id="10" name="Text 6"/>
          <p:cNvSpPr/>
          <p:nvPr/>
        </p:nvSpPr>
        <p:spPr>
          <a:xfrm>
            <a:off x="5763816" y="4663916"/>
            <a:ext cx="3102650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Develop tailored solutions that optimize system performance and reliability.</a:t>
            </a:r>
            <a:endParaRPr lang="en-US" sz="1944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3282" y="2849404"/>
            <a:ext cx="3596402" cy="98750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360098" y="4207192"/>
            <a:ext cx="2802374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Installation and Commissioning</a:t>
            </a:r>
            <a:endParaRPr lang="en-US" sz="1944" dirty="0"/>
          </a:p>
        </p:txBody>
      </p:sp>
      <p:sp>
        <p:nvSpPr>
          <p:cNvPr id="13" name="Text 8"/>
          <p:cNvSpPr/>
          <p:nvPr/>
        </p:nvSpPr>
        <p:spPr>
          <a:xfrm>
            <a:off x="9360098" y="4663916"/>
            <a:ext cx="3102769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Execute flawless implementation and ensure seamless integration with plant operations.</a:t>
            </a:r>
            <a:endParaRPr lang="en-US" sz="1944" dirty="0"/>
          </a:p>
        </p:txBody>
      </p:sp>
      <p:pic>
        <p:nvPicPr>
          <p:cNvPr id="15" name="Picture 2" descr="C:\Users\Email Marketing 3\Downloads\ALL LOgo\logo_desk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49251" cy="1208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817"/>
            <a:ext cx="5486400" cy="773596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84" y="2532817"/>
            <a:ext cx="4745712" cy="316384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50437" y="717828"/>
            <a:ext cx="4937760" cy="6171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60"/>
              </a:lnSpc>
              <a:buNone/>
            </a:pPr>
            <a:r>
              <a:rPr lang="en-US" sz="3888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5"/>
              </a:rPr>
              <a:t>NABL Calibration</a:t>
            </a:r>
            <a:endParaRPr lang="en-US" sz="3888" dirty="0"/>
          </a:p>
        </p:txBody>
      </p:sp>
      <p:sp>
        <p:nvSpPr>
          <p:cNvPr id="7" name="Shape 3"/>
          <p:cNvSpPr/>
          <p:nvPr/>
        </p:nvSpPr>
        <p:spPr>
          <a:xfrm>
            <a:off x="6350437" y="1705213"/>
            <a:ext cx="7415927" cy="1770936"/>
          </a:xfrm>
          <a:prstGeom prst="roundRect">
            <a:avLst>
              <a:gd name="adj" fmla="val 627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612493" y="1967270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Precision Measurements</a:t>
            </a:r>
            <a:endParaRPr lang="en-US" sz="1944" dirty="0"/>
          </a:p>
        </p:txBody>
      </p:sp>
      <p:sp>
        <p:nvSpPr>
          <p:cNvPr id="9" name="Text 5"/>
          <p:cNvSpPr/>
          <p:nvPr/>
        </p:nvSpPr>
        <p:spPr>
          <a:xfrm>
            <a:off x="6612493" y="2423993"/>
            <a:ext cx="689181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Utilize state-of-the-art calibration equipment and procedures to ensure accurate and reliable instrument readings.</a:t>
            </a:r>
            <a:endParaRPr lang="en-US" sz="1944" dirty="0"/>
          </a:p>
        </p:txBody>
      </p:sp>
      <p:sp>
        <p:nvSpPr>
          <p:cNvPr id="10" name="Shape 6"/>
          <p:cNvSpPr/>
          <p:nvPr/>
        </p:nvSpPr>
        <p:spPr>
          <a:xfrm>
            <a:off x="6350437" y="3722965"/>
            <a:ext cx="7415927" cy="1770936"/>
          </a:xfrm>
          <a:prstGeom prst="roundRect">
            <a:avLst>
              <a:gd name="adj" fmla="val 627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612493" y="3985022"/>
            <a:ext cx="2514838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Compliance and Traceability</a:t>
            </a:r>
            <a:endParaRPr lang="en-US" sz="1944" dirty="0"/>
          </a:p>
        </p:txBody>
      </p:sp>
      <p:sp>
        <p:nvSpPr>
          <p:cNvPr id="12" name="Text 8"/>
          <p:cNvSpPr/>
          <p:nvPr/>
        </p:nvSpPr>
        <p:spPr>
          <a:xfrm>
            <a:off x="6612493" y="4441746"/>
            <a:ext cx="689181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Maintain NABL accreditation and provide comprehensive documentation to meet industry standards.</a:t>
            </a:r>
            <a:endParaRPr lang="en-US" sz="1944" dirty="0"/>
          </a:p>
        </p:txBody>
      </p:sp>
      <p:sp>
        <p:nvSpPr>
          <p:cNvPr id="13" name="Shape 9"/>
          <p:cNvSpPr/>
          <p:nvPr/>
        </p:nvSpPr>
        <p:spPr>
          <a:xfrm>
            <a:off x="6350437" y="5740718"/>
            <a:ext cx="7415927" cy="1770936"/>
          </a:xfrm>
          <a:prstGeom prst="roundRect">
            <a:avLst>
              <a:gd name="adj" fmla="val 6273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612493" y="6002774"/>
            <a:ext cx="2468880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Customized Schedules</a:t>
            </a:r>
            <a:endParaRPr lang="en-US" sz="1944" dirty="0"/>
          </a:p>
        </p:txBody>
      </p:sp>
      <p:sp>
        <p:nvSpPr>
          <p:cNvPr id="15" name="Text 11"/>
          <p:cNvSpPr/>
          <p:nvPr/>
        </p:nvSpPr>
        <p:spPr>
          <a:xfrm>
            <a:off x="6612493" y="6459498"/>
            <a:ext cx="689181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Develop tailored calibration plans to fit your specific production requirements and maintenance cycles.</a:t>
            </a:r>
            <a:endParaRPr lang="en-US" sz="1944" dirty="0"/>
          </a:p>
        </p:txBody>
      </p:sp>
      <p:pic>
        <p:nvPicPr>
          <p:cNvPr id="17" name="Picture 2" descr="C:\Users\Email Marketing 3\Downloads\ALL LOgo\logo_desk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49251" cy="1208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226338"/>
            <a:ext cx="5486400" cy="7776924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3447" y="2510314"/>
            <a:ext cx="4807387" cy="320897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2123" y="623887"/>
            <a:ext cx="4526875" cy="56578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456"/>
              </a:lnSpc>
              <a:buNone/>
            </a:pPr>
            <a:r>
              <a:rPr lang="en-US" sz="3565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Contact Us</a:t>
            </a:r>
            <a:endParaRPr lang="en-US" sz="3565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123" y="1529120"/>
            <a:ext cx="565785" cy="5657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92123" y="2321243"/>
            <a:ext cx="2263378" cy="28289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2"/>
              </a:lnSpc>
            </a:pP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+91- 8978571343</a:t>
            </a:r>
          </a:p>
          <a:p>
            <a:pPr>
              <a:lnSpc>
                <a:spcPts val="2852"/>
              </a:lnSpc>
            </a:pP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+91-9381009400</a:t>
            </a:r>
            <a:endParaRPr lang="en-US" sz="1782" dirty="0">
              <a:solidFill>
                <a:srgbClr val="383838"/>
              </a:solidFill>
              <a:latin typeface="Patrick Hand" pitchFamily="34" charset="0"/>
              <a:ea typeface="Patrick Hand" pitchFamily="34" charset="-122"/>
              <a:cs typeface="Patrick Hand" pitchFamily="34" charset="-120"/>
            </a:endParaRPr>
          </a:p>
        </p:txBody>
      </p:sp>
      <p:sp>
        <p:nvSpPr>
          <p:cNvPr id="9" name="Text 4"/>
          <p:cNvSpPr/>
          <p:nvPr/>
        </p:nvSpPr>
        <p:spPr>
          <a:xfrm>
            <a:off x="792123" y="3101934"/>
            <a:ext cx="7559754" cy="36206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52"/>
              </a:lnSpc>
              <a:buNone/>
            </a:pPr>
            <a:r>
              <a:rPr lang="en-US" sz="1782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Call us for more information</a:t>
            </a:r>
            <a:endParaRPr lang="en-US" sz="1782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123" y="3780949"/>
            <a:ext cx="565785" cy="56578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92123" y="4573072"/>
            <a:ext cx="2263378" cy="28289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info@rudrajaengineers.com</a:t>
            </a:r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782" dirty="0"/>
          </a:p>
        </p:txBody>
      </p:sp>
      <p:sp>
        <p:nvSpPr>
          <p:cNvPr id="12" name="Text 6"/>
          <p:cNvSpPr/>
          <p:nvPr/>
        </p:nvSpPr>
        <p:spPr>
          <a:xfrm>
            <a:off x="792123" y="4991695"/>
            <a:ext cx="7559754" cy="36206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52"/>
              </a:lnSpc>
              <a:buNone/>
            </a:pPr>
            <a:r>
              <a:rPr lang="en-US" sz="1782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Send us an email</a:t>
            </a:r>
            <a:endParaRPr lang="en-US" sz="1782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123" y="6032778"/>
            <a:ext cx="565785" cy="56578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92123" y="6824901"/>
            <a:ext cx="2263378" cy="28289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Address</a:t>
            </a:r>
            <a:endParaRPr lang="en-US" sz="1782" dirty="0"/>
          </a:p>
        </p:txBody>
      </p:sp>
      <p:sp>
        <p:nvSpPr>
          <p:cNvPr id="15" name="Text 8"/>
          <p:cNvSpPr/>
          <p:nvPr/>
        </p:nvSpPr>
        <p:spPr>
          <a:xfrm>
            <a:off x="792123" y="7243524"/>
            <a:ext cx="7559754" cy="36206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852"/>
              </a:lnSpc>
            </a:pP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Plot No:111, </a:t>
            </a:r>
            <a:r>
              <a:rPr lang="en-US" sz="1782" dirty="0" err="1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Ganesh</a:t>
            </a: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Nagar, Near </a:t>
            </a:r>
            <a:r>
              <a:rPr lang="en-US" sz="1782" dirty="0" err="1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Ganesh</a:t>
            </a: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Temple, VCS Garden street Industrial</a:t>
            </a:r>
            <a:b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</a:b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Area, </a:t>
            </a:r>
            <a:r>
              <a:rPr lang="en-US" sz="1782" dirty="0" err="1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Vadlapudi</a:t>
            </a: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</a:t>
            </a:r>
            <a:r>
              <a:rPr lang="en-US" sz="1782" dirty="0" err="1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Vizag</a:t>
            </a:r>
            <a:r>
              <a:rPr lang="en-US" sz="1782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– 530046</a:t>
            </a:r>
            <a:endParaRPr lang="en-US" sz="1782" dirty="0">
              <a:solidFill>
                <a:srgbClr val="383838"/>
              </a:solidFill>
              <a:latin typeface="Patrick Hand" pitchFamily="34" charset="0"/>
              <a:ea typeface="Patrick Hand" pitchFamily="34" charset="-122"/>
              <a:cs typeface="Patrick Hand" pitchFamily="34" charset="-120"/>
            </a:endParaRPr>
          </a:p>
        </p:txBody>
      </p:sp>
      <p:pic>
        <p:nvPicPr>
          <p:cNvPr id="17" name="Picture 2" descr="C:\Users\Email Marketing 3\Downloads\ALL LOgo\logo_desk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06328" y="226338"/>
            <a:ext cx="2745549" cy="2656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291</Words>
  <Application>Microsoft Office PowerPoint</Application>
  <PresentationFormat>Custom</PresentationFormat>
  <Paragraphs>66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Email Marketing 3</cp:lastModifiedBy>
  <cp:revision>3</cp:revision>
  <dcterms:created xsi:type="dcterms:W3CDTF">2024-07-04T10:50:42Z</dcterms:created>
  <dcterms:modified xsi:type="dcterms:W3CDTF">2024-07-04T11:06:51Z</dcterms:modified>
</cp:coreProperties>
</file>