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5397500" cy="4305300"/>
  <p:notesSz cx="6858000" cy="9144000"/>
  <p:embeddedFontLst>
    <p:embeddedFont>
      <p:font typeface="Calibri" panose="020F0502020204030204" pitchFamily="34" charset="0"/>
      <p:regular r:id="rId9"/>
      <p:bold r:id="rId10"/>
      <p:italic r:id="rId11"/>
      <p:boldItalic r:id="rId12"/>
    </p:embeddedFont>
    <p:embeddedFont>
      <p:font typeface="Arial Bold" panose="020B0704020202020204" pitchFamily="34" charset="0"/>
      <p:regular r:id="rId13"/>
      <p:bold r:id="rId14"/>
    </p:embeddedFont>
    <p:embeddedFont>
      <p:font typeface="TT Rounds Condensed Bold" panose="020B0604020202020204" charset="0"/>
      <p:regular r:id="rId15"/>
    </p:embeddedFont>
    <p:embeddedFont>
      <p:font typeface="TT Rounds Condensed" panose="020B0604020202020204" charset="0"/>
      <p:regular r:id="rId16"/>
    </p:embeddedFont>
    <p:embeddedFont>
      <p:font typeface="Arial" panose="020B0604020202020204" pitchFamily="3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2510" autoAdjust="0"/>
  </p:normalViewPr>
  <p:slideViewPr>
    <p:cSldViewPr>
      <p:cViewPr varScale="1">
        <p:scale>
          <a:sx n="135" d="100"/>
          <a:sy n="135" d="100"/>
        </p:scale>
        <p:origin x="1531" y="1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01.06.2024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962275" y="512763"/>
            <a:ext cx="32194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a:t>
            </a:r>
            <a:endParaRPr lang="en-US" dirty="0"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962275" y="512763"/>
            <a:ext cx="32194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2</a:t>
            </a:r>
            <a:endParaRPr lang="en-US" dirty="0"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962275" y="512763"/>
            <a:ext cx="32194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962275" y="512763"/>
            <a:ext cx="32194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4</a:t>
            </a:r>
            <a:endParaRPr lang="en-US" dirty="0"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962275" y="512763"/>
            <a:ext cx="32194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962275" y="512763"/>
            <a:ext cx="32194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6</a:t>
            </a:r>
            <a:endParaRPr lang="en-US" dirty="0"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Sales@econmarketresearch.com" TargetMode="External"/><Relationship Id="rId3" Type="http://schemas.openxmlformats.org/officeDocument/2006/relationships/image" Target="../media/image1.png"/><Relationship Id="rId7" Type="http://schemas.openxmlformats.org/officeDocument/2006/relationships/hyperlink" Target="mailto:sales@databridgemarketresearch.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www.econmarketresearch.com/" TargetMode="External"/><Relationship Id="rId5" Type="http://schemas.openxmlformats.org/officeDocument/2006/relationships/image" Target="../media/image2.png"/><Relationship Id="rId4" Type="http://schemas.openxmlformats.org/officeDocument/2006/relationships/hyperlink" Target="https://www.econmarketresearch.com/industry-report/artificial-intelligence-in-healthcare-market/"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mailto:Sales@econmarketresearch.com" TargetMode="External"/><Relationship Id="rId3" Type="http://schemas.openxmlformats.org/officeDocument/2006/relationships/image" Target="../media/image1.png"/><Relationship Id="rId7" Type="http://schemas.openxmlformats.org/officeDocument/2006/relationships/hyperlink" Target="mailto:sales@databridgemarketresearch.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www.econmarketresearch.com/" TargetMode="External"/><Relationship Id="rId5" Type="http://schemas.openxmlformats.org/officeDocument/2006/relationships/image" Target="../media/image2.png"/><Relationship Id="rId4" Type="http://schemas.openxmlformats.org/officeDocument/2006/relationships/hyperlink" Target="https://www.econmarketresearch.com/#profil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Sales@econmarketresearch.com"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mailto:sales@databridgemarketresearch.com" TargetMode="External"/><Relationship Id="rId5" Type="http://schemas.openxmlformats.org/officeDocument/2006/relationships/hyperlink" Target="http://www.econmarketresearch.com/"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Sales@econmarketresearch.co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sales@databridgemarketresearch.com" TargetMode="External"/><Relationship Id="rId5" Type="http://schemas.openxmlformats.org/officeDocument/2006/relationships/hyperlink" Target="http://www.econmarketresearch.com/"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mailto:Sales@econmarketresearch.com" TargetMode="External"/><Relationship Id="rId5" Type="http://schemas.openxmlformats.org/officeDocument/2006/relationships/hyperlink" Target="http://www.econmarketresearch.com/"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hyperlink" Target="https://www.econmarketresearch.com/" TargetMode="External"/><Relationship Id="rId3" Type="http://schemas.openxmlformats.org/officeDocument/2006/relationships/image" Target="../media/image1.png"/><Relationship Id="rId7" Type="http://schemas.openxmlformats.org/officeDocument/2006/relationships/image" Target="../media/image2.png"/><Relationship Id="rId12" Type="http://schemas.openxmlformats.org/officeDocument/2006/relationships/hyperlink" Target="https://www.linkedin.com/company/econ-market-research/mycompany/?viewAsMember=true"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mailto:Sales@econmarketresearch.com" TargetMode="External"/><Relationship Id="rId11" Type="http://schemas.openxmlformats.org/officeDocument/2006/relationships/hyperlink" Target="https://www.facebook.com/econmarketresearch" TargetMode="External"/><Relationship Id="rId5" Type="http://schemas.openxmlformats.org/officeDocument/2006/relationships/hyperlink" Target="mailto:sales@databridgemarketresearch.com" TargetMode="External"/><Relationship Id="rId10" Type="http://schemas.openxmlformats.org/officeDocument/2006/relationships/hyperlink" Target="https://www.instagram.com/econmarketresearch/" TargetMode="External"/><Relationship Id="rId4" Type="http://schemas.openxmlformats.org/officeDocument/2006/relationships/hyperlink" Target="http://www.econmarketresearch.com/" TargetMode="External"/><Relationship Id="rId9" Type="http://schemas.openxmlformats.org/officeDocument/2006/relationships/hyperlink" Target="https://twitter.com/econ_mark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5400675" cy="4305300"/>
          </a:xfrm>
          <a:custGeom>
            <a:avLst/>
            <a:gdLst/>
            <a:ahLst/>
            <a:cxnLst/>
            <a:rect l="l" t="t" r="r" b="b"/>
            <a:pathLst>
              <a:path w="5400675" h="4305300">
                <a:moveTo>
                  <a:pt x="0" y="0"/>
                </a:moveTo>
                <a:lnTo>
                  <a:pt x="5400675" y="0"/>
                </a:lnTo>
                <a:lnTo>
                  <a:pt x="5400675" y="4305300"/>
                </a:lnTo>
                <a:lnTo>
                  <a:pt x="0" y="4305300"/>
                </a:lnTo>
                <a:lnTo>
                  <a:pt x="0" y="0"/>
                </a:lnTo>
                <a:close/>
              </a:path>
            </a:pathLst>
          </a:custGeom>
          <a:blipFill>
            <a:blip r:embed="rId3">
              <a:alphaModFix amt="16000"/>
            </a:blip>
            <a:stretch>
              <a:fillRect l="-4000" t="22048" r="-2000" b="17818"/>
            </a:stretch>
          </a:blipFill>
        </p:spPr>
      </p:sp>
      <p:grpSp>
        <p:nvGrpSpPr>
          <p:cNvPr id="3" name="Group 3"/>
          <p:cNvGrpSpPr/>
          <p:nvPr/>
        </p:nvGrpSpPr>
        <p:grpSpPr>
          <a:xfrm>
            <a:off x="0" y="3990677"/>
            <a:ext cx="5421432" cy="359489"/>
            <a:chOff x="0" y="0"/>
            <a:chExt cx="7228576" cy="479319"/>
          </a:xfrm>
          <a:solidFill>
            <a:srgbClr val="FFFF00"/>
          </a:solidFill>
        </p:grpSpPr>
        <p:sp>
          <p:nvSpPr>
            <p:cNvPr id="4" name="Freeform 4"/>
            <p:cNvSpPr/>
            <p:nvPr/>
          </p:nvSpPr>
          <p:spPr>
            <a:xfrm>
              <a:off x="0" y="0"/>
              <a:ext cx="7228586" cy="479298"/>
            </a:xfrm>
            <a:custGeom>
              <a:avLst/>
              <a:gdLst/>
              <a:ahLst/>
              <a:cxnLst/>
              <a:rect l="l" t="t" r="r" b="b"/>
              <a:pathLst>
                <a:path w="7228586" h="479298">
                  <a:moveTo>
                    <a:pt x="0" y="0"/>
                  </a:moveTo>
                  <a:lnTo>
                    <a:pt x="7228586" y="0"/>
                  </a:lnTo>
                  <a:lnTo>
                    <a:pt x="7228586" y="479298"/>
                  </a:lnTo>
                  <a:lnTo>
                    <a:pt x="0" y="479298"/>
                  </a:lnTo>
                  <a:close/>
                </a:path>
              </a:pathLst>
            </a:custGeom>
            <a:grpFill/>
          </p:spPr>
        </p:sp>
      </p:grpSp>
      <p:grpSp>
        <p:nvGrpSpPr>
          <p:cNvPr id="5" name="Group 5"/>
          <p:cNvGrpSpPr/>
          <p:nvPr/>
        </p:nvGrpSpPr>
        <p:grpSpPr>
          <a:xfrm>
            <a:off x="2" y="3"/>
            <a:ext cx="5400675" cy="844690"/>
            <a:chOff x="0" y="0"/>
            <a:chExt cx="7200900" cy="1126253"/>
          </a:xfrm>
          <a:solidFill>
            <a:srgbClr val="FFFF00"/>
          </a:solidFill>
        </p:grpSpPr>
        <p:sp>
          <p:nvSpPr>
            <p:cNvPr id="6" name="Freeform 6"/>
            <p:cNvSpPr/>
            <p:nvPr/>
          </p:nvSpPr>
          <p:spPr>
            <a:xfrm>
              <a:off x="0" y="0"/>
              <a:ext cx="7200900" cy="1126236"/>
            </a:xfrm>
            <a:custGeom>
              <a:avLst/>
              <a:gdLst/>
              <a:ahLst/>
              <a:cxnLst/>
              <a:rect l="l" t="t" r="r" b="b"/>
              <a:pathLst>
                <a:path w="7200900" h="1126236">
                  <a:moveTo>
                    <a:pt x="0" y="0"/>
                  </a:moveTo>
                  <a:lnTo>
                    <a:pt x="7200900" y="0"/>
                  </a:lnTo>
                  <a:lnTo>
                    <a:pt x="7200900" y="1126236"/>
                  </a:lnTo>
                  <a:lnTo>
                    <a:pt x="0" y="1126236"/>
                  </a:lnTo>
                  <a:close/>
                </a:path>
              </a:pathLst>
            </a:custGeom>
            <a:grpFill/>
          </p:spPr>
        </p:sp>
      </p:grpSp>
      <p:grpSp>
        <p:nvGrpSpPr>
          <p:cNvPr id="7" name="Group 7"/>
          <p:cNvGrpSpPr/>
          <p:nvPr/>
        </p:nvGrpSpPr>
        <p:grpSpPr>
          <a:xfrm>
            <a:off x="3535754" y="3"/>
            <a:ext cx="1861654" cy="844690"/>
            <a:chOff x="0" y="0"/>
            <a:chExt cx="2482205" cy="1126253"/>
          </a:xfrm>
        </p:grpSpPr>
        <p:sp>
          <p:nvSpPr>
            <p:cNvPr id="8" name="Freeform 8"/>
            <p:cNvSpPr/>
            <p:nvPr/>
          </p:nvSpPr>
          <p:spPr>
            <a:xfrm>
              <a:off x="0" y="0"/>
              <a:ext cx="2482215" cy="1126236"/>
            </a:xfrm>
            <a:custGeom>
              <a:avLst/>
              <a:gdLst/>
              <a:ahLst/>
              <a:cxnLst/>
              <a:rect l="l" t="t" r="r" b="b"/>
              <a:pathLst>
                <a:path w="2482215" h="1126236">
                  <a:moveTo>
                    <a:pt x="0" y="0"/>
                  </a:moveTo>
                  <a:lnTo>
                    <a:pt x="2482215" y="0"/>
                  </a:lnTo>
                  <a:lnTo>
                    <a:pt x="2482215" y="1126236"/>
                  </a:lnTo>
                  <a:lnTo>
                    <a:pt x="474345" y="1126236"/>
                  </a:lnTo>
                  <a:lnTo>
                    <a:pt x="0" y="0"/>
                  </a:lnTo>
                  <a:close/>
                </a:path>
              </a:pathLst>
            </a:custGeom>
            <a:solidFill>
              <a:srgbClr val="D9D9D9"/>
            </a:solidFill>
          </p:spPr>
        </p:sp>
      </p:grpSp>
      <p:sp>
        <p:nvSpPr>
          <p:cNvPr id="10" name="TextBox 10"/>
          <p:cNvSpPr txBox="1"/>
          <p:nvPr/>
        </p:nvSpPr>
        <p:spPr>
          <a:xfrm>
            <a:off x="4412615" y="3642995"/>
            <a:ext cx="896620" cy="100648"/>
          </a:xfrm>
          <a:prstGeom prst="rect">
            <a:avLst/>
          </a:prstGeom>
        </p:spPr>
        <p:txBody>
          <a:bodyPr lIns="0" tIns="0" rIns="0" bIns="0" rtlCol="0" anchor="t">
            <a:spAutoFit/>
          </a:bodyPr>
          <a:lstStyle/>
          <a:p>
            <a:pPr algn="r">
              <a:lnSpc>
                <a:spcPts val="944"/>
              </a:lnSpc>
            </a:pPr>
            <a:r>
              <a:rPr lang="en-US" sz="786">
                <a:solidFill>
                  <a:srgbClr val="FFFFFF"/>
                </a:solidFill>
                <a:latin typeface="Arial Bold"/>
              </a:rPr>
              <a:t>1</a:t>
            </a:r>
          </a:p>
        </p:txBody>
      </p:sp>
      <p:sp>
        <p:nvSpPr>
          <p:cNvPr id="11" name="TextBox 11"/>
          <p:cNvSpPr txBox="1"/>
          <p:nvPr/>
        </p:nvSpPr>
        <p:spPr>
          <a:xfrm>
            <a:off x="652226" y="3053260"/>
            <a:ext cx="4217670" cy="864917"/>
          </a:xfrm>
          <a:prstGeom prst="rect">
            <a:avLst/>
          </a:prstGeom>
        </p:spPr>
        <p:txBody>
          <a:bodyPr lIns="0" tIns="0" rIns="0" bIns="0" rtlCol="0" anchor="t">
            <a:spAutoFit/>
          </a:bodyPr>
          <a:lstStyle/>
          <a:p>
            <a:pPr algn="ctr">
              <a:lnSpc>
                <a:spcPts val="1679"/>
              </a:lnSpc>
            </a:pPr>
            <a:r>
              <a:rPr lang="en-US" sz="1400" spc="13" dirty="0">
                <a:solidFill>
                  <a:srgbClr val="000000"/>
                </a:solidFill>
              </a:rPr>
              <a:t>Browse Full Report: </a:t>
            </a:r>
            <a:r>
              <a:rPr lang="en-US" sz="1400" u="sng" dirty="0">
                <a:hlinkClick r:id="rId4"/>
              </a:rPr>
              <a:t>https://www.econmarketresearch.com/industry-report/artificial-intelligence-in-healthcare-market/</a:t>
            </a:r>
            <a:endParaRPr lang="en-US" sz="1400" u="sng" dirty="0"/>
          </a:p>
          <a:p>
            <a:pPr algn="ctr">
              <a:lnSpc>
                <a:spcPts val="1679"/>
              </a:lnSpc>
            </a:pPr>
            <a:endParaRPr lang="en-US" sz="1400" u="sng" dirty="0"/>
          </a:p>
        </p:txBody>
      </p:sp>
      <p:sp>
        <p:nvSpPr>
          <p:cNvPr id="12" name="TextBox 12"/>
          <p:cNvSpPr txBox="1"/>
          <p:nvPr/>
        </p:nvSpPr>
        <p:spPr>
          <a:xfrm>
            <a:off x="276849" y="1593005"/>
            <a:ext cx="4846975" cy="861774"/>
          </a:xfrm>
          <a:prstGeom prst="rect">
            <a:avLst/>
          </a:prstGeom>
        </p:spPr>
        <p:txBody>
          <a:bodyPr lIns="0" tIns="0" rIns="0" bIns="0" rtlCol="0" anchor="t">
            <a:spAutoFit/>
          </a:bodyPr>
          <a:lstStyle/>
          <a:p>
            <a:r>
              <a:rPr lang="en-US" sz="1400" dirty="0"/>
              <a:t>Global Artificial Intelligence in Healthcare market size was USD 13.98 billion in 2023 and the market is projected to touch USD 168.25 billion by 2032, at a CAGR of 31.84% during the forecast period.</a:t>
            </a:r>
            <a:endParaRPr lang="en-US" sz="1400" dirty="0"/>
          </a:p>
        </p:txBody>
      </p:sp>
      <p:sp>
        <p:nvSpPr>
          <p:cNvPr id="13" name="TextBox 13"/>
          <p:cNvSpPr txBox="1"/>
          <p:nvPr/>
        </p:nvSpPr>
        <p:spPr>
          <a:xfrm>
            <a:off x="160768" y="29976"/>
            <a:ext cx="3516555" cy="551433"/>
          </a:xfrm>
          <a:prstGeom prst="rect">
            <a:avLst/>
          </a:prstGeom>
        </p:spPr>
        <p:txBody>
          <a:bodyPr lIns="0" tIns="0" rIns="0" bIns="0" rtlCol="0" anchor="t">
            <a:spAutoFit/>
          </a:bodyPr>
          <a:lstStyle/>
          <a:p>
            <a:pPr>
              <a:lnSpc>
                <a:spcPts val="2160"/>
              </a:lnSpc>
            </a:pPr>
            <a:r>
              <a:rPr lang="en-US" dirty="0">
                <a:latin typeface="TT Rounds Condensed" panose="020B0604020202020204" charset="0"/>
              </a:rPr>
              <a:t>Artificial Intelligence in Healthcare </a:t>
            </a:r>
            <a:r>
              <a:rPr lang="en-US" dirty="0" smtClean="0">
                <a:latin typeface="TT Rounds Condensed" panose="020B0604020202020204" charset="0"/>
              </a:rPr>
              <a:t>Market</a:t>
            </a:r>
            <a:r>
              <a:rPr lang="en-US" sz="1800" b="1" spc="16" dirty="0" smtClean="0">
                <a:latin typeface="TT Rounds Condensed" panose="020B0604020202020204" charset="0"/>
              </a:rPr>
              <a:t>– Size </a:t>
            </a:r>
            <a:r>
              <a:rPr lang="en-US" sz="1800" b="1" spc="16" dirty="0">
                <a:latin typeface="TT Rounds Condensed" panose="020B0604020202020204" charset="0"/>
              </a:rPr>
              <a:t>and </a:t>
            </a:r>
            <a:r>
              <a:rPr lang="en-US" b="1" spc="16" dirty="0" smtClean="0">
                <a:latin typeface="TT Rounds Condensed" panose="020B0604020202020204" charset="0"/>
              </a:rPr>
              <a:t>Demand</a:t>
            </a:r>
            <a:r>
              <a:rPr lang="en-US" sz="1800" b="1" spc="16" dirty="0" smtClean="0">
                <a:latin typeface="TT Rounds Condensed" panose="020B0604020202020204" charset="0"/>
              </a:rPr>
              <a:t> </a:t>
            </a:r>
            <a:r>
              <a:rPr lang="en-US" sz="1800" b="1" spc="16" dirty="0">
                <a:latin typeface="TT Rounds Condensed" panose="020B0604020202020204" charset="0"/>
              </a:rPr>
              <a:t>to 2032</a:t>
            </a: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8893" y="75373"/>
            <a:ext cx="1513165" cy="629477"/>
          </a:xfrm>
          <a:prstGeom prst="rect">
            <a:avLst/>
          </a:prstGeom>
        </p:spPr>
      </p:pic>
      <p:sp>
        <p:nvSpPr>
          <p:cNvPr id="9" name="Rectangle 8"/>
          <p:cNvSpPr/>
          <p:nvPr/>
        </p:nvSpPr>
        <p:spPr>
          <a:xfrm>
            <a:off x="-730250" y="4057622"/>
            <a:ext cx="3635375" cy="229165"/>
          </a:xfrm>
          <a:prstGeom prst="rect">
            <a:avLst/>
          </a:prstGeom>
        </p:spPr>
        <p:txBody>
          <a:bodyPr wrap="square">
            <a:spAutoFit/>
          </a:bodyPr>
          <a:lstStyle/>
          <a:p>
            <a:pPr algn="ctr">
              <a:lnSpc>
                <a:spcPts val="960"/>
              </a:lnSpc>
            </a:pPr>
            <a:r>
              <a:rPr lang="en-US" sz="1200" u="sng" spc="11" dirty="0">
                <a:solidFill>
                  <a:srgbClr val="0563C1"/>
                </a:solidFill>
                <a:hlinkClick r:id="rId6" tooltip="http://www.econmarketresearch.com/"/>
              </a:rPr>
              <a:t>www.econmarketresearch.com</a:t>
            </a:r>
            <a:endParaRPr lang="en-US" sz="1200" u="sng" spc="-6" dirty="0">
              <a:solidFill>
                <a:srgbClr val="0563C1"/>
              </a:solidFill>
              <a:hlinkClick r:id="rId7" tooltip="mailto:sales@databridgemarketresearch.com"/>
            </a:endParaRPr>
          </a:p>
        </p:txBody>
      </p:sp>
      <p:sp>
        <p:nvSpPr>
          <p:cNvPr id="18" name="Rectangle 17"/>
          <p:cNvSpPr/>
          <p:nvPr/>
        </p:nvSpPr>
        <p:spPr>
          <a:xfrm>
            <a:off x="2049356" y="4034898"/>
            <a:ext cx="1301959" cy="276999"/>
          </a:xfrm>
          <a:prstGeom prst="rect">
            <a:avLst/>
          </a:prstGeom>
        </p:spPr>
        <p:txBody>
          <a:bodyPr wrap="none">
            <a:spAutoFit/>
          </a:bodyPr>
          <a:lstStyle/>
          <a:p>
            <a:r>
              <a:rPr lang="en-IN" sz="1200" b="1" dirty="0"/>
              <a:t>+1) 812-506-4440</a:t>
            </a:r>
          </a:p>
        </p:txBody>
      </p:sp>
      <p:sp>
        <p:nvSpPr>
          <p:cNvPr id="19" name="Rectangle 18"/>
          <p:cNvSpPr/>
          <p:nvPr/>
        </p:nvSpPr>
        <p:spPr>
          <a:xfrm>
            <a:off x="3226100" y="4031599"/>
            <a:ext cx="2698750" cy="276999"/>
          </a:xfrm>
          <a:prstGeom prst="rect">
            <a:avLst/>
          </a:prstGeom>
        </p:spPr>
        <p:txBody>
          <a:bodyPr>
            <a:spAutoFit/>
          </a:bodyPr>
          <a:lstStyle/>
          <a:p>
            <a:r>
              <a:rPr lang="en-US" sz="1200" spc="11" dirty="0">
                <a:hlinkClick r:id="rId8"/>
              </a:rPr>
              <a:t>Sales@econmarketresearch.com</a:t>
            </a:r>
            <a:endParaRPr lang="en-IN"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59" y="-26080"/>
            <a:ext cx="5400675" cy="4305300"/>
          </a:xfrm>
          <a:custGeom>
            <a:avLst/>
            <a:gdLst/>
            <a:ahLst/>
            <a:cxnLst/>
            <a:rect l="l" t="t" r="r" b="b"/>
            <a:pathLst>
              <a:path w="5400675" h="4305300">
                <a:moveTo>
                  <a:pt x="0" y="0"/>
                </a:moveTo>
                <a:lnTo>
                  <a:pt x="5400675" y="0"/>
                </a:lnTo>
                <a:lnTo>
                  <a:pt x="5400675" y="4305300"/>
                </a:lnTo>
                <a:lnTo>
                  <a:pt x="0" y="4305300"/>
                </a:lnTo>
                <a:lnTo>
                  <a:pt x="0" y="0"/>
                </a:lnTo>
                <a:close/>
              </a:path>
            </a:pathLst>
          </a:custGeom>
          <a:blipFill>
            <a:blip r:embed="rId3">
              <a:alphaModFix amt="16000"/>
            </a:blip>
            <a:stretch>
              <a:fillRect l="-4000" t="22048" r="-2000" b="17818"/>
            </a:stretch>
          </a:blipFill>
        </p:spPr>
      </p:sp>
      <p:grpSp>
        <p:nvGrpSpPr>
          <p:cNvPr id="3" name="Group 3"/>
          <p:cNvGrpSpPr/>
          <p:nvPr/>
        </p:nvGrpSpPr>
        <p:grpSpPr>
          <a:xfrm>
            <a:off x="2" y="3887508"/>
            <a:ext cx="5397499" cy="406252"/>
            <a:chOff x="0" y="0"/>
            <a:chExt cx="7228586" cy="479298"/>
          </a:xfrm>
          <a:solidFill>
            <a:srgbClr val="FFFF00"/>
          </a:solidFill>
        </p:grpSpPr>
        <p:sp>
          <p:nvSpPr>
            <p:cNvPr id="4" name="Freeform 4"/>
            <p:cNvSpPr/>
            <p:nvPr/>
          </p:nvSpPr>
          <p:spPr>
            <a:xfrm>
              <a:off x="0" y="0"/>
              <a:ext cx="7228586" cy="479298"/>
            </a:xfrm>
            <a:custGeom>
              <a:avLst/>
              <a:gdLst/>
              <a:ahLst/>
              <a:cxnLst/>
              <a:rect l="l" t="t" r="r" b="b"/>
              <a:pathLst>
                <a:path w="7228586" h="479298">
                  <a:moveTo>
                    <a:pt x="0" y="0"/>
                  </a:moveTo>
                  <a:lnTo>
                    <a:pt x="7228586" y="0"/>
                  </a:lnTo>
                  <a:lnTo>
                    <a:pt x="7228586" y="479298"/>
                  </a:lnTo>
                  <a:lnTo>
                    <a:pt x="0" y="479298"/>
                  </a:lnTo>
                  <a:close/>
                </a:path>
              </a:pathLst>
            </a:custGeom>
            <a:grpFill/>
          </p:spPr>
        </p:sp>
      </p:grpSp>
      <p:grpSp>
        <p:nvGrpSpPr>
          <p:cNvPr id="5" name="Group 5"/>
          <p:cNvGrpSpPr/>
          <p:nvPr/>
        </p:nvGrpSpPr>
        <p:grpSpPr>
          <a:xfrm>
            <a:off x="2" y="3"/>
            <a:ext cx="5400675" cy="844690"/>
            <a:chOff x="0" y="0"/>
            <a:chExt cx="7200900" cy="1126253"/>
          </a:xfrm>
          <a:solidFill>
            <a:srgbClr val="FFFF00"/>
          </a:solidFill>
        </p:grpSpPr>
        <p:sp>
          <p:nvSpPr>
            <p:cNvPr id="6" name="Freeform 6"/>
            <p:cNvSpPr/>
            <p:nvPr/>
          </p:nvSpPr>
          <p:spPr>
            <a:xfrm>
              <a:off x="0" y="0"/>
              <a:ext cx="7200900" cy="1126236"/>
            </a:xfrm>
            <a:custGeom>
              <a:avLst/>
              <a:gdLst/>
              <a:ahLst/>
              <a:cxnLst/>
              <a:rect l="l" t="t" r="r" b="b"/>
              <a:pathLst>
                <a:path w="7200900" h="1126236">
                  <a:moveTo>
                    <a:pt x="0" y="0"/>
                  </a:moveTo>
                  <a:lnTo>
                    <a:pt x="7200900" y="0"/>
                  </a:lnTo>
                  <a:lnTo>
                    <a:pt x="7200900" y="1126236"/>
                  </a:lnTo>
                  <a:lnTo>
                    <a:pt x="0" y="1126236"/>
                  </a:lnTo>
                  <a:close/>
                </a:path>
              </a:pathLst>
            </a:custGeom>
            <a:grpFill/>
          </p:spPr>
        </p:sp>
      </p:grpSp>
      <p:grpSp>
        <p:nvGrpSpPr>
          <p:cNvPr id="7" name="Group 7"/>
          <p:cNvGrpSpPr/>
          <p:nvPr/>
        </p:nvGrpSpPr>
        <p:grpSpPr>
          <a:xfrm>
            <a:off x="3535754" y="3"/>
            <a:ext cx="1861654" cy="844690"/>
            <a:chOff x="0" y="0"/>
            <a:chExt cx="2482205" cy="1126253"/>
          </a:xfrm>
        </p:grpSpPr>
        <p:sp>
          <p:nvSpPr>
            <p:cNvPr id="8" name="Freeform 8"/>
            <p:cNvSpPr/>
            <p:nvPr/>
          </p:nvSpPr>
          <p:spPr>
            <a:xfrm>
              <a:off x="0" y="0"/>
              <a:ext cx="2482215" cy="1126236"/>
            </a:xfrm>
            <a:custGeom>
              <a:avLst/>
              <a:gdLst/>
              <a:ahLst/>
              <a:cxnLst/>
              <a:rect l="l" t="t" r="r" b="b"/>
              <a:pathLst>
                <a:path w="2482215" h="1126236">
                  <a:moveTo>
                    <a:pt x="0" y="0"/>
                  </a:moveTo>
                  <a:lnTo>
                    <a:pt x="2482215" y="0"/>
                  </a:lnTo>
                  <a:lnTo>
                    <a:pt x="2482215" y="1126236"/>
                  </a:lnTo>
                  <a:lnTo>
                    <a:pt x="474345" y="1126236"/>
                  </a:lnTo>
                  <a:lnTo>
                    <a:pt x="0" y="0"/>
                  </a:lnTo>
                  <a:close/>
                </a:path>
              </a:pathLst>
            </a:custGeom>
            <a:solidFill>
              <a:srgbClr val="D9D9D9"/>
            </a:solidFill>
          </p:spPr>
        </p:sp>
      </p:grpSp>
      <p:sp>
        <p:nvSpPr>
          <p:cNvPr id="11" name="TextBox 11"/>
          <p:cNvSpPr txBox="1"/>
          <p:nvPr/>
        </p:nvSpPr>
        <p:spPr>
          <a:xfrm>
            <a:off x="4412615" y="3642995"/>
            <a:ext cx="896620" cy="100648"/>
          </a:xfrm>
          <a:prstGeom prst="rect">
            <a:avLst/>
          </a:prstGeom>
        </p:spPr>
        <p:txBody>
          <a:bodyPr lIns="0" tIns="0" rIns="0" bIns="0" rtlCol="0" anchor="t">
            <a:spAutoFit/>
          </a:bodyPr>
          <a:lstStyle/>
          <a:p>
            <a:pPr algn="r">
              <a:lnSpc>
                <a:spcPts val="944"/>
              </a:lnSpc>
            </a:pPr>
            <a:r>
              <a:rPr lang="en-US" sz="786">
                <a:solidFill>
                  <a:srgbClr val="FFFFFF"/>
                </a:solidFill>
                <a:latin typeface="Arial Bold"/>
              </a:rPr>
              <a:t>2</a:t>
            </a:r>
          </a:p>
        </p:txBody>
      </p:sp>
      <p:sp>
        <p:nvSpPr>
          <p:cNvPr id="12" name="TextBox 12"/>
          <p:cNvSpPr txBox="1"/>
          <p:nvPr/>
        </p:nvSpPr>
        <p:spPr>
          <a:xfrm>
            <a:off x="253365" y="3292713"/>
            <a:ext cx="4789170" cy="436017"/>
          </a:xfrm>
          <a:prstGeom prst="rect">
            <a:avLst/>
          </a:prstGeom>
        </p:spPr>
        <p:txBody>
          <a:bodyPr lIns="0" tIns="0" rIns="0" bIns="0" rtlCol="0" anchor="t">
            <a:spAutoFit/>
          </a:bodyPr>
          <a:lstStyle/>
          <a:p>
            <a:pPr algn="ctr">
              <a:lnSpc>
                <a:spcPts val="1679"/>
              </a:lnSpc>
            </a:pPr>
            <a:r>
              <a:rPr lang="en-US" sz="1400" b="1" spc="13" dirty="0">
                <a:solidFill>
                  <a:srgbClr val="000000"/>
                </a:solidFill>
              </a:rPr>
              <a:t>Get Details TOC : </a:t>
            </a:r>
            <a:r>
              <a:rPr lang="en-US" sz="1400" u="sng" spc="13" dirty="0">
                <a:solidFill>
                  <a:srgbClr val="0563C1"/>
                </a:solidFill>
                <a:hlinkClick r:id="rId4" tooltip="https://www.econmarketresearch.com/#profile"/>
              </a:rPr>
              <a:t>https://www.econmarketresearch.com/#profile</a:t>
            </a:r>
            <a:r>
              <a:rPr lang="en-US" sz="1400" spc="13" dirty="0">
                <a:solidFill>
                  <a:srgbClr val="000000"/>
                </a:solidFill>
              </a:rPr>
              <a:t> </a:t>
            </a:r>
          </a:p>
        </p:txBody>
      </p:sp>
      <p:sp>
        <p:nvSpPr>
          <p:cNvPr id="13" name="TextBox 13"/>
          <p:cNvSpPr txBox="1"/>
          <p:nvPr/>
        </p:nvSpPr>
        <p:spPr>
          <a:xfrm>
            <a:off x="253365" y="245745"/>
            <a:ext cx="2712720" cy="277892"/>
          </a:xfrm>
          <a:prstGeom prst="rect">
            <a:avLst/>
          </a:prstGeom>
        </p:spPr>
        <p:txBody>
          <a:bodyPr lIns="0" tIns="0" rIns="0" bIns="0" rtlCol="0" anchor="t">
            <a:spAutoFit/>
          </a:bodyPr>
          <a:lstStyle/>
          <a:p>
            <a:pPr algn="l">
              <a:lnSpc>
                <a:spcPts val="2160"/>
              </a:lnSpc>
            </a:pPr>
            <a:r>
              <a:rPr lang="en-US" sz="1800" spc="16" dirty="0">
                <a:latin typeface="TT Rounds Condensed Bold"/>
              </a:rPr>
              <a:t>Report Description</a:t>
            </a:r>
          </a:p>
        </p:txBody>
      </p:sp>
      <p:sp>
        <p:nvSpPr>
          <p:cNvPr id="14" name="TextBox 14"/>
          <p:cNvSpPr txBox="1"/>
          <p:nvPr/>
        </p:nvSpPr>
        <p:spPr>
          <a:xfrm>
            <a:off x="199484" y="988545"/>
            <a:ext cx="4843051" cy="1692066"/>
          </a:xfrm>
          <a:prstGeom prst="rect">
            <a:avLst/>
          </a:prstGeom>
        </p:spPr>
        <p:txBody>
          <a:bodyPr lIns="0" tIns="0" rIns="0" bIns="0" rtlCol="0" anchor="t">
            <a:spAutoFit/>
          </a:bodyPr>
          <a:lstStyle/>
          <a:p>
            <a:pPr algn="just">
              <a:lnSpc>
                <a:spcPts val="1920"/>
              </a:lnSpc>
            </a:pPr>
            <a:r>
              <a:rPr lang="en-US" sz="1400" dirty="0"/>
              <a:t>AI technologies, such as machine learning and natural language processing, are applied across various healthcare sectors, including diagnostics, treatment planning, drug discovery, and patient monitoring. The market has witnessed rapid growth due to the increasing adoption of AI-driven solutions by healthcare providers to improve patient outcomes, streamline workflows, and reduce costs.</a:t>
            </a:r>
            <a:endParaRPr lang="en-US" sz="1400" dirty="0"/>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8893" y="75373"/>
            <a:ext cx="1513165" cy="629477"/>
          </a:xfrm>
          <a:prstGeom prst="rect">
            <a:avLst/>
          </a:prstGeom>
        </p:spPr>
      </p:pic>
      <p:sp>
        <p:nvSpPr>
          <p:cNvPr id="9" name="Rectangle 8"/>
          <p:cNvSpPr/>
          <p:nvPr/>
        </p:nvSpPr>
        <p:spPr>
          <a:xfrm>
            <a:off x="2024830" y="3952135"/>
            <a:ext cx="1301959" cy="276999"/>
          </a:xfrm>
          <a:prstGeom prst="rect">
            <a:avLst/>
          </a:prstGeom>
        </p:spPr>
        <p:txBody>
          <a:bodyPr wrap="none">
            <a:spAutoFit/>
          </a:bodyPr>
          <a:lstStyle/>
          <a:p>
            <a:r>
              <a:rPr lang="en-IN" sz="1200" b="1" dirty="0"/>
              <a:t>+1) 812-506-4440</a:t>
            </a:r>
            <a:endParaRPr lang="en-IN" sz="1200" dirty="0"/>
          </a:p>
        </p:txBody>
      </p:sp>
      <p:sp>
        <p:nvSpPr>
          <p:cNvPr id="10" name="Rectangle 9"/>
          <p:cNvSpPr/>
          <p:nvPr/>
        </p:nvSpPr>
        <p:spPr>
          <a:xfrm>
            <a:off x="-608780" y="3980349"/>
            <a:ext cx="3284590" cy="220573"/>
          </a:xfrm>
          <a:prstGeom prst="rect">
            <a:avLst/>
          </a:prstGeom>
        </p:spPr>
        <p:txBody>
          <a:bodyPr wrap="square">
            <a:spAutoFit/>
          </a:bodyPr>
          <a:lstStyle/>
          <a:p>
            <a:pPr algn="ctr">
              <a:lnSpc>
                <a:spcPts val="960"/>
              </a:lnSpc>
            </a:pPr>
            <a:r>
              <a:rPr lang="en-US" sz="1200" u="sng" spc="11" dirty="0">
                <a:solidFill>
                  <a:srgbClr val="0563C1"/>
                </a:solidFill>
                <a:hlinkClick r:id="rId6" tooltip="http://www.econmarketresearch.com/"/>
              </a:rPr>
              <a:t>www.econmarketresearch.com</a:t>
            </a:r>
            <a:endParaRPr lang="en-US" sz="1200" u="sng" spc="-6" dirty="0">
              <a:solidFill>
                <a:srgbClr val="0563C1"/>
              </a:solidFill>
              <a:hlinkClick r:id="rId7" tooltip="mailto:sales@databridgemarketresearch.com"/>
            </a:endParaRPr>
          </a:p>
        </p:txBody>
      </p:sp>
      <p:sp>
        <p:nvSpPr>
          <p:cNvPr id="18" name="Rectangle 17"/>
          <p:cNvSpPr/>
          <p:nvPr/>
        </p:nvSpPr>
        <p:spPr>
          <a:xfrm>
            <a:off x="3226100" y="3940512"/>
            <a:ext cx="2698750" cy="276999"/>
          </a:xfrm>
          <a:prstGeom prst="rect">
            <a:avLst/>
          </a:prstGeom>
        </p:spPr>
        <p:txBody>
          <a:bodyPr>
            <a:spAutoFit/>
          </a:bodyPr>
          <a:lstStyle/>
          <a:p>
            <a:r>
              <a:rPr lang="en-US" sz="1200" spc="11" dirty="0">
                <a:hlinkClick r:id="rId8"/>
              </a:rPr>
              <a:t>Sales@econmarketresearch.com</a:t>
            </a:r>
            <a:endParaRPr lang="en-IN"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8617" y="-12976"/>
            <a:ext cx="5400675" cy="4305300"/>
          </a:xfrm>
          <a:custGeom>
            <a:avLst/>
            <a:gdLst/>
            <a:ahLst/>
            <a:cxnLst/>
            <a:rect l="l" t="t" r="r" b="b"/>
            <a:pathLst>
              <a:path w="5400675" h="4305300">
                <a:moveTo>
                  <a:pt x="0" y="0"/>
                </a:moveTo>
                <a:lnTo>
                  <a:pt x="5400675" y="0"/>
                </a:lnTo>
                <a:lnTo>
                  <a:pt x="5400675" y="4305300"/>
                </a:lnTo>
                <a:lnTo>
                  <a:pt x="0" y="4305300"/>
                </a:lnTo>
                <a:lnTo>
                  <a:pt x="0" y="0"/>
                </a:lnTo>
                <a:close/>
              </a:path>
            </a:pathLst>
          </a:custGeom>
          <a:blipFill>
            <a:blip r:embed="rId3">
              <a:alphaModFix amt="16000"/>
            </a:blip>
            <a:stretch>
              <a:fillRect l="-4000" t="22048" r="-2000" b="17818"/>
            </a:stretch>
          </a:blipFill>
        </p:spPr>
      </p:sp>
      <p:grpSp>
        <p:nvGrpSpPr>
          <p:cNvPr id="3" name="Group 3"/>
          <p:cNvGrpSpPr/>
          <p:nvPr/>
        </p:nvGrpSpPr>
        <p:grpSpPr>
          <a:xfrm>
            <a:off x="-83" y="3954730"/>
            <a:ext cx="5397499" cy="349608"/>
            <a:chOff x="0" y="0"/>
            <a:chExt cx="7228586" cy="479298"/>
          </a:xfrm>
          <a:solidFill>
            <a:srgbClr val="FFFF00"/>
          </a:solidFill>
        </p:grpSpPr>
        <p:sp>
          <p:nvSpPr>
            <p:cNvPr id="4" name="Freeform 4"/>
            <p:cNvSpPr/>
            <p:nvPr/>
          </p:nvSpPr>
          <p:spPr>
            <a:xfrm>
              <a:off x="0" y="0"/>
              <a:ext cx="7228586" cy="479298"/>
            </a:xfrm>
            <a:custGeom>
              <a:avLst/>
              <a:gdLst/>
              <a:ahLst/>
              <a:cxnLst/>
              <a:rect l="l" t="t" r="r" b="b"/>
              <a:pathLst>
                <a:path w="7228586" h="479298">
                  <a:moveTo>
                    <a:pt x="0" y="0"/>
                  </a:moveTo>
                  <a:lnTo>
                    <a:pt x="7228586" y="0"/>
                  </a:lnTo>
                  <a:lnTo>
                    <a:pt x="7228586" y="479298"/>
                  </a:lnTo>
                  <a:lnTo>
                    <a:pt x="0" y="479298"/>
                  </a:lnTo>
                  <a:close/>
                </a:path>
              </a:pathLst>
            </a:custGeom>
            <a:grpFill/>
          </p:spPr>
        </p:sp>
      </p:grpSp>
      <p:grpSp>
        <p:nvGrpSpPr>
          <p:cNvPr id="5" name="Group 5"/>
          <p:cNvGrpSpPr/>
          <p:nvPr/>
        </p:nvGrpSpPr>
        <p:grpSpPr>
          <a:xfrm>
            <a:off x="2" y="3"/>
            <a:ext cx="5400675" cy="844690"/>
            <a:chOff x="0" y="0"/>
            <a:chExt cx="7200900" cy="1126253"/>
          </a:xfrm>
          <a:solidFill>
            <a:srgbClr val="FFFF00"/>
          </a:solidFill>
        </p:grpSpPr>
        <p:sp>
          <p:nvSpPr>
            <p:cNvPr id="6" name="Freeform 6"/>
            <p:cNvSpPr/>
            <p:nvPr/>
          </p:nvSpPr>
          <p:spPr>
            <a:xfrm>
              <a:off x="0" y="0"/>
              <a:ext cx="7200900" cy="1126236"/>
            </a:xfrm>
            <a:custGeom>
              <a:avLst/>
              <a:gdLst/>
              <a:ahLst/>
              <a:cxnLst/>
              <a:rect l="l" t="t" r="r" b="b"/>
              <a:pathLst>
                <a:path w="7200900" h="1126236">
                  <a:moveTo>
                    <a:pt x="0" y="0"/>
                  </a:moveTo>
                  <a:lnTo>
                    <a:pt x="7200900" y="0"/>
                  </a:lnTo>
                  <a:lnTo>
                    <a:pt x="7200900" y="1126236"/>
                  </a:lnTo>
                  <a:lnTo>
                    <a:pt x="0" y="1126236"/>
                  </a:lnTo>
                  <a:close/>
                </a:path>
              </a:pathLst>
            </a:custGeom>
            <a:grpFill/>
          </p:spPr>
        </p:sp>
      </p:grpSp>
      <p:grpSp>
        <p:nvGrpSpPr>
          <p:cNvPr id="7" name="Group 7"/>
          <p:cNvGrpSpPr/>
          <p:nvPr/>
        </p:nvGrpSpPr>
        <p:grpSpPr>
          <a:xfrm>
            <a:off x="3535754" y="3"/>
            <a:ext cx="1861654" cy="844690"/>
            <a:chOff x="0" y="0"/>
            <a:chExt cx="2482205" cy="1126253"/>
          </a:xfrm>
        </p:grpSpPr>
        <p:sp>
          <p:nvSpPr>
            <p:cNvPr id="8" name="Freeform 8"/>
            <p:cNvSpPr/>
            <p:nvPr/>
          </p:nvSpPr>
          <p:spPr>
            <a:xfrm>
              <a:off x="0" y="0"/>
              <a:ext cx="2482215" cy="1126236"/>
            </a:xfrm>
            <a:custGeom>
              <a:avLst/>
              <a:gdLst/>
              <a:ahLst/>
              <a:cxnLst/>
              <a:rect l="l" t="t" r="r" b="b"/>
              <a:pathLst>
                <a:path w="2482215" h="1126236">
                  <a:moveTo>
                    <a:pt x="0" y="0"/>
                  </a:moveTo>
                  <a:lnTo>
                    <a:pt x="2482215" y="0"/>
                  </a:lnTo>
                  <a:lnTo>
                    <a:pt x="2482215" y="1126236"/>
                  </a:lnTo>
                  <a:lnTo>
                    <a:pt x="474345" y="1126236"/>
                  </a:lnTo>
                  <a:lnTo>
                    <a:pt x="0" y="0"/>
                  </a:lnTo>
                  <a:close/>
                </a:path>
              </a:pathLst>
            </a:custGeom>
            <a:solidFill>
              <a:srgbClr val="D9D9D9"/>
            </a:solidFill>
          </p:spPr>
        </p:sp>
      </p:grpSp>
      <p:sp>
        <p:nvSpPr>
          <p:cNvPr id="11" name="TextBox 11"/>
          <p:cNvSpPr txBox="1"/>
          <p:nvPr/>
        </p:nvSpPr>
        <p:spPr>
          <a:xfrm>
            <a:off x="4412615" y="3642995"/>
            <a:ext cx="896620" cy="100648"/>
          </a:xfrm>
          <a:prstGeom prst="rect">
            <a:avLst/>
          </a:prstGeom>
        </p:spPr>
        <p:txBody>
          <a:bodyPr lIns="0" tIns="0" rIns="0" bIns="0" rtlCol="0" anchor="t">
            <a:spAutoFit/>
          </a:bodyPr>
          <a:lstStyle/>
          <a:p>
            <a:pPr algn="r">
              <a:lnSpc>
                <a:spcPts val="944"/>
              </a:lnSpc>
            </a:pPr>
            <a:r>
              <a:rPr lang="en-US" sz="786">
                <a:solidFill>
                  <a:srgbClr val="FFFFFF"/>
                </a:solidFill>
                <a:latin typeface="Arial Bold"/>
              </a:rPr>
              <a:t>3</a:t>
            </a:r>
          </a:p>
        </p:txBody>
      </p:sp>
      <p:sp>
        <p:nvSpPr>
          <p:cNvPr id="12" name="TextBox 12"/>
          <p:cNvSpPr txBox="1"/>
          <p:nvPr/>
        </p:nvSpPr>
        <p:spPr>
          <a:xfrm>
            <a:off x="253365" y="236220"/>
            <a:ext cx="2817495" cy="277892"/>
          </a:xfrm>
          <a:prstGeom prst="rect">
            <a:avLst/>
          </a:prstGeom>
        </p:spPr>
        <p:txBody>
          <a:bodyPr lIns="0" tIns="0" rIns="0" bIns="0" rtlCol="0" anchor="t">
            <a:spAutoFit/>
          </a:bodyPr>
          <a:lstStyle/>
          <a:p>
            <a:pPr algn="l">
              <a:lnSpc>
                <a:spcPts val="2160"/>
              </a:lnSpc>
            </a:pPr>
            <a:r>
              <a:rPr lang="en-US" sz="1800" spc="16" dirty="0">
                <a:latin typeface="TT Rounds Condensed Bold"/>
              </a:rPr>
              <a:t>Major Key Players</a:t>
            </a:r>
          </a:p>
        </p:txBody>
      </p:sp>
      <p:sp>
        <p:nvSpPr>
          <p:cNvPr id="13" name="TextBox 13"/>
          <p:cNvSpPr txBox="1"/>
          <p:nvPr/>
        </p:nvSpPr>
        <p:spPr>
          <a:xfrm>
            <a:off x="641153" y="947366"/>
            <a:ext cx="3911003" cy="2333972"/>
          </a:xfrm>
          <a:prstGeom prst="rect">
            <a:avLst/>
          </a:prstGeom>
        </p:spPr>
        <p:txBody>
          <a:bodyPr lIns="0" tIns="0" rIns="0" bIns="0" rtlCol="0" anchor="t">
            <a:spAutoFit/>
          </a:bodyPr>
          <a:lstStyle/>
          <a:p>
            <a:pPr algn="l">
              <a:lnSpc>
                <a:spcPts val="1439"/>
              </a:lnSpc>
            </a:pPr>
            <a:r>
              <a:rPr lang="en-US" sz="1200" spc="11" dirty="0">
                <a:solidFill>
                  <a:srgbClr val="000000"/>
                </a:solidFill>
                <a:latin typeface="+mj-lt"/>
              </a:rPr>
              <a:t>Some of the major players operating in this market are : </a:t>
            </a:r>
          </a:p>
          <a:p>
            <a:pPr marL="576777" lvl="3" indent="-144194">
              <a:lnSpc>
                <a:spcPts val="1439"/>
              </a:lnSpc>
              <a:buFont typeface="Arial"/>
              <a:buChar char="￭"/>
            </a:pPr>
            <a:endParaRPr lang="en-US" sz="1200" dirty="0" smtClean="0">
              <a:latin typeface="+mj-lt"/>
            </a:endParaRPr>
          </a:p>
          <a:p>
            <a:pPr marL="576777" lvl="3" indent="-144194">
              <a:lnSpc>
                <a:spcPts val="1439"/>
              </a:lnSpc>
              <a:buFont typeface="Arial"/>
              <a:buChar char="￭"/>
            </a:pPr>
            <a:r>
              <a:rPr lang="en-US" sz="1200" dirty="0" smtClean="0">
                <a:latin typeface="+mj-lt"/>
              </a:rPr>
              <a:t>Google</a:t>
            </a:r>
            <a:endParaRPr lang="en-US" sz="1200" dirty="0">
              <a:latin typeface="+mj-lt"/>
            </a:endParaRPr>
          </a:p>
          <a:p>
            <a:pPr marL="576777" lvl="3" indent="-144194">
              <a:lnSpc>
                <a:spcPts val="1439"/>
              </a:lnSpc>
              <a:buFont typeface="Arial"/>
              <a:buChar char="￭"/>
            </a:pPr>
            <a:r>
              <a:rPr lang="en-US" sz="1200" dirty="0">
                <a:latin typeface="+mj-lt"/>
              </a:rPr>
              <a:t>Amazon Web Services</a:t>
            </a:r>
          </a:p>
          <a:p>
            <a:pPr marL="576777" lvl="3" indent="-144194">
              <a:lnSpc>
                <a:spcPts val="1439"/>
              </a:lnSpc>
              <a:buFont typeface="Arial"/>
              <a:buChar char="￭"/>
            </a:pPr>
            <a:r>
              <a:rPr lang="en-US" sz="1200" dirty="0">
                <a:latin typeface="+mj-lt"/>
              </a:rPr>
              <a:t>Microsoft</a:t>
            </a:r>
          </a:p>
          <a:p>
            <a:pPr marL="576777" lvl="3" indent="-144194">
              <a:lnSpc>
                <a:spcPts val="1439"/>
              </a:lnSpc>
              <a:buFont typeface="Arial"/>
              <a:buChar char="￭"/>
            </a:pPr>
            <a:r>
              <a:rPr lang="en-US" sz="1200" dirty="0" err="1">
                <a:latin typeface="+mj-lt"/>
              </a:rPr>
              <a:t>Nvidia</a:t>
            </a:r>
            <a:endParaRPr lang="en-US" sz="1200" dirty="0">
              <a:latin typeface="+mj-lt"/>
            </a:endParaRPr>
          </a:p>
          <a:p>
            <a:pPr marL="576777" lvl="3" indent="-144194">
              <a:lnSpc>
                <a:spcPts val="1439"/>
              </a:lnSpc>
              <a:buFont typeface="Arial"/>
              <a:buChar char="￭"/>
            </a:pPr>
            <a:r>
              <a:rPr lang="en-US" sz="1200" dirty="0">
                <a:latin typeface="+mj-lt"/>
              </a:rPr>
              <a:t>Intel</a:t>
            </a:r>
          </a:p>
          <a:p>
            <a:pPr marL="576777" lvl="3" indent="-144194">
              <a:lnSpc>
                <a:spcPts val="1439"/>
              </a:lnSpc>
              <a:buFont typeface="Arial"/>
              <a:buChar char="￭"/>
            </a:pPr>
            <a:r>
              <a:rPr lang="en-US" sz="1200" dirty="0" smtClean="0">
                <a:latin typeface="+mj-lt"/>
              </a:rPr>
              <a:t>General </a:t>
            </a:r>
            <a:r>
              <a:rPr lang="en-US" sz="1200" dirty="0">
                <a:latin typeface="+mj-lt"/>
              </a:rPr>
              <a:t>Electric Company</a:t>
            </a:r>
          </a:p>
          <a:p>
            <a:pPr marL="576777" lvl="3" indent="-144194">
              <a:lnSpc>
                <a:spcPts val="1439"/>
              </a:lnSpc>
              <a:buFont typeface="Arial"/>
              <a:buChar char="￭"/>
            </a:pPr>
            <a:r>
              <a:rPr lang="en-US" sz="1200" dirty="0">
                <a:latin typeface="+mj-lt"/>
              </a:rPr>
              <a:t>Johnson &amp; Johnson</a:t>
            </a:r>
          </a:p>
          <a:p>
            <a:pPr marL="576777" lvl="3" indent="-144194">
              <a:lnSpc>
                <a:spcPts val="1439"/>
              </a:lnSpc>
              <a:buFont typeface="Arial"/>
              <a:buChar char="￭"/>
            </a:pPr>
            <a:r>
              <a:rPr lang="en-US" sz="1200" dirty="0" err="1">
                <a:latin typeface="+mj-lt"/>
              </a:rPr>
              <a:t>Koninklijke</a:t>
            </a:r>
            <a:r>
              <a:rPr lang="en-US" sz="1200" dirty="0">
                <a:latin typeface="+mj-lt"/>
              </a:rPr>
              <a:t> Philips</a:t>
            </a:r>
          </a:p>
          <a:p>
            <a:pPr marL="576777" lvl="3" indent="-144194">
              <a:lnSpc>
                <a:spcPts val="1439"/>
              </a:lnSpc>
              <a:buFont typeface="Arial"/>
              <a:buChar char="￭"/>
            </a:pPr>
            <a:r>
              <a:rPr lang="en-US" sz="1200" dirty="0">
                <a:latin typeface="+mj-lt"/>
              </a:rPr>
              <a:t>Medtronic</a:t>
            </a:r>
          </a:p>
          <a:p>
            <a:pPr marL="576777" lvl="3" indent="-144194">
              <a:lnSpc>
                <a:spcPts val="1439"/>
              </a:lnSpc>
              <a:buFont typeface="Arial"/>
              <a:buChar char="￭"/>
            </a:pPr>
            <a:r>
              <a:rPr lang="en-US" sz="1200" dirty="0">
                <a:latin typeface="+mj-lt"/>
              </a:rPr>
              <a:t>Siemens </a:t>
            </a:r>
            <a:r>
              <a:rPr lang="en-US" sz="1200" dirty="0" err="1">
                <a:latin typeface="+mj-lt"/>
              </a:rPr>
              <a:t>Healthineers</a:t>
            </a:r>
            <a:endParaRPr lang="en-US" sz="1200" dirty="0">
              <a:latin typeface="+mj-lt"/>
            </a:endParaRPr>
          </a:p>
          <a:p>
            <a:pPr marL="576777" lvl="3" indent="-144194">
              <a:lnSpc>
                <a:spcPts val="1439"/>
              </a:lnSpc>
              <a:buFont typeface="Arial"/>
              <a:buChar char="￭"/>
            </a:pPr>
            <a:r>
              <a:rPr lang="en-US" sz="1200" dirty="0">
                <a:latin typeface="+mj-lt"/>
              </a:rPr>
              <a:t>Micron Technology</a:t>
            </a:r>
            <a:endParaRPr lang="en-US" sz="1200" dirty="0" smtClean="0">
              <a:latin typeface="+mj-lt"/>
            </a:endParaRPr>
          </a:p>
        </p:txBody>
      </p:sp>
      <p:sp>
        <p:nvSpPr>
          <p:cNvPr id="14" name="TextBox 14"/>
          <p:cNvSpPr txBox="1"/>
          <p:nvPr/>
        </p:nvSpPr>
        <p:spPr>
          <a:xfrm>
            <a:off x="222847" y="3332983"/>
            <a:ext cx="4817745" cy="436017"/>
          </a:xfrm>
          <a:prstGeom prst="rect">
            <a:avLst/>
          </a:prstGeom>
        </p:spPr>
        <p:txBody>
          <a:bodyPr lIns="0" tIns="0" rIns="0" bIns="0" rtlCol="0" anchor="t">
            <a:spAutoFit/>
          </a:bodyPr>
          <a:lstStyle/>
          <a:p>
            <a:pPr algn="ctr">
              <a:lnSpc>
                <a:spcPts val="1679"/>
              </a:lnSpc>
            </a:pPr>
            <a:r>
              <a:rPr lang="en-US" sz="1399" b="1" spc="13" dirty="0">
                <a:solidFill>
                  <a:srgbClr val="000000"/>
                </a:solidFill>
              </a:rPr>
              <a:t>Inquire Before Buying : </a:t>
            </a:r>
            <a:r>
              <a:rPr lang="en-US" sz="1399" u="sng" spc="13" dirty="0">
                <a:solidFill>
                  <a:srgbClr val="0563C1"/>
                </a:solidFill>
              </a:rPr>
              <a:t>https://www.econmarketresearch.com/enquiry/EMR00876/</a:t>
            </a:r>
            <a:endParaRPr lang="en-US" sz="1399" spc="13" dirty="0">
              <a:solidFill>
                <a:srgbClr val="000000"/>
              </a:solidFill>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8893" y="75373"/>
            <a:ext cx="1513165" cy="629477"/>
          </a:xfrm>
          <a:prstGeom prst="rect">
            <a:avLst/>
          </a:prstGeom>
        </p:spPr>
      </p:pic>
      <p:sp>
        <p:nvSpPr>
          <p:cNvPr id="9" name="Rectangle 8"/>
          <p:cNvSpPr/>
          <p:nvPr/>
        </p:nvSpPr>
        <p:spPr>
          <a:xfrm>
            <a:off x="-654050" y="4019247"/>
            <a:ext cx="3406775" cy="220573"/>
          </a:xfrm>
          <a:prstGeom prst="rect">
            <a:avLst/>
          </a:prstGeom>
        </p:spPr>
        <p:txBody>
          <a:bodyPr wrap="square">
            <a:spAutoFit/>
          </a:bodyPr>
          <a:lstStyle/>
          <a:p>
            <a:pPr algn="ctr">
              <a:lnSpc>
                <a:spcPts val="960"/>
              </a:lnSpc>
            </a:pPr>
            <a:r>
              <a:rPr lang="en-US" sz="1200" u="sng" spc="11" dirty="0">
                <a:solidFill>
                  <a:srgbClr val="0563C1"/>
                </a:solidFill>
                <a:hlinkClick r:id="rId5" tooltip="http://www.econmarketresearch.com/"/>
              </a:rPr>
              <a:t>www.econmarketresearch.com</a:t>
            </a:r>
            <a:endParaRPr lang="en-US" sz="1200" u="sng" spc="-6" dirty="0">
              <a:solidFill>
                <a:srgbClr val="0563C1"/>
              </a:solidFill>
              <a:hlinkClick r:id="rId6" tooltip="mailto:sales@databridgemarketresearch.com"/>
            </a:endParaRPr>
          </a:p>
        </p:txBody>
      </p:sp>
      <p:sp>
        <p:nvSpPr>
          <p:cNvPr id="10" name="Rectangle 9"/>
          <p:cNvSpPr/>
          <p:nvPr/>
        </p:nvSpPr>
        <p:spPr>
          <a:xfrm>
            <a:off x="2022873" y="3985927"/>
            <a:ext cx="1301959" cy="276999"/>
          </a:xfrm>
          <a:prstGeom prst="rect">
            <a:avLst/>
          </a:prstGeom>
        </p:spPr>
        <p:txBody>
          <a:bodyPr wrap="none">
            <a:spAutoFit/>
          </a:bodyPr>
          <a:lstStyle/>
          <a:p>
            <a:r>
              <a:rPr lang="en-IN" sz="1200" b="1" dirty="0"/>
              <a:t>+1) 812-506-4440</a:t>
            </a:r>
            <a:endParaRPr lang="en-IN" sz="1200" dirty="0"/>
          </a:p>
        </p:txBody>
      </p:sp>
      <p:sp>
        <p:nvSpPr>
          <p:cNvPr id="17" name="Rectangle 16"/>
          <p:cNvSpPr/>
          <p:nvPr/>
        </p:nvSpPr>
        <p:spPr>
          <a:xfrm>
            <a:off x="3202781" y="3985927"/>
            <a:ext cx="2698750" cy="276999"/>
          </a:xfrm>
          <a:prstGeom prst="rect">
            <a:avLst/>
          </a:prstGeom>
        </p:spPr>
        <p:txBody>
          <a:bodyPr>
            <a:spAutoFit/>
          </a:bodyPr>
          <a:lstStyle/>
          <a:p>
            <a:r>
              <a:rPr lang="en-US" sz="1200" spc="11" dirty="0">
                <a:hlinkClick r:id="rId7"/>
              </a:rPr>
              <a:t>Sales@econmarketresearch.com</a:t>
            </a:r>
            <a:endParaRPr lang="en-IN"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3914" y="59262"/>
            <a:ext cx="5400675" cy="4305300"/>
          </a:xfrm>
          <a:custGeom>
            <a:avLst/>
            <a:gdLst/>
            <a:ahLst/>
            <a:cxnLst/>
            <a:rect l="l" t="t" r="r" b="b"/>
            <a:pathLst>
              <a:path w="5400675" h="4305300">
                <a:moveTo>
                  <a:pt x="0" y="0"/>
                </a:moveTo>
                <a:lnTo>
                  <a:pt x="5400675" y="0"/>
                </a:lnTo>
                <a:lnTo>
                  <a:pt x="5400675" y="4305300"/>
                </a:lnTo>
                <a:lnTo>
                  <a:pt x="0" y="4305300"/>
                </a:lnTo>
                <a:lnTo>
                  <a:pt x="0" y="0"/>
                </a:lnTo>
                <a:close/>
              </a:path>
            </a:pathLst>
          </a:custGeom>
          <a:blipFill>
            <a:blip r:embed="rId3">
              <a:alphaModFix amt="16000"/>
            </a:blip>
            <a:stretch>
              <a:fillRect l="-4000" t="22048" r="-2000" b="17818"/>
            </a:stretch>
          </a:blipFill>
        </p:spPr>
      </p:sp>
      <p:grpSp>
        <p:nvGrpSpPr>
          <p:cNvPr id="3" name="Group 3"/>
          <p:cNvGrpSpPr/>
          <p:nvPr/>
        </p:nvGrpSpPr>
        <p:grpSpPr>
          <a:xfrm>
            <a:off x="1" y="4005089"/>
            <a:ext cx="5421432" cy="359489"/>
            <a:chOff x="0" y="0"/>
            <a:chExt cx="7228576" cy="479319"/>
          </a:xfrm>
          <a:solidFill>
            <a:srgbClr val="FFFF00"/>
          </a:solidFill>
        </p:grpSpPr>
        <p:sp>
          <p:nvSpPr>
            <p:cNvPr id="4" name="Freeform 4"/>
            <p:cNvSpPr/>
            <p:nvPr/>
          </p:nvSpPr>
          <p:spPr>
            <a:xfrm>
              <a:off x="0" y="0"/>
              <a:ext cx="7228586" cy="479298"/>
            </a:xfrm>
            <a:custGeom>
              <a:avLst/>
              <a:gdLst/>
              <a:ahLst/>
              <a:cxnLst/>
              <a:rect l="l" t="t" r="r" b="b"/>
              <a:pathLst>
                <a:path w="7228586" h="479298">
                  <a:moveTo>
                    <a:pt x="0" y="0"/>
                  </a:moveTo>
                  <a:lnTo>
                    <a:pt x="7228586" y="0"/>
                  </a:lnTo>
                  <a:lnTo>
                    <a:pt x="7228586" y="479298"/>
                  </a:lnTo>
                  <a:lnTo>
                    <a:pt x="0" y="479298"/>
                  </a:lnTo>
                  <a:close/>
                </a:path>
              </a:pathLst>
            </a:custGeom>
            <a:grpFill/>
          </p:spPr>
        </p:sp>
      </p:grpSp>
      <p:grpSp>
        <p:nvGrpSpPr>
          <p:cNvPr id="5" name="Group 5"/>
          <p:cNvGrpSpPr/>
          <p:nvPr/>
        </p:nvGrpSpPr>
        <p:grpSpPr>
          <a:xfrm>
            <a:off x="2" y="3"/>
            <a:ext cx="5400675" cy="844690"/>
            <a:chOff x="0" y="0"/>
            <a:chExt cx="7200900" cy="1126253"/>
          </a:xfrm>
          <a:solidFill>
            <a:srgbClr val="FFFF00"/>
          </a:solidFill>
        </p:grpSpPr>
        <p:sp>
          <p:nvSpPr>
            <p:cNvPr id="6" name="Freeform 6"/>
            <p:cNvSpPr/>
            <p:nvPr/>
          </p:nvSpPr>
          <p:spPr>
            <a:xfrm>
              <a:off x="0" y="0"/>
              <a:ext cx="7200900" cy="1126236"/>
            </a:xfrm>
            <a:custGeom>
              <a:avLst/>
              <a:gdLst/>
              <a:ahLst/>
              <a:cxnLst/>
              <a:rect l="l" t="t" r="r" b="b"/>
              <a:pathLst>
                <a:path w="7200900" h="1126236">
                  <a:moveTo>
                    <a:pt x="0" y="0"/>
                  </a:moveTo>
                  <a:lnTo>
                    <a:pt x="7200900" y="0"/>
                  </a:lnTo>
                  <a:lnTo>
                    <a:pt x="7200900" y="1126236"/>
                  </a:lnTo>
                  <a:lnTo>
                    <a:pt x="0" y="1126236"/>
                  </a:lnTo>
                  <a:close/>
                </a:path>
              </a:pathLst>
            </a:custGeom>
            <a:grpFill/>
          </p:spPr>
        </p:sp>
      </p:grpSp>
      <p:grpSp>
        <p:nvGrpSpPr>
          <p:cNvPr id="7" name="Group 7"/>
          <p:cNvGrpSpPr/>
          <p:nvPr/>
        </p:nvGrpSpPr>
        <p:grpSpPr>
          <a:xfrm>
            <a:off x="3535754" y="3"/>
            <a:ext cx="1861654" cy="844690"/>
            <a:chOff x="0" y="0"/>
            <a:chExt cx="2482205" cy="1126253"/>
          </a:xfrm>
        </p:grpSpPr>
        <p:sp>
          <p:nvSpPr>
            <p:cNvPr id="8" name="Freeform 8"/>
            <p:cNvSpPr/>
            <p:nvPr/>
          </p:nvSpPr>
          <p:spPr>
            <a:xfrm>
              <a:off x="0" y="0"/>
              <a:ext cx="2482215" cy="1126236"/>
            </a:xfrm>
            <a:custGeom>
              <a:avLst/>
              <a:gdLst/>
              <a:ahLst/>
              <a:cxnLst/>
              <a:rect l="l" t="t" r="r" b="b"/>
              <a:pathLst>
                <a:path w="2482215" h="1126236">
                  <a:moveTo>
                    <a:pt x="0" y="0"/>
                  </a:moveTo>
                  <a:lnTo>
                    <a:pt x="2482215" y="0"/>
                  </a:lnTo>
                  <a:lnTo>
                    <a:pt x="2482215" y="1126236"/>
                  </a:lnTo>
                  <a:lnTo>
                    <a:pt x="474345" y="1126236"/>
                  </a:lnTo>
                  <a:lnTo>
                    <a:pt x="0" y="0"/>
                  </a:lnTo>
                  <a:close/>
                </a:path>
              </a:pathLst>
            </a:custGeom>
            <a:solidFill>
              <a:srgbClr val="D9D9D9"/>
            </a:solidFill>
          </p:spPr>
        </p:sp>
      </p:grpSp>
      <p:sp>
        <p:nvSpPr>
          <p:cNvPr id="11" name="TextBox 11"/>
          <p:cNvSpPr txBox="1"/>
          <p:nvPr/>
        </p:nvSpPr>
        <p:spPr>
          <a:xfrm>
            <a:off x="4412615" y="3642995"/>
            <a:ext cx="896620" cy="100648"/>
          </a:xfrm>
          <a:prstGeom prst="rect">
            <a:avLst/>
          </a:prstGeom>
        </p:spPr>
        <p:txBody>
          <a:bodyPr lIns="0" tIns="0" rIns="0" bIns="0" rtlCol="0" anchor="t">
            <a:spAutoFit/>
          </a:bodyPr>
          <a:lstStyle/>
          <a:p>
            <a:pPr algn="r">
              <a:lnSpc>
                <a:spcPts val="944"/>
              </a:lnSpc>
            </a:pPr>
            <a:r>
              <a:rPr lang="en-US" sz="786">
                <a:solidFill>
                  <a:srgbClr val="FFFFFF"/>
                </a:solidFill>
                <a:latin typeface="Arial Bold"/>
              </a:rPr>
              <a:t>4</a:t>
            </a:r>
          </a:p>
        </p:txBody>
      </p:sp>
      <p:sp>
        <p:nvSpPr>
          <p:cNvPr id="12" name="TextBox 12"/>
          <p:cNvSpPr txBox="1"/>
          <p:nvPr/>
        </p:nvSpPr>
        <p:spPr>
          <a:xfrm>
            <a:off x="196075" y="1512868"/>
            <a:ext cx="5110686" cy="974626"/>
          </a:xfrm>
          <a:prstGeom prst="rect">
            <a:avLst/>
          </a:prstGeom>
        </p:spPr>
        <p:txBody>
          <a:bodyPr lIns="0" tIns="0" rIns="0" bIns="0" rtlCol="0" anchor="t">
            <a:spAutoFit/>
          </a:bodyPr>
          <a:lstStyle/>
          <a:p>
            <a:pPr marL="193040" lvl="1" indent="-96520">
              <a:lnSpc>
                <a:spcPts val="1920"/>
              </a:lnSpc>
              <a:buFont typeface="Arial"/>
              <a:buChar char="•"/>
            </a:pPr>
            <a:r>
              <a:rPr lang="en-US" sz="1200" spc="14" dirty="0" smtClean="0">
                <a:solidFill>
                  <a:srgbClr val="000000"/>
                </a:solidFill>
              </a:rPr>
              <a:t>By </a:t>
            </a:r>
            <a:r>
              <a:rPr lang="en-US" sz="1200" spc="14" dirty="0">
                <a:solidFill>
                  <a:srgbClr val="000000"/>
                </a:solidFill>
              </a:rPr>
              <a:t>Component (Software, Hardware and Services), </a:t>
            </a:r>
            <a:endParaRPr lang="en-US" sz="1200" spc="14" dirty="0" smtClean="0">
              <a:solidFill>
                <a:srgbClr val="000000"/>
              </a:solidFill>
            </a:endParaRPr>
          </a:p>
          <a:p>
            <a:pPr marL="193040" lvl="1" indent="-96520">
              <a:lnSpc>
                <a:spcPts val="1920"/>
              </a:lnSpc>
              <a:buFont typeface="Arial"/>
              <a:buChar char="•"/>
            </a:pPr>
            <a:endParaRPr lang="en-US" sz="1200" spc="14" dirty="0">
              <a:solidFill>
                <a:srgbClr val="000000"/>
              </a:solidFill>
            </a:endParaRPr>
          </a:p>
          <a:p>
            <a:pPr marL="193040" lvl="1" indent="-96520">
              <a:lnSpc>
                <a:spcPts val="1920"/>
              </a:lnSpc>
              <a:buFont typeface="Arial"/>
              <a:buChar char="•"/>
            </a:pPr>
            <a:r>
              <a:rPr lang="en-US" sz="1200" spc="14" dirty="0" smtClean="0">
                <a:solidFill>
                  <a:srgbClr val="000000"/>
                </a:solidFill>
              </a:rPr>
              <a:t>By Technology </a:t>
            </a:r>
            <a:r>
              <a:rPr lang="en-US" sz="1200" spc="14" dirty="0">
                <a:solidFill>
                  <a:srgbClr val="000000"/>
                </a:solidFill>
              </a:rPr>
              <a:t>(Machine Learning, Natural Language Processing, Context-aware Computing and Computer Vision), </a:t>
            </a:r>
            <a:endParaRPr lang="en-US" sz="1200" spc="14" dirty="0">
              <a:solidFill>
                <a:srgbClr val="000000"/>
              </a:solidFill>
            </a:endParaRPr>
          </a:p>
        </p:txBody>
      </p:sp>
      <p:sp>
        <p:nvSpPr>
          <p:cNvPr id="13" name="TextBox 13"/>
          <p:cNvSpPr txBox="1"/>
          <p:nvPr/>
        </p:nvSpPr>
        <p:spPr>
          <a:xfrm>
            <a:off x="253365" y="245745"/>
            <a:ext cx="2712720" cy="277892"/>
          </a:xfrm>
          <a:prstGeom prst="rect">
            <a:avLst/>
          </a:prstGeom>
        </p:spPr>
        <p:txBody>
          <a:bodyPr lIns="0" tIns="0" rIns="0" bIns="0" rtlCol="0" anchor="t">
            <a:spAutoFit/>
          </a:bodyPr>
          <a:lstStyle/>
          <a:p>
            <a:pPr algn="l">
              <a:lnSpc>
                <a:spcPts val="2160"/>
              </a:lnSpc>
            </a:pPr>
            <a:r>
              <a:rPr lang="en-US" sz="1800" spc="16" dirty="0">
                <a:latin typeface="TT Rounds Condensed Bold"/>
              </a:rPr>
              <a:t>Market Segmentation</a:t>
            </a:r>
          </a:p>
        </p:txBody>
      </p:sp>
      <p:sp>
        <p:nvSpPr>
          <p:cNvPr id="14" name="TextBox 14"/>
          <p:cNvSpPr txBox="1"/>
          <p:nvPr/>
        </p:nvSpPr>
        <p:spPr>
          <a:xfrm>
            <a:off x="320041" y="3143250"/>
            <a:ext cx="4760595" cy="654025"/>
          </a:xfrm>
          <a:prstGeom prst="rect">
            <a:avLst/>
          </a:prstGeom>
        </p:spPr>
        <p:txBody>
          <a:bodyPr lIns="0" tIns="0" rIns="0" bIns="0" rtlCol="0" anchor="t">
            <a:spAutoFit/>
          </a:bodyPr>
          <a:lstStyle/>
          <a:p>
            <a:pPr algn="ctr">
              <a:lnSpc>
                <a:spcPts val="1679"/>
              </a:lnSpc>
            </a:pPr>
            <a:r>
              <a:rPr lang="en-US" sz="1400" b="1" spc="13" dirty="0">
                <a:solidFill>
                  <a:srgbClr val="000000"/>
                </a:solidFill>
              </a:rPr>
              <a:t>Get Exclusive Sample Report: </a:t>
            </a:r>
            <a:r>
              <a:rPr lang="en-US" sz="1400" u="sng" spc="13" dirty="0">
                <a:solidFill>
                  <a:srgbClr val="0563C1"/>
                </a:solidFill>
              </a:rPr>
              <a:t>https://www.econmarketresearch.com/request-sample/EMR00876/</a:t>
            </a:r>
            <a:endParaRPr lang="en-US" sz="1400" spc="13" dirty="0">
              <a:solidFill>
                <a:srgbClr val="000000"/>
              </a:solidFill>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8893" y="75373"/>
            <a:ext cx="1513165" cy="629477"/>
          </a:xfrm>
          <a:prstGeom prst="rect">
            <a:avLst/>
          </a:prstGeom>
        </p:spPr>
      </p:pic>
      <p:sp>
        <p:nvSpPr>
          <p:cNvPr id="9" name="Rectangle 8"/>
          <p:cNvSpPr/>
          <p:nvPr/>
        </p:nvSpPr>
        <p:spPr>
          <a:xfrm>
            <a:off x="-574007" y="4074538"/>
            <a:ext cx="3254375" cy="220573"/>
          </a:xfrm>
          <a:prstGeom prst="rect">
            <a:avLst/>
          </a:prstGeom>
        </p:spPr>
        <p:txBody>
          <a:bodyPr wrap="square">
            <a:spAutoFit/>
          </a:bodyPr>
          <a:lstStyle/>
          <a:p>
            <a:pPr algn="ctr">
              <a:lnSpc>
                <a:spcPts val="960"/>
              </a:lnSpc>
            </a:pPr>
            <a:r>
              <a:rPr lang="en-US" sz="1200" u="sng" spc="11" dirty="0">
                <a:solidFill>
                  <a:srgbClr val="0563C1"/>
                </a:solidFill>
                <a:hlinkClick r:id="rId5" tooltip="http://www.econmarketresearch.com/"/>
              </a:rPr>
              <a:t>www.econmarketresearch.com</a:t>
            </a:r>
            <a:endParaRPr lang="en-US" sz="1200" u="sng" spc="-6" dirty="0">
              <a:solidFill>
                <a:srgbClr val="0563C1"/>
              </a:solidFill>
              <a:hlinkClick r:id="rId6" tooltip="mailto:sales@databridgemarketresearch.com"/>
            </a:endParaRPr>
          </a:p>
        </p:txBody>
      </p:sp>
      <p:sp>
        <p:nvSpPr>
          <p:cNvPr id="10" name="Rectangle 9"/>
          <p:cNvSpPr/>
          <p:nvPr/>
        </p:nvSpPr>
        <p:spPr>
          <a:xfrm>
            <a:off x="2006391" y="4052971"/>
            <a:ext cx="1301959" cy="276999"/>
          </a:xfrm>
          <a:prstGeom prst="rect">
            <a:avLst/>
          </a:prstGeom>
        </p:spPr>
        <p:txBody>
          <a:bodyPr wrap="none">
            <a:spAutoFit/>
          </a:bodyPr>
          <a:lstStyle/>
          <a:p>
            <a:r>
              <a:rPr lang="en-IN" sz="1200" b="1" dirty="0"/>
              <a:t>+1) 812-506-4440</a:t>
            </a:r>
            <a:endParaRPr lang="en-IN" sz="1200" dirty="0"/>
          </a:p>
        </p:txBody>
      </p:sp>
      <p:sp>
        <p:nvSpPr>
          <p:cNvPr id="16" name="Rectangle 15"/>
          <p:cNvSpPr/>
          <p:nvPr/>
        </p:nvSpPr>
        <p:spPr>
          <a:xfrm>
            <a:off x="3162062" y="4028472"/>
            <a:ext cx="2698750" cy="276999"/>
          </a:xfrm>
          <a:prstGeom prst="rect">
            <a:avLst/>
          </a:prstGeom>
        </p:spPr>
        <p:txBody>
          <a:bodyPr>
            <a:spAutoFit/>
          </a:bodyPr>
          <a:lstStyle/>
          <a:p>
            <a:r>
              <a:rPr lang="en-US" sz="1200" spc="11" dirty="0" smtClean="0">
                <a:hlinkClick r:id="rId7"/>
              </a:rPr>
              <a:t>Sales@econmarketresearch.com</a:t>
            </a:r>
            <a:endParaRPr lang="en-IN"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3667" y="39675"/>
            <a:ext cx="5400675" cy="4305300"/>
          </a:xfrm>
          <a:custGeom>
            <a:avLst/>
            <a:gdLst/>
            <a:ahLst/>
            <a:cxnLst/>
            <a:rect l="l" t="t" r="r" b="b"/>
            <a:pathLst>
              <a:path w="5400675" h="4305300">
                <a:moveTo>
                  <a:pt x="0" y="0"/>
                </a:moveTo>
                <a:lnTo>
                  <a:pt x="5400675" y="0"/>
                </a:lnTo>
                <a:lnTo>
                  <a:pt x="5400675" y="4305300"/>
                </a:lnTo>
                <a:lnTo>
                  <a:pt x="0" y="4305300"/>
                </a:lnTo>
                <a:lnTo>
                  <a:pt x="0" y="0"/>
                </a:lnTo>
                <a:close/>
              </a:path>
            </a:pathLst>
          </a:custGeom>
          <a:blipFill>
            <a:blip r:embed="rId3">
              <a:alphaModFix amt="16000"/>
            </a:blip>
            <a:stretch>
              <a:fillRect l="-4000" t="22048" r="-2000" b="17818"/>
            </a:stretch>
          </a:blipFill>
        </p:spPr>
      </p:sp>
      <p:grpSp>
        <p:nvGrpSpPr>
          <p:cNvPr id="3" name="Group 3"/>
          <p:cNvGrpSpPr/>
          <p:nvPr/>
        </p:nvGrpSpPr>
        <p:grpSpPr>
          <a:xfrm>
            <a:off x="1" y="4005089"/>
            <a:ext cx="5421432" cy="359489"/>
            <a:chOff x="0" y="0"/>
            <a:chExt cx="7228576" cy="479319"/>
          </a:xfrm>
          <a:solidFill>
            <a:srgbClr val="FFFF00"/>
          </a:solidFill>
        </p:grpSpPr>
        <p:sp>
          <p:nvSpPr>
            <p:cNvPr id="4" name="Freeform 4"/>
            <p:cNvSpPr/>
            <p:nvPr/>
          </p:nvSpPr>
          <p:spPr>
            <a:xfrm>
              <a:off x="0" y="0"/>
              <a:ext cx="7228586" cy="479298"/>
            </a:xfrm>
            <a:custGeom>
              <a:avLst/>
              <a:gdLst/>
              <a:ahLst/>
              <a:cxnLst/>
              <a:rect l="l" t="t" r="r" b="b"/>
              <a:pathLst>
                <a:path w="7228586" h="479298">
                  <a:moveTo>
                    <a:pt x="0" y="0"/>
                  </a:moveTo>
                  <a:lnTo>
                    <a:pt x="7228586" y="0"/>
                  </a:lnTo>
                  <a:lnTo>
                    <a:pt x="7228586" y="479298"/>
                  </a:lnTo>
                  <a:lnTo>
                    <a:pt x="0" y="479298"/>
                  </a:lnTo>
                  <a:close/>
                </a:path>
              </a:pathLst>
            </a:custGeom>
            <a:grpFill/>
          </p:spPr>
        </p:sp>
      </p:grpSp>
      <p:grpSp>
        <p:nvGrpSpPr>
          <p:cNvPr id="5" name="Group 5"/>
          <p:cNvGrpSpPr/>
          <p:nvPr/>
        </p:nvGrpSpPr>
        <p:grpSpPr>
          <a:xfrm>
            <a:off x="2" y="3"/>
            <a:ext cx="5400675" cy="844690"/>
            <a:chOff x="0" y="0"/>
            <a:chExt cx="7200900" cy="1126253"/>
          </a:xfrm>
          <a:solidFill>
            <a:srgbClr val="FFFF00"/>
          </a:solidFill>
        </p:grpSpPr>
        <p:sp>
          <p:nvSpPr>
            <p:cNvPr id="6" name="Freeform 6"/>
            <p:cNvSpPr/>
            <p:nvPr/>
          </p:nvSpPr>
          <p:spPr>
            <a:xfrm>
              <a:off x="0" y="0"/>
              <a:ext cx="7200900" cy="1126236"/>
            </a:xfrm>
            <a:custGeom>
              <a:avLst/>
              <a:gdLst/>
              <a:ahLst/>
              <a:cxnLst/>
              <a:rect l="l" t="t" r="r" b="b"/>
              <a:pathLst>
                <a:path w="7200900" h="1126236">
                  <a:moveTo>
                    <a:pt x="0" y="0"/>
                  </a:moveTo>
                  <a:lnTo>
                    <a:pt x="7200900" y="0"/>
                  </a:lnTo>
                  <a:lnTo>
                    <a:pt x="7200900" y="1126236"/>
                  </a:lnTo>
                  <a:lnTo>
                    <a:pt x="0" y="1126236"/>
                  </a:lnTo>
                  <a:close/>
                </a:path>
              </a:pathLst>
            </a:custGeom>
            <a:grpFill/>
          </p:spPr>
        </p:sp>
      </p:grpSp>
      <p:grpSp>
        <p:nvGrpSpPr>
          <p:cNvPr id="7" name="Group 7"/>
          <p:cNvGrpSpPr/>
          <p:nvPr/>
        </p:nvGrpSpPr>
        <p:grpSpPr>
          <a:xfrm>
            <a:off x="3535754" y="3"/>
            <a:ext cx="1861654" cy="844690"/>
            <a:chOff x="0" y="0"/>
            <a:chExt cx="2482205" cy="1126253"/>
          </a:xfrm>
        </p:grpSpPr>
        <p:sp>
          <p:nvSpPr>
            <p:cNvPr id="8" name="Freeform 8"/>
            <p:cNvSpPr/>
            <p:nvPr/>
          </p:nvSpPr>
          <p:spPr>
            <a:xfrm>
              <a:off x="0" y="0"/>
              <a:ext cx="2482215" cy="1126236"/>
            </a:xfrm>
            <a:custGeom>
              <a:avLst/>
              <a:gdLst/>
              <a:ahLst/>
              <a:cxnLst/>
              <a:rect l="l" t="t" r="r" b="b"/>
              <a:pathLst>
                <a:path w="2482215" h="1126236">
                  <a:moveTo>
                    <a:pt x="0" y="0"/>
                  </a:moveTo>
                  <a:lnTo>
                    <a:pt x="2482215" y="0"/>
                  </a:lnTo>
                  <a:lnTo>
                    <a:pt x="2482215" y="1126236"/>
                  </a:lnTo>
                  <a:lnTo>
                    <a:pt x="474345" y="1126236"/>
                  </a:lnTo>
                  <a:lnTo>
                    <a:pt x="0" y="0"/>
                  </a:lnTo>
                  <a:close/>
                </a:path>
              </a:pathLst>
            </a:custGeom>
            <a:solidFill>
              <a:srgbClr val="D9D9D9"/>
            </a:solidFill>
          </p:spPr>
        </p:sp>
      </p:grpSp>
      <p:sp>
        <p:nvSpPr>
          <p:cNvPr id="11" name="TextBox 11"/>
          <p:cNvSpPr txBox="1"/>
          <p:nvPr/>
        </p:nvSpPr>
        <p:spPr>
          <a:xfrm>
            <a:off x="4412615" y="3642995"/>
            <a:ext cx="896620" cy="100648"/>
          </a:xfrm>
          <a:prstGeom prst="rect">
            <a:avLst/>
          </a:prstGeom>
        </p:spPr>
        <p:txBody>
          <a:bodyPr lIns="0" tIns="0" rIns="0" bIns="0" rtlCol="0" anchor="t">
            <a:spAutoFit/>
          </a:bodyPr>
          <a:lstStyle/>
          <a:p>
            <a:pPr algn="r">
              <a:lnSpc>
                <a:spcPts val="944"/>
              </a:lnSpc>
            </a:pPr>
            <a:r>
              <a:rPr lang="en-US" sz="786">
                <a:solidFill>
                  <a:srgbClr val="FFFFFF"/>
                </a:solidFill>
                <a:latin typeface="Arial Bold"/>
              </a:rPr>
              <a:t>5</a:t>
            </a:r>
          </a:p>
        </p:txBody>
      </p:sp>
      <p:sp>
        <p:nvSpPr>
          <p:cNvPr id="12" name="TextBox 12"/>
          <p:cNvSpPr txBox="1"/>
          <p:nvPr/>
        </p:nvSpPr>
        <p:spPr>
          <a:xfrm>
            <a:off x="253365" y="1010694"/>
            <a:ext cx="4846321" cy="2501578"/>
          </a:xfrm>
          <a:prstGeom prst="rect">
            <a:avLst/>
          </a:prstGeom>
        </p:spPr>
        <p:txBody>
          <a:bodyPr lIns="0" tIns="0" rIns="0" bIns="0" rtlCol="0" anchor="t">
            <a:spAutoFit/>
          </a:bodyPr>
          <a:lstStyle/>
          <a:p>
            <a:pPr algn="ctr">
              <a:lnSpc>
                <a:spcPts val="1560"/>
              </a:lnSpc>
            </a:pPr>
            <a:r>
              <a:rPr lang="en-US" sz="1300" spc="12" dirty="0">
                <a:solidFill>
                  <a:srgbClr val="000000"/>
                </a:solidFill>
                <a:latin typeface="TT Rounds Condensed Bold"/>
              </a:rPr>
              <a:t>Based on geography, the market is segmented into five geographical regions</a:t>
            </a:r>
          </a:p>
          <a:p>
            <a:pPr marL="804841" lvl="4" indent="-160968" algn="just">
              <a:lnSpc>
                <a:spcPts val="2340"/>
              </a:lnSpc>
              <a:buFont typeface="Arial"/>
              <a:buChar char="•"/>
            </a:pPr>
            <a:r>
              <a:rPr lang="en-US" sz="1300" spc="12" dirty="0">
                <a:solidFill>
                  <a:srgbClr val="000000"/>
                </a:solidFill>
              </a:rPr>
              <a:t>     North America</a:t>
            </a:r>
          </a:p>
          <a:p>
            <a:pPr marL="804841" lvl="4" indent="-160968" algn="just">
              <a:lnSpc>
                <a:spcPts val="2340"/>
              </a:lnSpc>
              <a:buFont typeface="Arial"/>
              <a:buChar char="•"/>
            </a:pPr>
            <a:r>
              <a:rPr lang="en-US" sz="1300" spc="12" dirty="0">
                <a:solidFill>
                  <a:srgbClr val="000000"/>
                </a:solidFill>
              </a:rPr>
              <a:t>      Europe</a:t>
            </a:r>
          </a:p>
          <a:p>
            <a:pPr marL="804841" lvl="4" indent="-160968" algn="just">
              <a:lnSpc>
                <a:spcPts val="2340"/>
              </a:lnSpc>
              <a:buFont typeface="Arial"/>
              <a:buChar char="•"/>
            </a:pPr>
            <a:r>
              <a:rPr lang="en-US" sz="1300" spc="12" dirty="0">
                <a:solidFill>
                  <a:srgbClr val="000000"/>
                </a:solidFill>
              </a:rPr>
              <a:t>      Asia-Pacific</a:t>
            </a:r>
          </a:p>
          <a:p>
            <a:pPr marL="804841" lvl="4" indent="-160968" algn="just">
              <a:lnSpc>
                <a:spcPts val="2340"/>
              </a:lnSpc>
              <a:buFont typeface="Arial"/>
              <a:buChar char="•"/>
            </a:pPr>
            <a:r>
              <a:rPr lang="en-US" sz="1300" spc="12" dirty="0">
                <a:solidFill>
                  <a:srgbClr val="000000"/>
                </a:solidFill>
              </a:rPr>
              <a:t>      </a:t>
            </a:r>
            <a:r>
              <a:rPr lang="en-US" sz="1300" spc="12" dirty="0" smtClean="0">
                <a:solidFill>
                  <a:srgbClr val="000000"/>
                </a:solidFill>
              </a:rPr>
              <a:t>Latin </a:t>
            </a:r>
            <a:r>
              <a:rPr lang="en-US" sz="1300" spc="12" dirty="0">
                <a:solidFill>
                  <a:srgbClr val="000000"/>
                </a:solidFill>
              </a:rPr>
              <a:t>America</a:t>
            </a:r>
          </a:p>
          <a:p>
            <a:pPr marL="804841" lvl="4" indent="-160968" algn="just">
              <a:lnSpc>
                <a:spcPts val="2340"/>
              </a:lnSpc>
              <a:buFont typeface="Arial"/>
              <a:buChar char="•"/>
            </a:pPr>
            <a:r>
              <a:rPr lang="en-US" sz="1300" spc="12" dirty="0">
                <a:solidFill>
                  <a:srgbClr val="000000"/>
                </a:solidFill>
              </a:rPr>
              <a:t>      Middle East </a:t>
            </a:r>
          </a:p>
          <a:p>
            <a:pPr marL="804841" lvl="4" indent="-160968" algn="just">
              <a:lnSpc>
                <a:spcPts val="2340"/>
              </a:lnSpc>
              <a:buFont typeface="Arial"/>
              <a:buChar char="•"/>
            </a:pPr>
            <a:r>
              <a:rPr lang="en-US" sz="1300" spc="12" dirty="0">
                <a:solidFill>
                  <a:srgbClr val="000000"/>
                </a:solidFill>
              </a:rPr>
              <a:t>      Africa</a:t>
            </a:r>
          </a:p>
          <a:p>
            <a:pPr marL="804841" lvl="4" indent="-160968" algn="just">
              <a:lnSpc>
                <a:spcPts val="2340"/>
              </a:lnSpc>
            </a:pPr>
            <a:endParaRPr lang="en-US" sz="1300" spc="12" dirty="0">
              <a:solidFill>
                <a:srgbClr val="000000"/>
              </a:solidFill>
              <a:latin typeface="TT Rounds Condensed"/>
            </a:endParaRPr>
          </a:p>
        </p:txBody>
      </p:sp>
      <p:sp>
        <p:nvSpPr>
          <p:cNvPr id="13" name="TextBox 13"/>
          <p:cNvSpPr txBox="1"/>
          <p:nvPr/>
        </p:nvSpPr>
        <p:spPr>
          <a:xfrm>
            <a:off x="253365" y="245745"/>
            <a:ext cx="2712720" cy="277892"/>
          </a:xfrm>
          <a:prstGeom prst="rect">
            <a:avLst/>
          </a:prstGeom>
        </p:spPr>
        <p:txBody>
          <a:bodyPr lIns="0" tIns="0" rIns="0" bIns="0" rtlCol="0" anchor="t">
            <a:spAutoFit/>
          </a:bodyPr>
          <a:lstStyle/>
          <a:p>
            <a:pPr algn="l">
              <a:lnSpc>
                <a:spcPts val="2160"/>
              </a:lnSpc>
            </a:pPr>
            <a:r>
              <a:rPr lang="en-US" sz="1800" spc="16" dirty="0">
                <a:latin typeface="TT Rounds Condensed Bold"/>
              </a:rPr>
              <a:t>Regional Analysis</a:t>
            </a:r>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8893" y="75373"/>
            <a:ext cx="1513165" cy="629477"/>
          </a:xfrm>
          <a:prstGeom prst="rect">
            <a:avLst/>
          </a:prstGeom>
        </p:spPr>
      </p:pic>
      <p:sp>
        <p:nvSpPr>
          <p:cNvPr id="18" name="Rectangle 17"/>
          <p:cNvSpPr/>
          <p:nvPr/>
        </p:nvSpPr>
        <p:spPr>
          <a:xfrm>
            <a:off x="1" y="4054020"/>
            <a:ext cx="6584949" cy="276999"/>
          </a:xfrm>
          <a:prstGeom prst="rect">
            <a:avLst/>
          </a:prstGeom>
        </p:spPr>
        <p:txBody>
          <a:bodyPr wrap="square">
            <a:spAutoFit/>
          </a:bodyPr>
          <a:lstStyle/>
          <a:p>
            <a:r>
              <a:rPr lang="en-US" sz="1200" spc="11" dirty="0" smtClean="0">
                <a:hlinkClick r:id="rId5" tooltip="http://www.econmarketresearch.com/"/>
              </a:rPr>
              <a:t>www.econmarketresearch.com</a:t>
            </a:r>
            <a:r>
              <a:rPr lang="en-US" sz="1100" spc="11" dirty="0"/>
              <a:t> </a:t>
            </a:r>
            <a:r>
              <a:rPr lang="en-US" sz="1100" spc="11" dirty="0" smtClean="0"/>
              <a:t> </a:t>
            </a:r>
            <a:r>
              <a:rPr lang="en-US" sz="1200" b="1" spc="11" dirty="0" smtClean="0"/>
              <a:t>+</a:t>
            </a:r>
            <a:r>
              <a:rPr lang="en-US" sz="1200" b="1" spc="11" dirty="0"/>
              <a:t>1) 812-506-4440 </a:t>
            </a:r>
            <a:r>
              <a:rPr lang="en-US" sz="1200" b="1" spc="11" dirty="0" smtClean="0"/>
              <a:t> </a:t>
            </a:r>
            <a:r>
              <a:rPr lang="en-US" sz="1200" spc="11" dirty="0" smtClean="0">
                <a:hlinkClick r:id="rId6"/>
              </a:rPr>
              <a:t>Sales@econmarketresearch.com</a:t>
            </a:r>
            <a:r>
              <a:rPr lang="en-US" sz="1200" spc="11" dirty="0" smtClean="0"/>
              <a:t> </a:t>
            </a:r>
            <a:endParaRPr lang="en-US" sz="1200" spc="1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8616" y="-145290"/>
            <a:ext cx="5400675" cy="4305300"/>
          </a:xfrm>
          <a:custGeom>
            <a:avLst/>
            <a:gdLst/>
            <a:ahLst/>
            <a:cxnLst/>
            <a:rect l="l" t="t" r="r" b="b"/>
            <a:pathLst>
              <a:path w="5400675" h="4305300">
                <a:moveTo>
                  <a:pt x="0" y="0"/>
                </a:moveTo>
                <a:lnTo>
                  <a:pt x="5400675" y="0"/>
                </a:lnTo>
                <a:lnTo>
                  <a:pt x="5400675" y="4305300"/>
                </a:lnTo>
                <a:lnTo>
                  <a:pt x="0" y="4305300"/>
                </a:lnTo>
                <a:lnTo>
                  <a:pt x="0" y="0"/>
                </a:lnTo>
                <a:close/>
              </a:path>
            </a:pathLst>
          </a:custGeom>
          <a:blipFill>
            <a:blip r:embed="rId3">
              <a:alphaModFix amt="16000"/>
            </a:blip>
            <a:stretch>
              <a:fillRect l="-4000" t="22048" r="-2000" b="17818"/>
            </a:stretch>
          </a:blipFill>
        </p:spPr>
      </p:sp>
      <p:grpSp>
        <p:nvGrpSpPr>
          <p:cNvPr id="3" name="Group 3"/>
          <p:cNvGrpSpPr/>
          <p:nvPr/>
        </p:nvGrpSpPr>
        <p:grpSpPr>
          <a:xfrm>
            <a:off x="-17506" y="3944536"/>
            <a:ext cx="5424720" cy="359489"/>
            <a:chOff x="0" y="0"/>
            <a:chExt cx="7228576" cy="479319"/>
          </a:xfrm>
          <a:solidFill>
            <a:srgbClr val="FFFF00"/>
          </a:solidFill>
        </p:grpSpPr>
        <p:sp>
          <p:nvSpPr>
            <p:cNvPr id="4" name="Freeform 4"/>
            <p:cNvSpPr/>
            <p:nvPr/>
          </p:nvSpPr>
          <p:spPr>
            <a:xfrm>
              <a:off x="0" y="0"/>
              <a:ext cx="7228586" cy="479298"/>
            </a:xfrm>
            <a:custGeom>
              <a:avLst/>
              <a:gdLst/>
              <a:ahLst/>
              <a:cxnLst/>
              <a:rect l="l" t="t" r="r" b="b"/>
              <a:pathLst>
                <a:path w="7228586" h="479298">
                  <a:moveTo>
                    <a:pt x="0" y="0"/>
                  </a:moveTo>
                  <a:lnTo>
                    <a:pt x="7228586" y="0"/>
                  </a:lnTo>
                  <a:lnTo>
                    <a:pt x="7228586" y="479298"/>
                  </a:lnTo>
                  <a:lnTo>
                    <a:pt x="0" y="479298"/>
                  </a:lnTo>
                  <a:close/>
                </a:path>
              </a:pathLst>
            </a:custGeom>
            <a:grpFill/>
          </p:spPr>
        </p:sp>
      </p:grpSp>
      <p:grpSp>
        <p:nvGrpSpPr>
          <p:cNvPr id="5" name="Group 5"/>
          <p:cNvGrpSpPr/>
          <p:nvPr/>
        </p:nvGrpSpPr>
        <p:grpSpPr>
          <a:xfrm>
            <a:off x="2" y="3"/>
            <a:ext cx="5400675" cy="844690"/>
            <a:chOff x="0" y="0"/>
            <a:chExt cx="7200900" cy="1126253"/>
          </a:xfrm>
          <a:solidFill>
            <a:srgbClr val="FFFF00"/>
          </a:solidFill>
        </p:grpSpPr>
        <p:sp>
          <p:nvSpPr>
            <p:cNvPr id="6" name="Freeform 6"/>
            <p:cNvSpPr/>
            <p:nvPr/>
          </p:nvSpPr>
          <p:spPr>
            <a:xfrm>
              <a:off x="0" y="0"/>
              <a:ext cx="7200900" cy="1126236"/>
            </a:xfrm>
            <a:custGeom>
              <a:avLst/>
              <a:gdLst/>
              <a:ahLst/>
              <a:cxnLst/>
              <a:rect l="l" t="t" r="r" b="b"/>
              <a:pathLst>
                <a:path w="7200900" h="1126236">
                  <a:moveTo>
                    <a:pt x="0" y="0"/>
                  </a:moveTo>
                  <a:lnTo>
                    <a:pt x="7200900" y="0"/>
                  </a:lnTo>
                  <a:lnTo>
                    <a:pt x="7200900" y="1126236"/>
                  </a:lnTo>
                  <a:lnTo>
                    <a:pt x="0" y="1126236"/>
                  </a:lnTo>
                  <a:close/>
                </a:path>
              </a:pathLst>
            </a:custGeom>
            <a:grpFill/>
          </p:spPr>
        </p:sp>
      </p:grpSp>
      <p:grpSp>
        <p:nvGrpSpPr>
          <p:cNvPr id="7" name="Group 7"/>
          <p:cNvGrpSpPr/>
          <p:nvPr/>
        </p:nvGrpSpPr>
        <p:grpSpPr>
          <a:xfrm>
            <a:off x="3535754" y="3"/>
            <a:ext cx="1861654" cy="844690"/>
            <a:chOff x="0" y="0"/>
            <a:chExt cx="2482205" cy="1126253"/>
          </a:xfrm>
        </p:grpSpPr>
        <p:sp>
          <p:nvSpPr>
            <p:cNvPr id="8" name="Freeform 8"/>
            <p:cNvSpPr/>
            <p:nvPr/>
          </p:nvSpPr>
          <p:spPr>
            <a:xfrm>
              <a:off x="0" y="0"/>
              <a:ext cx="2482215" cy="1126236"/>
            </a:xfrm>
            <a:custGeom>
              <a:avLst/>
              <a:gdLst/>
              <a:ahLst/>
              <a:cxnLst/>
              <a:rect l="l" t="t" r="r" b="b"/>
              <a:pathLst>
                <a:path w="2482215" h="1126236">
                  <a:moveTo>
                    <a:pt x="0" y="0"/>
                  </a:moveTo>
                  <a:lnTo>
                    <a:pt x="2482215" y="0"/>
                  </a:lnTo>
                  <a:lnTo>
                    <a:pt x="2482215" y="1126236"/>
                  </a:lnTo>
                  <a:lnTo>
                    <a:pt x="474345" y="1126236"/>
                  </a:lnTo>
                  <a:lnTo>
                    <a:pt x="0" y="0"/>
                  </a:lnTo>
                  <a:close/>
                </a:path>
              </a:pathLst>
            </a:custGeom>
            <a:solidFill>
              <a:srgbClr val="D9D9D9"/>
            </a:solidFill>
          </p:spPr>
        </p:sp>
      </p:grpSp>
      <p:sp>
        <p:nvSpPr>
          <p:cNvPr id="10" name="TextBox 10"/>
          <p:cNvSpPr txBox="1"/>
          <p:nvPr/>
        </p:nvSpPr>
        <p:spPr>
          <a:xfrm>
            <a:off x="-1753310" y="4078824"/>
            <a:ext cx="5429033" cy="133434"/>
          </a:xfrm>
          <a:prstGeom prst="rect">
            <a:avLst/>
          </a:prstGeom>
        </p:spPr>
        <p:txBody>
          <a:bodyPr lIns="0" tIns="0" rIns="0" bIns="0" rtlCol="0" anchor="t">
            <a:spAutoFit/>
          </a:bodyPr>
          <a:lstStyle/>
          <a:p>
            <a:pPr algn="ctr">
              <a:lnSpc>
                <a:spcPts val="960"/>
              </a:lnSpc>
            </a:pPr>
            <a:r>
              <a:rPr lang="en-US" sz="1100" u="sng" spc="11" dirty="0" smtClean="0">
                <a:solidFill>
                  <a:srgbClr val="0563C1"/>
                </a:solidFill>
                <a:hlinkClick r:id="rId4" tooltip="http://www.econmarketresearch.com/"/>
              </a:rPr>
              <a:t>www.econmarketresearch.com</a:t>
            </a:r>
            <a:endParaRPr lang="en-US" sz="1100" u="sng" spc="-6" dirty="0">
              <a:solidFill>
                <a:srgbClr val="0563C1"/>
              </a:solidFill>
              <a:hlinkClick r:id="rId5" tooltip="mailto:sales@databridgemarketresearch.com"/>
            </a:endParaRPr>
          </a:p>
        </p:txBody>
      </p:sp>
      <p:sp>
        <p:nvSpPr>
          <p:cNvPr id="11" name="TextBox 11"/>
          <p:cNvSpPr txBox="1"/>
          <p:nvPr/>
        </p:nvSpPr>
        <p:spPr>
          <a:xfrm>
            <a:off x="4412615" y="3642995"/>
            <a:ext cx="896620" cy="100648"/>
          </a:xfrm>
          <a:prstGeom prst="rect">
            <a:avLst/>
          </a:prstGeom>
        </p:spPr>
        <p:txBody>
          <a:bodyPr lIns="0" tIns="0" rIns="0" bIns="0" rtlCol="0" anchor="t">
            <a:spAutoFit/>
          </a:bodyPr>
          <a:lstStyle/>
          <a:p>
            <a:pPr algn="r">
              <a:lnSpc>
                <a:spcPts val="944"/>
              </a:lnSpc>
            </a:pPr>
            <a:r>
              <a:rPr lang="en-US" sz="786">
                <a:solidFill>
                  <a:srgbClr val="FFFFFF"/>
                </a:solidFill>
                <a:latin typeface="Arial Bold"/>
              </a:rPr>
              <a:t>6</a:t>
            </a:r>
          </a:p>
        </p:txBody>
      </p:sp>
      <p:sp>
        <p:nvSpPr>
          <p:cNvPr id="12" name="TextBox 12"/>
          <p:cNvSpPr txBox="1"/>
          <p:nvPr/>
        </p:nvSpPr>
        <p:spPr>
          <a:xfrm>
            <a:off x="253365" y="236220"/>
            <a:ext cx="3217545" cy="277892"/>
          </a:xfrm>
          <a:prstGeom prst="rect">
            <a:avLst/>
          </a:prstGeom>
        </p:spPr>
        <p:txBody>
          <a:bodyPr lIns="0" tIns="0" rIns="0" bIns="0" rtlCol="0" anchor="t">
            <a:spAutoFit/>
          </a:bodyPr>
          <a:lstStyle/>
          <a:p>
            <a:pPr algn="ctr">
              <a:lnSpc>
                <a:spcPts val="2160"/>
              </a:lnSpc>
            </a:pPr>
            <a:r>
              <a:rPr lang="en-US" sz="1800" spc="16" dirty="0">
                <a:latin typeface="TT Rounds Condensed Bold"/>
              </a:rPr>
              <a:t>About Econ Market Research: </a:t>
            </a:r>
          </a:p>
        </p:txBody>
      </p:sp>
      <p:sp>
        <p:nvSpPr>
          <p:cNvPr id="13" name="TextBox 13"/>
          <p:cNvSpPr txBox="1"/>
          <p:nvPr/>
        </p:nvSpPr>
        <p:spPr>
          <a:xfrm>
            <a:off x="132315" y="963570"/>
            <a:ext cx="5125085" cy="2872581"/>
          </a:xfrm>
          <a:prstGeom prst="rect">
            <a:avLst/>
          </a:prstGeom>
        </p:spPr>
        <p:txBody>
          <a:bodyPr wrap="square" lIns="0" tIns="0" rIns="0" bIns="0" rtlCol="0" anchor="t">
            <a:spAutoFit/>
          </a:bodyPr>
          <a:lstStyle/>
          <a:p>
            <a:pPr algn="just">
              <a:lnSpc>
                <a:spcPts val="1439"/>
              </a:lnSpc>
            </a:pPr>
            <a:r>
              <a:rPr lang="en-US" sz="1200" spc="11" dirty="0">
                <a:solidFill>
                  <a:srgbClr val="000000"/>
                </a:solidFill>
              </a:rPr>
              <a:t>Econ Market Research is a leading provider of comprehensive market intelligence, offering expert analysis and insights across a diverse range of industries. With a team of seasoned analysts and industry experts, we deliver high-quality market research reports, customized research solutions, and consulting services tailored to our clients' specific needs. Our commitment to quality, accuracy, and client satisfaction sets us apart, making us a trusted partner for businesses seeking actionable intelligence to navigate the complexities of today's global markets</a:t>
            </a:r>
            <a:r>
              <a:rPr lang="en-US" sz="1200" spc="11" dirty="0" smtClean="0">
                <a:solidFill>
                  <a:srgbClr val="000000"/>
                </a:solidFill>
              </a:rPr>
              <a:t>. </a:t>
            </a:r>
          </a:p>
          <a:p>
            <a:pPr algn="just">
              <a:lnSpc>
                <a:spcPts val="1439"/>
              </a:lnSpc>
            </a:pPr>
            <a:endParaRPr lang="en-US" sz="1200" spc="11" dirty="0" smtClean="0">
              <a:solidFill>
                <a:srgbClr val="000000"/>
              </a:solidFill>
              <a:latin typeface="TT Rounds Condensed"/>
            </a:endParaRPr>
          </a:p>
          <a:p>
            <a:pPr>
              <a:lnSpc>
                <a:spcPts val="1439"/>
              </a:lnSpc>
            </a:pPr>
            <a:endParaRPr lang="en-US" sz="1200" spc="11" dirty="0" smtClean="0">
              <a:solidFill>
                <a:srgbClr val="000000"/>
              </a:solidFill>
              <a:latin typeface="TT Rounds Condensed Bold"/>
            </a:endParaRPr>
          </a:p>
          <a:p>
            <a:pPr>
              <a:lnSpc>
                <a:spcPts val="1439"/>
              </a:lnSpc>
            </a:pPr>
            <a:endParaRPr lang="en-US" sz="1200" spc="11" dirty="0" smtClean="0">
              <a:solidFill>
                <a:srgbClr val="000000"/>
              </a:solidFill>
              <a:latin typeface="TT Rounds Condensed Bold"/>
            </a:endParaRPr>
          </a:p>
          <a:p>
            <a:pPr>
              <a:lnSpc>
                <a:spcPts val="1439"/>
              </a:lnSpc>
            </a:pPr>
            <a:r>
              <a:rPr lang="en-US" sz="1200" spc="11" dirty="0" smtClean="0">
                <a:solidFill>
                  <a:srgbClr val="000000"/>
                </a:solidFill>
                <a:latin typeface="TT Rounds Condensed Bold"/>
              </a:rPr>
              <a:t>Contact Us:</a:t>
            </a:r>
            <a:endParaRPr lang="en-US" sz="1200" spc="11" dirty="0">
              <a:solidFill>
                <a:srgbClr val="000000"/>
              </a:solidFill>
              <a:latin typeface="TT Rounds Condensed Bold"/>
            </a:endParaRPr>
          </a:p>
          <a:p>
            <a:pPr algn="l">
              <a:lnSpc>
                <a:spcPts val="1439"/>
              </a:lnSpc>
            </a:pPr>
            <a:r>
              <a:rPr lang="en-US" sz="1100" spc="11" dirty="0">
                <a:solidFill>
                  <a:srgbClr val="000000"/>
                </a:solidFill>
              </a:rPr>
              <a:t>For inquiries, partnerships, or to learn more about our services, please contact us at </a:t>
            </a:r>
            <a:r>
              <a:rPr lang="en-US" sz="1100" u="sng" spc="11" dirty="0">
                <a:solidFill>
                  <a:srgbClr val="0563C1"/>
                </a:solidFill>
                <a:hlinkClick r:id="rId6" tooltip="mailto:Sales@econmarketresearch.com"/>
              </a:rPr>
              <a:t>Sales@econmarketresearch.com</a:t>
            </a:r>
            <a:r>
              <a:rPr lang="en-US" sz="1100" spc="11" dirty="0">
                <a:solidFill>
                  <a:srgbClr val="000000"/>
                </a:solidFill>
              </a:rPr>
              <a:t>  </a:t>
            </a:r>
          </a:p>
          <a:p>
            <a:pPr>
              <a:lnSpc>
                <a:spcPts val="1439"/>
              </a:lnSpc>
            </a:pPr>
            <a:r>
              <a:rPr lang="en-US" sz="1100" spc="11" dirty="0" smtClean="0">
                <a:solidFill>
                  <a:srgbClr val="000000"/>
                </a:solidFill>
              </a:rPr>
              <a:t>Phone</a:t>
            </a:r>
            <a:r>
              <a:rPr lang="en-US" sz="1100" spc="11" dirty="0">
                <a:solidFill>
                  <a:srgbClr val="000000"/>
                </a:solidFill>
              </a:rPr>
              <a:t>: (+1) </a:t>
            </a:r>
            <a:r>
              <a:rPr lang="en-US" sz="1100" spc="11" dirty="0" smtClean="0">
                <a:solidFill>
                  <a:srgbClr val="000000"/>
                </a:solidFill>
              </a:rPr>
              <a:t>812-506-4440</a:t>
            </a:r>
          </a:p>
          <a:p>
            <a:pPr>
              <a:lnSpc>
                <a:spcPts val="1439"/>
              </a:lnSpc>
            </a:pPr>
            <a:r>
              <a:rPr lang="en-US" sz="1100" spc="11" dirty="0" smtClean="0">
                <a:solidFill>
                  <a:srgbClr val="000000"/>
                </a:solidFill>
              </a:rPr>
              <a:t>Mobile</a:t>
            </a:r>
            <a:r>
              <a:rPr lang="en-US" sz="1100" spc="11" dirty="0">
                <a:solidFill>
                  <a:srgbClr val="000000"/>
                </a:solidFill>
              </a:rPr>
              <a:t>: +91-7875074426</a:t>
            </a:r>
          </a:p>
        </p:txBody>
      </p:sp>
      <p:sp>
        <p:nvSpPr>
          <p:cNvPr id="15" name="Rectangle 14"/>
          <p:cNvSpPr/>
          <p:nvPr/>
        </p:nvSpPr>
        <p:spPr>
          <a:xfrm>
            <a:off x="2026427" y="4014736"/>
            <a:ext cx="1210588" cy="261610"/>
          </a:xfrm>
          <a:prstGeom prst="rect">
            <a:avLst/>
          </a:prstGeom>
        </p:spPr>
        <p:txBody>
          <a:bodyPr wrap="none">
            <a:spAutoFit/>
          </a:bodyPr>
          <a:lstStyle/>
          <a:p>
            <a:r>
              <a:rPr lang="en-IN" sz="1100" b="1" dirty="0"/>
              <a:t>+1) </a:t>
            </a:r>
            <a:r>
              <a:rPr lang="en-IN" sz="1100" b="1" dirty="0" smtClean="0"/>
              <a:t>812-506-4440</a:t>
            </a:r>
            <a:endParaRPr lang="en-IN" sz="1100" dirty="0"/>
          </a:p>
        </p:txBody>
      </p:sp>
      <p:sp>
        <p:nvSpPr>
          <p:cNvPr id="16" name="Rectangle 15"/>
          <p:cNvSpPr/>
          <p:nvPr/>
        </p:nvSpPr>
        <p:spPr>
          <a:xfrm>
            <a:off x="3312170" y="4006785"/>
            <a:ext cx="3788379" cy="261610"/>
          </a:xfrm>
          <a:prstGeom prst="rect">
            <a:avLst/>
          </a:prstGeom>
        </p:spPr>
        <p:txBody>
          <a:bodyPr wrap="square">
            <a:spAutoFit/>
          </a:bodyPr>
          <a:lstStyle/>
          <a:p>
            <a:r>
              <a:rPr lang="en-US" sz="1100" u="sng" spc="11" dirty="0">
                <a:solidFill>
                  <a:srgbClr val="0563C1"/>
                </a:solidFill>
                <a:hlinkClick r:id="rId6" tooltip="mailto:Sales@econmarketresearch.com"/>
              </a:rPr>
              <a:t>Sales@econmarketresearch.com</a:t>
            </a:r>
            <a:endParaRPr lang="en-IN" sz="1100" dirty="0"/>
          </a:p>
        </p:txBody>
      </p:sp>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8893" y="75373"/>
            <a:ext cx="1513165" cy="629477"/>
          </a:xfrm>
          <a:prstGeom prst="rect">
            <a:avLst/>
          </a:prstGeom>
        </p:spPr>
      </p:pic>
      <p:sp>
        <p:nvSpPr>
          <p:cNvPr id="18" name="Rectangle 17"/>
          <p:cNvSpPr/>
          <p:nvPr/>
        </p:nvSpPr>
        <p:spPr>
          <a:xfrm>
            <a:off x="80480" y="2457450"/>
            <a:ext cx="5125085" cy="481670"/>
          </a:xfrm>
          <a:prstGeom prst="rect">
            <a:avLst/>
          </a:prstGeom>
        </p:spPr>
        <p:txBody>
          <a:bodyPr wrap="square">
            <a:spAutoFit/>
          </a:bodyPr>
          <a:lstStyle/>
          <a:p>
            <a:pPr>
              <a:lnSpc>
                <a:spcPct val="115000"/>
              </a:lnSpc>
              <a:spcAft>
                <a:spcPts val="1000"/>
              </a:spcAft>
            </a:pPr>
            <a:r>
              <a:rPr lang="en-US" sz="1100" b="1" dirty="0">
                <a:latin typeface="Times New Roman" panose="02020603050405020304" pitchFamily="18" charset="0"/>
                <a:ea typeface="Times New Roman" panose="02020603050405020304" pitchFamily="18" charset="0"/>
                <a:cs typeface="Times New Roman" panose="02020603050405020304" pitchFamily="18" charset="0"/>
              </a:rPr>
              <a:t>To find out more, visit </a:t>
            </a:r>
            <a:r>
              <a:rPr lang="en-US" sz="11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8"/>
              </a:rPr>
              <a:t>https://www.econmarketresearch.com/</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or follow us on </a:t>
            </a:r>
            <a:r>
              <a:rPr lang="en-US" sz="11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9"/>
              </a:rPr>
              <a:t>Twitter</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0"/>
              </a:rPr>
              <a:t>Instagram</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1"/>
              </a:rPr>
              <a:t>Facebook</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and </a:t>
            </a:r>
            <a:r>
              <a:rPr lang="en-US" sz="11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2"/>
              </a:rPr>
              <a:t>LinkedIn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TotalTime>
  <Words>442</Words>
  <Application>Microsoft Office PowerPoint</Application>
  <PresentationFormat>Custom</PresentationFormat>
  <Paragraphs>84</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Times New Roman</vt:lpstr>
      <vt:lpstr>Arial Bold</vt:lpstr>
      <vt:lpstr>TT Rounds Condensed Bold</vt:lpstr>
      <vt:lpstr>TT Rounds Condensed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Spirits market.pptx</dc:title>
  <dc:creator>91903</dc:creator>
  <cp:lastModifiedBy>hp</cp:lastModifiedBy>
  <cp:revision>42</cp:revision>
  <dcterms:created xsi:type="dcterms:W3CDTF">2006-08-16T00:00:00Z</dcterms:created>
  <dcterms:modified xsi:type="dcterms:W3CDTF">2024-06-01T15:31:12Z</dcterms:modified>
  <dc:identifier>DAGEF1UN-XI</dc:identifier>
</cp:coreProperties>
</file>