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82630-A9EA-45FD-A596-E15123DB6BBF}" type="datetimeFigureOut">
              <a:rPr lang="en-IN" smtClean="0"/>
              <a:t>06-06-2024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0BFE3-8120-4C40-ACBF-15BCBDAF4C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6148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venops.com/cms-open-payments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venops.com/oig-exclusion-list/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maps/dir/1395+South+Marietta+Pkwy+SE+BLDG.+400,+SUITE+104+Marietta,+GA+30067+USA/@33.9410911,-84.511824,10z/data=!4m5!4m4!1m0!1m2!1m1!1s0x88f51157f6721145:0xf5a94df87fec0d9c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memberservices@venops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venops.com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hyperlink" Target="tel:855%20567%20355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0966" y="918329"/>
            <a:ext cx="2754749" cy="39564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319599" y="1647230"/>
            <a:ext cx="8219361" cy="30257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942"/>
              </a:lnSpc>
              <a:buNone/>
            </a:pPr>
            <a:r>
              <a:rPr lang="en-US" sz="6354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Venops: Comprehensive OIG Screening Solutions</a:t>
            </a:r>
            <a:endParaRPr lang="en-US" sz="6354" dirty="0"/>
          </a:p>
        </p:txBody>
      </p:sp>
      <p:sp>
        <p:nvSpPr>
          <p:cNvPr id="7" name="Text 2"/>
          <p:cNvSpPr/>
          <p:nvPr/>
        </p:nvSpPr>
        <p:spPr>
          <a:xfrm>
            <a:off x="6319599" y="5006221"/>
            <a:ext cx="7477601" cy="166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Venops provides a robust suite of compliance tools to help healthcare providers navigate the complex regulatory landscape. From in-depth OIG exclusion monitoring to seamless CMS Open Payments data integration, Venops ensures organizations remain compliant and avoid risks.</a:t>
            </a:r>
            <a:endParaRPr lang="en-US" sz="1750" dirty="0"/>
          </a:p>
        </p:txBody>
      </p:sp>
      <p:sp>
        <p:nvSpPr>
          <p:cNvPr id="8" name="Shape 3"/>
          <p:cNvSpPr/>
          <p:nvPr/>
        </p:nvSpPr>
        <p:spPr>
          <a:xfrm>
            <a:off x="6319599" y="6939082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7219" y="6946702"/>
            <a:ext cx="340162" cy="340162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786086" y="6922413"/>
            <a:ext cx="1513046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 Venops</a:t>
            </a:r>
            <a:endParaRPr lang="en-US" sz="218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766" y="1546979"/>
            <a:ext cx="2754749" cy="39564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60220" y="2275880"/>
            <a:ext cx="9569887" cy="7308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755"/>
              </a:lnSpc>
              <a:buNone/>
            </a:pPr>
            <a:r>
              <a:rPr lang="en-US" sz="4604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CMS Open Payments Data Integration</a:t>
            </a:r>
            <a:endParaRPr lang="en-US" sz="4604" dirty="0"/>
          </a:p>
        </p:txBody>
      </p:sp>
      <p:sp>
        <p:nvSpPr>
          <p:cNvPr id="6" name="Text 2"/>
          <p:cNvSpPr/>
          <p:nvPr/>
        </p:nvSpPr>
        <p:spPr>
          <a:xfrm>
            <a:off x="1760220" y="3562112"/>
            <a:ext cx="2923580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Data Aggregation</a:t>
            </a:r>
            <a:endParaRPr lang="en-US" sz="2302" dirty="0"/>
          </a:p>
        </p:txBody>
      </p:sp>
      <p:sp>
        <p:nvSpPr>
          <p:cNvPr id="7" name="Text 3"/>
          <p:cNvSpPr/>
          <p:nvPr/>
        </p:nvSpPr>
        <p:spPr>
          <a:xfrm>
            <a:off x="1760220" y="4149804"/>
            <a:ext cx="3341608" cy="2332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Venops aggregates </a:t>
            </a:r>
            <a:r>
              <a:rPr lang="en-US" sz="1750" b="1" u="sng" dirty="0">
                <a:solidFill>
                  <a:srgbClr val="4B54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CMS Open Payments data</a:t>
            </a: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providing a comprehensive view of financial transfers between healthcare providers and pharmaceutical/device companies.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5651421" y="3562112"/>
            <a:ext cx="2923580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Compliance Tracking</a:t>
            </a:r>
            <a:endParaRPr lang="en-US" sz="2302" dirty="0"/>
          </a:p>
        </p:txBody>
      </p:sp>
      <p:sp>
        <p:nvSpPr>
          <p:cNvPr id="9" name="Text 5"/>
          <p:cNvSpPr/>
          <p:nvPr/>
        </p:nvSpPr>
        <p:spPr>
          <a:xfrm>
            <a:off x="5651421" y="4149804"/>
            <a:ext cx="3341608" cy="166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Organizations can monitor payments, gifts, and other transfers of value to identify potential conflicts of interest and maintain compliance.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9542621" y="3562112"/>
            <a:ext cx="2923580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Reporting &amp; Analytics</a:t>
            </a:r>
            <a:endParaRPr lang="en-US" sz="2302" dirty="0"/>
          </a:p>
        </p:txBody>
      </p:sp>
      <p:sp>
        <p:nvSpPr>
          <p:cNvPr id="11" name="Text 7"/>
          <p:cNvSpPr/>
          <p:nvPr/>
        </p:nvSpPr>
        <p:spPr>
          <a:xfrm>
            <a:off x="9542621" y="4149804"/>
            <a:ext cx="3341608" cy="166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Robust reporting and analytics tools enable data-driven decision making and proactive compliance management.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529757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1944172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1032" y="2371844"/>
            <a:ext cx="1928217" cy="27693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3426738" y="2882027"/>
            <a:ext cx="7776924" cy="10232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029"/>
              </a:lnSpc>
              <a:buNone/>
            </a:pPr>
            <a:r>
              <a:rPr lang="en-US" sz="3223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Sanction Checks and OIG Exclusion Monitoring</a:t>
            </a:r>
            <a:endParaRPr lang="en-US" sz="3223" dirty="0"/>
          </a:p>
        </p:txBody>
      </p:sp>
      <p:sp>
        <p:nvSpPr>
          <p:cNvPr id="7" name="Shape 2"/>
          <p:cNvSpPr/>
          <p:nvPr/>
        </p:nvSpPr>
        <p:spPr>
          <a:xfrm>
            <a:off x="3426738" y="6120289"/>
            <a:ext cx="7776924" cy="69890"/>
          </a:xfrm>
          <a:prstGeom prst="roundRect">
            <a:avLst>
              <a:gd name="adj" fmla="val 133529"/>
            </a:avLst>
          </a:prstGeom>
          <a:solidFill>
            <a:srgbClr val="EEEFF5"/>
          </a:solidFill>
          <a:ln/>
        </p:spPr>
      </p:sp>
      <p:sp>
        <p:nvSpPr>
          <p:cNvPr id="8" name="Shape 3"/>
          <p:cNvSpPr/>
          <p:nvPr/>
        </p:nvSpPr>
        <p:spPr>
          <a:xfrm>
            <a:off x="5297150" y="5575995"/>
            <a:ext cx="69890" cy="544354"/>
          </a:xfrm>
          <a:prstGeom prst="roundRect">
            <a:avLst>
              <a:gd name="adj" fmla="val 133529"/>
            </a:avLst>
          </a:prstGeom>
          <a:solidFill>
            <a:srgbClr val="EEEFF5"/>
          </a:solidFill>
          <a:ln/>
        </p:spPr>
      </p:sp>
      <p:sp>
        <p:nvSpPr>
          <p:cNvPr id="9" name="Shape 4"/>
          <p:cNvSpPr/>
          <p:nvPr/>
        </p:nvSpPr>
        <p:spPr>
          <a:xfrm>
            <a:off x="5157192" y="5945326"/>
            <a:ext cx="349925" cy="349925"/>
          </a:xfrm>
          <a:prstGeom prst="roundRect">
            <a:avLst>
              <a:gd name="adj" fmla="val 26670"/>
            </a:avLst>
          </a:prstGeom>
          <a:solidFill>
            <a:srgbClr val="EEEFF5"/>
          </a:solidFill>
          <a:ln/>
        </p:spPr>
      </p:sp>
      <p:sp>
        <p:nvSpPr>
          <p:cNvPr id="10" name="Text 5"/>
          <p:cNvSpPr/>
          <p:nvPr/>
        </p:nvSpPr>
        <p:spPr>
          <a:xfrm>
            <a:off x="5288637" y="5966758"/>
            <a:ext cx="86916" cy="3069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17"/>
              </a:lnSpc>
              <a:buNone/>
            </a:pPr>
            <a:r>
              <a:rPr lang="en-US" sz="1934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</a:t>
            </a:r>
            <a:endParaRPr lang="en-US" sz="1934" dirty="0"/>
          </a:p>
        </p:txBody>
      </p:sp>
      <p:sp>
        <p:nvSpPr>
          <p:cNvPr id="11" name="Text 6"/>
          <p:cNvSpPr/>
          <p:nvPr/>
        </p:nvSpPr>
        <p:spPr>
          <a:xfrm>
            <a:off x="4308753" y="4138493"/>
            <a:ext cx="2046565" cy="255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14"/>
              </a:lnSpc>
              <a:buNone/>
            </a:pPr>
            <a:r>
              <a:rPr lang="en-US" sz="1611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Ongoing Monitoring</a:t>
            </a:r>
            <a:endParaRPr lang="en-US" sz="1611" dirty="0"/>
          </a:p>
        </p:txBody>
      </p:sp>
      <p:sp>
        <p:nvSpPr>
          <p:cNvPr id="12" name="Text 7"/>
          <p:cNvSpPr/>
          <p:nvPr/>
        </p:nvSpPr>
        <p:spPr>
          <a:xfrm>
            <a:off x="3582233" y="4487466"/>
            <a:ext cx="3499723" cy="9329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1837"/>
              </a:lnSpc>
              <a:buNone/>
            </a:pPr>
            <a:r>
              <a:rPr lang="en-US" sz="1225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Venops continuously screens healthcare providers and associated entities against the OIG exclusion list and other sanction databases.</a:t>
            </a:r>
            <a:endParaRPr lang="en-US" sz="1225" dirty="0"/>
          </a:p>
        </p:txBody>
      </p:sp>
      <p:sp>
        <p:nvSpPr>
          <p:cNvPr id="13" name="Shape 8"/>
          <p:cNvSpPr/>
          <p:nvPr/>
        </p:nvSpPr>
        <p:spPr>
          <a:xfrm>
            <a:off x="7280255" y="6120229"/>
            <a:ext cx="69890" cy="544354"/>
          </a:xfrm>
          <a:prstGeom prst="roundRect">
            <a:avLst>
              <a:gd name="adj" fmla="val 133529"/>
            </a:avLst>
          </a:prstGeom>
          <a:solidFill>
            <a:srgbClr val="EEEFF5"/>
          </a:solidFill>
          <a:ln/>
        </p:spPr>
      </p:sp>
      <p:sp>
        <p:nvSpPr>
          <p:cNvPr id="14" name="Shape 9"/>
          <p:cNvSpPr/>
          <p:nvPr/>
        </p:nvSpPr>
        <p:spPr>
          <a:xfrm>
            <a:off x="7140297" y="5945326"/>
            <a:ext cx="349925" cy="349925"/>
          </a:xfrm>
          <a:prstGeom prst="roundRect">
            <a:avLst>
              <a:gd name="adj" fmla="val 26670"/>
            </a:avLst>
          </a:prstGeom>
          <a:solidFill>
            <a:srgbClr val="EEEFF5"/>
          </a:solidFill>
          <a:ln/>
        </p:spPr>
      </p:sp>
      <p:sp>
        <p:nvSpPr>
          <p:cNvPr id="15" name="Text 10"/>
          <p:cNvSpPr/>
          <p:nvPr/>
        </p:nvSpPr>
        <p:spPr>
          <a:xfrm>
            <a:off x="7246501" y="5966758"/>
            <a:ext cx="137517" cy="3069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17"/>
              </a:lnSpc>
              <a:buNone/>
            </a:pPr>
            <a:r>
              <a:rPr lang="en-US" sz="1934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</a:t>
            </a:r>
            <a:endParaRPr lang="en-US" sz="1934" dirty="0"/>
          </a:p>
        </p:txBody>
      </p:sp>
      <p:sp>
        <p:nvSpPr>
          <p:cNvPr id="16" name="Text 11"/>
          <p:cNvSpPr/>
          <p:nvPr/>
        </p:nvSpPr>
        <p:spPr>
          <a:xfrm>
            <a:off x="6291858" y="6820138"/>
            <a:ext cx="2046565" cy="255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14"/>
              </a:lnSpc>
              <a:buNone/>
            </a:pPr>
            <a:r>
              <a:rPr lang="en-US" sz="1611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Real-Time Alerts</a:t>
            </a:r>
            <a:endParaRPr lang="en-US" sz="1611" dirty="0"/>
          </a:p>
        </p:txBody>
      </p:sp>
      <p:sp>
        <p:nvSpPr>
          <p:cNvPr id="17" name="Text 12"/>
          <p:cNvSpPr/>
          <p:nvPr/>
        </p:nvSpPr>
        <p:spPr>
          <a:xfrm>
            <a:off x="5565338" y="7169110"/>
            <a:ext cx="3499723" cy="9329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1837"/>
              </a:lnSpc>
              <a:buNone/>
            </a:pPr>
            <a:r>
              <a:rPr lang="en-US" sz="1225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Immediate alerts are triggered when a provider is added to the exclusion list, enabling swift action to maintain compliance.</a:t>
            </a:r>
            <a:endParaRPr lang="en-US" sz="1225" dirty="0"/>
          </a:p>
        </p:txBody>
      </p:sp>
      <p:sp>
        <p:nvSpPr>
          <p:cNvPr id="18" name="Shape 13"/>
          <p:cNvSpPr/>
          <p:nvPr/>
        </p:nvSpPr>
        <p:spPr>
          <a:xfrm>
            <a:off x="9263360" y="5575995"/>
            <a:ext cx="69890" cy="544354"/>
          </a:xfrm>
          <a:prstGeom prst="roundRect">
            <a:avLst>
              <a:gd name="adj" fmla="val 133529"/>
            </a:avLst>
          </a:prstGeom>
          <a:solidFill>
            <a:srgbClr val="EEEFF5"/>
          </a:solidFill>
          <a:ln/>
        </p:spPr>
      </p:sp>
      <p:sp>
        <p:nvSpPr>
          <p:cNvPr id="19" name="Shape 14"/>
          <p:cNvSpPr/>
          <p:nvPr/>
        </p:nvSpPr>
        <p:spPr>
          <a:xfrm>
            <a:off x="9123402" y="5945326"/>
            <a:ext cx="349925" cy="349925"/>
          </a:xfrm>
          <a:prstGeom prst="roundRect">
            <a:avLst>
              <a:gd name="adj" fmla="val 26670"/>
            </a:avLst>
          </a:prstGeom>
          <a:solidFill>
            <a:srgbClr val="EEEFF5"/>
          </a:solidFill>
          <a:ln/>
        </p:spPr>
      </p:sp>
      <p:sp>
        <p:nvSpPr>
          <p:cNvPr id="20" name="Text 15"/>
          <p:cNvSpPr/>
          <p:nvPr/>
        </p:nvSpPr>
        <p:spPr>
          <a:xfrm>
            <a:off x="9231987" y="5966758"/>
            <a:ext cx="132636" cy="3069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17"/>
              </a:lnSpc>
              <a:buNone/>
            </a:pPr>
            <a:r>
              <a:rPr lang="en-US" sz="1934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3</a:t>
            </a:r>
            <a:endParaRPr lang="en-US" sz="1934" dirty="0"/>
          </a:p>
        </p:txBody>
      </p:sp>
      <p:sp>
        <p:nvSpPr>
          <p:cNvPr id="21" name="Text 16"/>
          <p:cNvSpPr/>
          <p:nvPr/>
        </p:nvSpPr>
        <p:spPr>
          <a:xfrm>
            <a:off x="8237815" y="4371737"/>
            <a:ext cx="2120979" cy="2557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14"/>
              </a:lnSpc>
              <a:buNone/>
            </a:pPr>
            <a:r>
              <a:rPr lang="en-US" sz="1611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Comprehensive Checks</a:t>
            </a:r>
            <a:endParaRPr lang="en-US" sz="1611" dirty="0"/>
          </a:p>
        </p:txBody>
      </p:sp>
      <p:sp>
        <p:nvSpPr>
          <p:cNvPr id="22" name="Text 17"/>
          <p:cNvSpPr/>
          <p:nvPr/>
        </p:nvSpPr>
        <p:spPr>
          <a:xfrm>
            <a:off x="7548443" y="4720709"/>
            <a:ext cx="3499723" cy="6997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1837"/>
              </a:lnSpc>
              <a:buNone/>
            </a:pPr>
            <a:r>
              <a:rPr lang="en-US" sz="1225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Thorough OIG exclusion and sanction checks are performed during onboarding and on a recurring basis to mitigate risk.</a:t>
            </a:r>
            <a:endParaRPr lang="en-US" sz="12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966" y="977265"/>
            <a:ext cx="2754749" cy="39564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833199" y="1706166"/>
            <a:ext cx="9306401" cy="14616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755"/>
              </a:lnSpc>
              <a:buNone/>
            </a:pPr>
            <a:r>
              <a:rPr lang="en-US" sz="4604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Compliance Tools: CMS Open Payments, Exclusions List OIG</a:t>
            </a:r>
            <a:endParaRPr lang="en-US" sz="4604" dirty="0"/>
          </a:p>
        </p:txBody>
      </p:sp>
      <p:sp>
        <p:nvSpPr>
          <p:cNvPr id="7" name="Shape 2"/>
          <p:cNvSpPr/>
          <p:nvPr/>
        </p:nvSpPr>
        <p:spPr>
          <a:xfrm>
            <a:off x="833199" y="3750945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EEEFF5"/>
          </a:solidFill>
          <a:ln/>
        </p:spPr>
      </p:sp>
      <p:sp>
        <p:nvSpPr>
          <p:cNvPr id="8" name="Text 3"/>
          <p:cNvSpPr/>
          <p:nvPr/>
        </p:nvSpPr>
        <p:spPr>
          <a:xfrm>
            <a:off x="1021080" y="3781663"/>
            <a:ext cx="124182" cy="4385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453"/>
              </a:lnSpc>
              <a:buNone/>
            </a:pPr>
            <a:r>
              <a:rPr lang="en-US" sz="2763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</a:t>
            </a:r>
            <a:endParaRPr lang="en-US" sz="2763" dirty="0"/>
          </a:p>
        </p:txBody>
      </p:sp>
      <p:sp>
        <p:nvSpPr>
          <p:cNvPr id="9" name="Text 4"/>
          <p:cNvSpPr/>
          <p:nvPr/>
        </p:nvSpPr>
        <p:spPr>
          <a:xfrm>
            <a:off x="1555313" y="3750945"/>
            <a:ext cx="3820001" cy="7310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CMS Open Payments Integration</a:t>
            </a:r>
            <a:endParaRPr lang="en-US" sz="2302" dirty="0"/>
          </a:p>
        </p:txBody>
      </p:sp>
      <p:sp>
        <p:nvSpPr>
          <p:cNvPr id="10" name="Text 5"/>
          <p:cNvSpPr/>
          <p:nvPr/>
        </p:nvSpPr>
        <p:spPr>
          <a:xfrm>
            <a:off x="1555313" y="4615220"/>
            <a:ext cx="3820001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Automated data aggregation and reporting for CMS Open Payments compliance.</a:t>
            </a:r>
            <a:endParaRPr lang="en-US" sz="1750" dirty="0"/>
          </a:p>
        </p:txBody>
      </p:sp>
      <p:sp>
        <p:nvSpPr>
          <p:cNvPr id="11" name="Shape 6"/>
          <p:cNvSpPr/>
          <p:nvPr/>
        </p:nvSpPr>
        <p:spPr>
          <a:xfrm>
            <a:off x="5597485" y="3750945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EEEFF5"/>
          </a:solidFill>
          <a:ln/>
        </p:spPr>
      </p:sp>
      <p:sp>
        <p:nvSpPr>
          <p:cNvPr id="12" name="Text 7"/>
          <p:cNvSpPr/>
          <p:nvPr/>
        </p:nvSpPr>
        <p:spPr>
          <a:xfrm>
            <a:off x="5749171" y="3781663"/>
            <a:ext cx="196453" cy="4385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453"/>
              </a:lnSpc>
              <a:buNone/>
            </a:pPr>
            <a:r>
              <a:rPr lang="en-US" sz="2763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</a:t>
            </a:r>
            <a:endParaRPr lang="en-US" sz="2763" dirty="0"/>
          </a:p>
        </p:txBody>
      </p:sp>
      <p:sp>
        <p:nvSpPr>
          <p:cNvPr id="13" name="Text 8"/>
          <p:cNvSpPr/>
          <p:nvPr/>
        </p:nvSpPr>
        <p:spPr>
          <a:xfrm>
            <a:off x="6319599" y="3750945"/>
            <a:ext cx="3820001" cy="7310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OIG Exclusions List Monitoring</a:t>
            </a:r>
            <a:endParaRPr lang="en-US" sz="2302" dirty="0"/>
          </a:p>
        </p:txBody>
      </p:sp>
      <p:sp>
        <p:nvSpPr>
          <p:cNvPr id="14" name="Text 9"/>
          <p:cNvSpPr/>
          <p:nvPr/>
        </p:nvSpPr>
        <p:spPr>
          <a:xfrm>
            <a:off x="6319599" y="4615220"/>
            <a:ext cx="3820001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Continuous screening against the OIG exclusions list to avoid doing business with excluded entities.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833199" y="6087070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EEEFF5"/>
          </a:solidFill>
          <a:ln/>
        </p:spPr>
      </p:sp>
      <p:sp>
        <p:nvSpPr>
          <p:cNvPr id="16" name="Text 11"/>
          <p:cNvSpPr/>
          <p:nvPr/>
        </p:nvSpPr>
        <p:spPr>
          <a:xfrm>
            <a:off x="988457" y="6117788"/>
            <a:ext cx="189428" cy="4385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453"/>
              </a:lnSpc>
              <a:buNone/>
            </a:pPr>
            <a:r>
              <a:rPr lang="en-US" sz="2763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3</a:t>
            </a:r>
            <a:endParaRPr lang="en-US" sz="2763" dirty="0"/>
          </a:p>
        </p:txBody>
      </p:sp>
      <p:sp>
        <p:nvSpPr>
          <p:cNvPr id="17" name="Text 12"/>
          <p:cNvSpPr/>
          <p:nvPr/>
        </p:nvSpPr>
        <p:spPr>
          <a:xfrm>
            <a:off x="1555313" y="6087070"/>
            <a:ext cx="3602593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Comprehensive Compliance</a:t>
            </a:r>
            <a:endParaRPr lang="en-US" sz="2302" dirty="0"/>
          </a:p>
        </p:txBody>
      </p:sp>
      <p:sp>
        <p:nvSpPr>
          <p:cNvPr id="18" name="Text 13"/>
          <p:cNvSpPr/>
          <p:nvPr/>
        </p:nvSpPr>
        <p:spPr>
          <a:xfrm>
            <a:off x="1555313" y="6585823"/>
            <a:ext cx="8584287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Venops provides a single platform for managing multiple compliance requirements.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766" y="798909"/>
            <a:ext cx="2754749" cy="39564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60220" y="1527810"/>
            <a:ext cx="11109960" cy="14616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755"/>
              </a:lnSpc>
              <a:buNone/>
            </a:pPr>
            <a:r>
              <a:rPr lang="en-US" sz="4604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Thorough OIG Checks for Healthcare Providers</a:t>
            </a:r>
            <a:endParaRPr lang="en-US" sz="4604" dirty="0"/>
          </a:p>
        </p:txBody>
      </p:sp>
      <p:sp>
        <p:nvSpPr>
          <p:cNvPr id="6" name="Shape 2"/>
          <p:cNvSpPr/>
          <p:nvPr/>
        </p:nvSpPr>
        <p:spPr>
          <a:xfrm>
            <a:off x="1760220" y="3322677"/>
            <a:ext cx="5443895" cy="1942862"/>
          </a:xfrm>
          <a:prstGeom prst="roundRect">
            <a:avLst>
              <a:gd name="adj" fmla="val 6862"/>
            </a:avLst>
          </a:prstGeom>
          <a:solidFill>
            <a:srgbClr val="EEEFF5"/>
          </a:solidFill>
          <a:ln/>
        </p:spPr>
      </p:sp>
      <p:sp>
        <p:nvSpPr>
          <p:cNvPr id="7" name="Text 3"/>
          <p:cNvSpPr/>
          <p:nvPr/>
        </p:nvSpPr>
        <p:spPr>
          <a:xfrm>
            <a:off x="1982391" y="3544848"/>
            <a:ext cx="2923580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Initial Onboarding</a:t>
            </a:r>
            <a:endParaRPr lang="en-US" sz="2302" dirty="0"/>
          </a:p>
        </p:txBody>
      </p:sp>
      <p:sp>
        <p:nvSpPr>
          <p:cNvPr id="8" name="Text 4"/>
          <p:cNvSpPr/>
          <p:nvPr/>
        </p:nvSpPr>
        <p:spPr>
          <a:xfrm>
            <a:off x="1982391" y="4043601"/>
            <a:ext cx="4999553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Comprehensive </a:t>
            </a:r>
            <a:r>
              <a:rPr lang="en-US" sz="1750" b="1" u="sng" dirty="0">
                <a:solidFill>
                  <a:srgbClr val="4B54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OIG checks</a:t>
            </a: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are conducted during the provider onboarding process to ensure compliance.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7426285" y="3322677"/>
            <a:ext cx="5443895" cy="1942862"/>
          </a:xfrm>
          <a:prstGeom prst="roundRect">
            <a:avLst>
              <a:gd name="adj" fmla="val 6862"/>
            </a:avLst>
          </a:prstGeom>
          <a:solidFill>
            <a:srgbClr val="EEEFF5"/>
          </a:solidFill>
          <a:ln/>
        </p:spPr>
      </p:sp>
      <p:sp>
        <p:nvSpPr>
          <p:cNvPr id="10" name="Text 6"/>
          <p:cNvSpPr/>
          <p:nvPr/>
        </p:nvSpPr>
        <p:spPr>
          <a:xfrm>
            <a:off x="7648456" y="3544848"/>
            <a:ext cx="2923580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Ongoing Monitoring</a:t>
            </a:r>
            <a:endParaRPr lang="en-US" sz="2302" dirty="0"/>
          </a:p>
        </p:txBody>
      </p:sp>
      <p:sp>
        <p:nvSpPr>
          <p:cNvPr id="11" name="Text 7"/>
          <p:cNvSpPr/>
          <p:nvPr/>
        </p:nvSpPr>
        <p:spPr>
          <a:xfrm>
            <a:off x="7648456" y="4043601"/>
            <a:ext cx="4999553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Regular OIG exclusion screenings are performed to proactively identify any changes in provider status.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1760220" y="5487710"/>
            <a:ext cx="5443895" cy="1942862"/>
          </a:xfrm>
          <a:prstGeom prst="roundRect">
            <a:avLst>
              <a:gd name="adj" fmla="val 6862"/>
            </a:avLst>
          </a:prstGeom>
          <a:solidFill>
            <a:srgbClr val="EEEFF5"/>
          </a:solidFill>
          <a:ln/>
        </p:spPr>
      </p:sp>
      <p:sp>
        <p:nvSpPr>
          <p:cNvPr id="13" name="Text 9"/>
          <p:cNvSpPr/>
          <p:nvPr/>
        </p:nvSpPr>
        <p:spPr>
          <a:xfrm>
            <a:off x="1982391" y="5709880"/>
            <a:ext cx="2923580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Customized Alerts</a:t>
            </a:r>
            <a:endParaRPr lang="en-US" sz="2302" dirty="0"/>
          </a:p>
        </p:txBody>
      </p:sp>
      <p:sp>
        <p:nvSpPr>
          <p:cNvPr id="14" name="Text 10"/>
          <p:cNvSpPr/>
          <p:nvPr/>
        </p:nvSpPr>
        <p:spPr>
          <a:xfrm>
            <a:off x="1982391" y="6208633"/>
            <a:ext cx="4999553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Tailored alerts notify organizations of any OIG exclusions or sanctions, enabling swift remediation.</a:t>
            </a:r>
            <a:endParaRPr lang="en-US" sz="1750" dirty="0"/>
          </a:p>
        </p:txBody>
      </p:sp>
      <p:sp>
        <p:nvSpPr>
          <p:cNvPr id="15" name="Shape 11"/>
          <p:cNvSpPr/>
          <p:nvPr/>
        </p:nvSpPr>
        <p:spPr>
          <a:xfrm>
            <a:off x="7426285" y="5487710"/>
            <a:ext cx="5443895" cy="1942862"/>
          </a:xfrm>
          <a:prstGeom prst="roundRect">
            <a:avLst>
              <a:gd name="adj" fmla="val 6862"/>
            </a:avLst>
          </a:prstGeom>
          <a:solidFill>
            <a:srgbClr val="EEEFF5"/>
          </a:solidFill>
          <a:ln/>
        </p:spPr>
      </p:sp>
      <p:sp>
        <p:nvSpPr>
          <p:cNvPr id="16" name="Text 12"/>
          <p:cNvSpPr/>
          <p:nvPr/>
        </p:nvSpPr>
        <p:spPr>
          <a:xfrm>
            <a:off x="7648456" y="5709880"/>
            <a:ext cx="2968109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Compliance Assurance</a:t>
            </a:r>
            <a:endParaRPr lang="en-US" sz="2302" dirty="0"/>
          </a:p>
        </p:txBody>
      </p:sp>
      <p:sp>
        <p:nvSpPr>
          <p:cNvPr id="17" name="Text 13"/>
          <p:cNvSpPr/>
          <p:nvPr/>
        </p:nvSpPr>
        <p:spPr>
          <a:xfrm>
            <a:off x="7648456" y="6208633"/>
            <a:ext cx="4999553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Venops' thorough OIG checks give healthcare organizations confidence in their compliance posture.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766" y="2080260"/>
            <a:ext cx="2754749" cy="39564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60220" y="2809161"/>
            <a:ext cx="10377845" cy="7308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755"/>
              </a:lnSpc>
              <a:buNone/>
            </a:pPr>
            <a:r>
              <a:rPr lang="en-US" sz="4604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Avoid OIG Excluded Entities with Venops</a:t>
            </a:r>
            <a:endParaRPr lang="en-US" sz="4604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0220" y="3873222"/>
            <a:ext cx="555427" cy="55542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760220" y="4650819"/>
            <a:ext cx="2923580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Risk Mitigation</a:t>
            </a:r>
            <a:endParaRPr lang="en-US" sz="2302" dirty="0"/>
          </a:p>
        </p:txBody>
      </p:sp>
      <p:sp>
        <p:nvSpPr>
          <p:cNvPr id="8" name="Text 3"/>
          <p:cNvSpPr/>
          <p:nvPr/>
        </p:nvSpPr>
        <p:spPr>
          <a:xfrm>
            <a:off x="1760220" y="5149572"/>
            <a:ext cx="3481149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Eliminate the risk of doing business with OIG excluded entities.</a:t>
            </a:r>
            <a:endParaRPr lang="en-US" sz="17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4625" y="3873222"/>
            <a:ext cx="555427" cy="55542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574625" y="4650819"/>
            <a:ext cx="2968109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Compliance Assurance</a:t>
            </a:r>
            <a:endParaRPr lang="en-US" sz="2302" dirty="0"/>
          </a:p>
        </p:txBody>
      </p:sp>
      <p:sp>
        <p:nvSpPr>
          <p:cNvPr id="11" name="Text 5"/>
          <p:cNvSpPr/>
          <p:nvPr/>
        </p:nvSpPr>
        <p:spPr>
          <a:xfrm>
            <a:off x="5574625" y="5149572"/>
            <a:ext cx="3481149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Maintain compliance and avoid penalties for engaging with excluded providers.</a:t>
            </a:r>
            <a:endParaRPr lang="en-US" sz="175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9031" y="3873222"/>
            <a:ext cx="555427" cy="555427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389031" y="4650819"/>
            <a:ext cx="3393400" cy="3655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78"/>
              </a:lnSpc>
              <a:buNone/>
            </a:pPr>
            <a:r>
              <a:rPr lang="en-US" sz="2302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Comprehensive Screening</a:t>
            </a:r>
            <a:endParaRPr lang="en-US" sz="2302" dirty="0"/>
          </a:p>
        </p:txBody>
      </p:sp>
      <p:sp>
        <p:nvSpPr>
          <p:cNvPr id="14" name="Text 7"/>
          <p:cNvSpPr/>
          <p:nvPr/>
        </p:nvSpPr>
        <p:spPr>
          <a:xfrm>
            <a:off x="9389031" y="5149572"/>
            <a:ext cx="3481149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Venops screens against the complete OIG exclusions list, leaving no gaps in coverage.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21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" y="0"/>
            <a:ext cx="3657600" cy="82321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5034" y="553998"/>
            <a:ext cx="2497931" cy="35873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413171" y="1214914"/>
            <a:ext cx="9461659" cy="13254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219"/>
              </a:lnSpc>
              <a:buNone/>
            </a:pPr>
            <a:r>
              <a:rPr lang="en-US" sz="4175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Remain Compliant with Venops' Comprehensive Services</a:t>
            </a:r>
            <a:endParaRPr lang="en-US" sz="4175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3171" y="2842498"/>
            <a:ext cx="1007388" cy="1611868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722739" y="3043952"/>
            <a:ext cx="2892385" cy="3313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09"/>
              </a:lnSpc>
              <a:buNone/>
            </a:pPr>
            <a:r>
              <a:rPr lang="en-US" sz="2088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OIG Exclusion Monitoring</a:t>
            </a:r>
            <a:endParaRPr lang="en-US" sz="2088" dirty="0"/>
          </a:p>
        </p:txBody>
      </p:sp>
      <p:sp>
        <p:nvSpPr>
          <p:cNvPr id="9" name="Text 3"/>
          <p:cNvSpPr/>
          <p:nvPr/>
        </p:nvSpPr>
        <p:spPr>
          <a:xfrm>
            <a:off x="5722739" y="3496151"/>
            <a:ext cx="8152090" cy="3021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587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Continuous screening against the OIG exclusions list to identify any changes.</a:t>
            </a:r>
            <a:endParaRPr lang="en-US" sz="1587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3171" y="4454366"/>
            <a:ext cx="1007388" cy="1611868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722739" y="4655820"/>
            <a:ext cx="3464838" cy="3313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09"/>
              </a:lnSpc>
              <a:buNone/>
            </a:pPr>
            <a:r>
              <a:rPr lang="en-US" sz="2088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CMS Open Payments Tracking</a:t>
            </a:r>
            <a:endParaRPr lang="en-US" sz="2088" dirty="0"/>
          </a:p>
        </p:txBody>
      </p:sp>
      <p:sp>
        <p:nvSpPr>
          <p:cNvPr id="12" name="Text 5"/>
          <p:cNvSpPr/>
          <p:nvPr/>
        </p:nvSpPr>
        <p:spPr>
          <a:xfrm>
            <a:off x="5722739" y="5108019"/>
            <a:ext cx="8152090" cy="6043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587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Automated data aggregation and reporting for CMS Open Payments compliance.</a:t>
            </a:r>
            <a:endParaRPr lang="en-US" sz="1587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3171" y="6066234"/>
            <a:ext cx="1007388" cy="161186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5722739" y="6267688"/>
            <a:ext cx="3266599" cy="3313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09"/>
              </a:lnSpc>
              <a:buNone/>
            </a:pPr>
            <a:r>
              <a:rPr lang="en-US" sz="2088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Comprehensive Compliance</a:t>
            </a:r>
            <a:endParaRPr lang="en-US" sz="2088" dirty="0"/>
          </a:p>
        </p:txBody>
      </p:sp>
      <p:sp>
        <p:nvSpPr>
          <p:cNvPr id="15" name="Text 7"/>
          <p:cNvSpPr/>
          <p:nvPr/>
        </p:nvSpPr>
        <p:spPr>
          <a:xfrm>
            <a:off x="5722739" y="6719888"/>
            <a:ext cx="8152090" cy="3021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587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single platform to manage multiple regulatory requirements and obligations.</a:t>
            </a:r>
            <a:endParaRPr lang="en-US" sz="15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766" y="1962626"/>
            <a:ext cx="2754749" cy="39564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60220" y="2691527"/>
            <a:ext cx="7223284" cy="7308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755"/>
              </a:lnSpc>
              <a:buNone/>
            </a:pPr>
            <a:r>
              <a:rPr lang="en-US" sz="4604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Stay Compliant with Venops</a:t>
            </a:r>
            <a:endParaRPr lang="en-US" sz="4604" dirty="0"/>
          </a:p>
        </p:txBody>
      </p:sp>
      <p:sp>
        <p:nvSpPr>
          <p:cNvPr id="6" name="Text 2"/>
          <p:cNvSpPr/>
          <p:nvPr/>
        </p:nvSpPr>
        <p:spPr>
          <a:xfrm>
            <a:off x="1982391" y="3896439"/>
            <a:ext cx="5106829" cy="333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OIG Exclusion Monitoring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7541181" y="3896439"/>
            <a:ext cx="5106829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Continuous screening against the OIG exclusions list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1760220" y="4703802"/>
            <a:ext cx="11109960" cy="614958"/>
          </a:xfrm>
          <a:prstGeom prst="rect">
            <a:avLst/>
          </a:prstGeom>
          <a:solidFill>
            <a:srgbClr val="4B54FF">
              <a:alpha val="5000"/>
            </a:srgbClr>
          </a:solidFill>
          <a:ln/>
        </p:spPr>
      </p:sp>
      <p:sp>
        <p:nvSpPr>
          <p:cNvPr id="9" name="Text 5"/>
          <p:cNvSpPr/>
          <p:nvPr/>
        </p:nvSpPr>
        <p:spPr>
          <a:xfrm>
            <a:off x="1982391" y="4844653"/>
            <a:ext cx="5106829" cy="333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CMS Open Payments Integration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7541181" y="4844653"/>
            <a:ext cx="5106829" cy="333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Automated data aggregation and reporting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1982391" y="5459611"/>
            <a:ext cx="5106829" cy="333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Compliance Management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7541181" y="5459611"/>
            <a:ext cx="5106829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Single platform to handle multiple regulatory requirements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>
              <a:alpha val="85000"/>
            </a:srgbClr>
          </a:solidFill>
          <a:ln/>
        </p:spPr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7766" y="1718667"/>
            <a:ext cx="2754749" cy="39564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760220" y="2447568"/>
            <a:ext cx="5847278" cy="7308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755"/>
              </a:lnSpc>
              <a:buNone/>
            </a:pPr>
            <a:r>
              <a:rPr lang="en-US" sz="4604" b="1" dirty="0">
                <a:solidFill>
                  <a:srgbClr val="396AF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Contact Us</a:t>
            </a:r>
            <a:endParaRPr lang="en-US" sz="4604" dirty="0"/>
          </a:p>
        </p:txBody>
      </p:sp>
      <p:sp>
        <p:nvSpPr>
          <p:cNvPr id="8" name="Text 3"/>
          <p:cNvSpPr/>
          <p:nvPr/>
        </p:nvSpPr>
        <p:spPr>
          <a:xfrm>
            <a:off x="1760220" y="3511629"/>
            <a:ext cx="11109960" cy="333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24"/>
              </a:lnSpc>
              <a:buNone/>
            </a:pP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1760220" y="4094798"/>
            <a:ext cx="11109960" cy="333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u="sng" dirty="0">
                <a:solidFill>
                  <a:srgbClr val="4B54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Best platform for OIG exclusion list and Monthly OIG screening | VENOPS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1760220" y="4677966"/>
            <a:ext cx="11109960" cy="333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EMAIL THE TEAM WITH QUESTIONS OR REQUESTS </a:t>
            </a:r>
            <a:r>
              <a:rPr lang="en-US" sz="1750" b="1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:-  </a:t>
            </a:r>
            <a:r>
              <a:rPr lang="en-US" sz="1750" b="1" u="sng" dirty="0">
                <a:solidFill>
                  <a:srgbClr val="4B54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memberservices@venops.com</a:t>
            </a:r>
            <a:endParaRPr lang="en-US" sz="1750" b="1" dirty="0"/>
          </a:p>
        </p:txBody>
      </p:sp>
      <p:sp>
        <p:nvSpPr>
          <p:cNvPr id="11" name="Text 6"/>
          <p:cNvSpPr/>
          <p:nvPr/>
        </p:nvSpPr>
        <p:spPr>
          <a:xfrm>
            <a:off x="1760220" y="5261134"/>
            <a:ext cx="11109960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WE ARE IN THE WORLD :- </a:t>
            </a:r>
            <a:r>
              <a:rPr lang="en-US" sz="1750" b="1" u="sng" dirty="0">
                <a:solidFill>
                  <a:srgbClr val="4B54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1395 South Marietta Parkway Bldg. 400, Suite 104 Marietta Ga 30067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1760220" y="6177558"/>
            <a:ext cx="11109960" cy="333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CALL TO SPEAK WITH OUR OFFICE </a:t>
            </a:r>
            <a:r>
              <a:rPr lang="en-US" sz="1750" b="1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M-F FROM 8:30-5:00 EST :- </a:t>
            </a:r>
            <a:r>
              <a:rPr lang="en-US" sz="1750" b="1" u="sng" dirty="0">
                <a:solidFill>
                  <a:srgbClr val="4B54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855 567 3552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520</Words>
  <Application>Microsoft Office PowerPoint</Application>
  <PresentationFormat>Custom</PresentationFormat>
  <Paragraphs>74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Seo 1</cp:lastModifiedBy>
  <cp:revision>2</cp:revision>
  <dcterms:created xsi:type="dcterms:W3CDTF">2024-06-06T11:13:29Z</dcterms:created>
  <dcterms:modified xsi:type="dcterms:W3CDTF">2024-06-06T11:14:44Z</dcterms:modified>
</cp:coreProperties>
</file>