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8" d="100"/>
          <a:sy n="68" d="100"/>
        </p:scale>
        <p:origin x="-276" y="-72"/>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A0ADDCF5-7066-4196-94D1-DB8949C8D68B}" type="datetimeFigureOut">
              <a:rPr lang="en-IN" smtClean="0"/>
              <a:t>07-06-2024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8AB99AE2-E9E7-4212-9069-A36B9A5859B1}" type="slidenum">
              <a:rPr lang="en-IN" smtClean="0"/>
              <a:t>‹#›</a:t>
            </a:fld>
            <a:endParaRPr lang="en-IN"/>
          </a:p>
        </p:txBody>
      </p:sp>
    </p:spTree>
    <p:extLst>
      <p:ext uri="{BB962C8B-B14F-4D97-AF65-F5344CB8AC3E}">
        <p14:creationId xmlns:p14="http://schemas.microsoft.com/office/powerpoint/2010/main" val="414657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localcookies.ae/product-category/stuffed-cookie-box/"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hyperlink" Target="https://localcookies.ae/"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hyperlink" Target="mailto:Hello@localcookies.ae" TargetMode="External"/><Relationship Id="rId3" Type="http://schemas.openxmlformats.org/officeDocument/2006/relationships/image" Target="../media/image1.png"/><Relationship Id="rId7" Type="http://schemas.openxmlformats.org/officeDocument/2006/relationships/hyperlink" Target="https://www.google.com/search?sca_esv=405bac46b56f0757&amp;cs=0&amp;sxsrf=ADLYWIJiUB66zCm4ajcOcw7PIydIy9OXRA:1717764416052&amp;q=local+cookies+address&amp;ludocid=2292278206374632770&amp;sa=X&amp;ved=2ahUKEwiPnsyOw8mGAxV2VWwGHaYHDgIQ6BN6BAgSEAI"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localcookies.ae/" TargetMode="External"/><Relationship Id="rId5" Type="http://schemas.openxmlformats.org/officeDocument/2006/relationships/image" Target="../media/image3.png"/><Relationship Id="rId4" Type="http://schemas.openxmlformats.org/officeDocument/2006/relationships/image" Target="../media/image18.png"/><Relationship Id="rId9" Type="http://schemas.openxmlformats.org/officeDocument/2006/relationships/hyperlink" Target="https://www.google.com/search?q=local+cookies+in+dubai&amp;oq=&amp;gs_lcrp=EgZjaHJvbWUqCQgAECMYJxjqAjIJCAAQIxgnGOoCMgkIARAjGCcY6gIyCQgCECMYJxjqAjIJCAMQIxgnGOoCMgkIBBAjGCcY6gIyCQgFECMYJxjqAjIJCAYQIxgnGOoCMgkIBxAjGCcY6gLSAQsxMDcyMjkzajBqN6gCCLACAQ&amp;sourceid=chrome&amp;ie=UTF-8&amp;lqi=ChZsb2NhbCBjb29raWVzIGluIGR1YmFpSJaTs8maroCACFoeEAEYABgBIhZsb2NhbCBjb29raWVzIGluIGR1YmFpkgEGYmFrZXJ5qgFcCggvbS8wMjFtbhABKhEiDWxvY2FsIGNvb2tpZXMoADIfEAEiG8zHZgswb8y67TH_HvL-cnB57QeVUFVu1jfU1jIaEAIiFmxvY2FsIGNvb2tpZXMgaW4gZHViYWk"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404155">
              <a:alpha val="75000"/>
            </a:srgbClr>
          </a:solidFill>
          <a:ln/>
        </p:spPr>
      </p:sp>
      <p:pic>
        <p:nvPicPr>
          <p:cNvPr id="4" name="Image 1" descr="preencoded.png"/>
          <p:cNvPicPr>
            <a:picLocks noChangeAspect="1"/>
          </p:cNvPicPr>
          <p:nvPr/>
        </p:nvPicPr>
        <p:blipFill>
          <a:blip r:embed="rId4"/>
          <a:stretch>
            <a:fillRect/>
          </a:stretch>
        </p:blipFill>
        <p:spPr>
          <a:xfrm>
            <a:off x="9151620" y="0"/>
            <a:ext cx="5486400" cy="8229600"/>
          </a:xfrm>
          <a:prstGeom prst="rect">
            <a:avLst/>
          </a:prstGeom>
        </p:spPr>
      </p:pic>
      <p:pic>
        <p:nvPicPr>
          <p:cNvPr id="5" name="Image 2" descr="preencoded.png"/>
          <p:cNvPicPr>
            <a:picLocks noChangeAspect="1"/>
          </p:cNvPicPr>
          <p:nvPr/>
        </p:nvPicPr>
        <p:blipFill>
          <a:blip r:embed="rId5"/>
          <a:stretch>
            <a:fillRect/>
          </a:stretch>
        </p:blipFill>
        <p:spPr>
          <a:xfrm>
            <a:off x="3714036" y="1848088"/>
            <a:ext cx="1715810" cy="645081"/>
          </a:xfrm>
          <a:prstGeom prst="rect">
            <a:avLst/>
          </a:prstGeom>
        </p:spPr>
      </p:pic>
      <p:sp>
        <p:nvSpPr>
          <p:cNvPr id="6" name="Text 1"/>
          <p:cNvSpPr/>
          <p:nvPr/>
        </p:nvSpPr>
        <p:spPr>
          <a:xfrm>
            <a:off x="833199" y="2826425"/>
            <a:ext cx="7477601" cy="1916430"/>
          </a:xfrm>
          <a:prstGeom prst="rect">
            <a:avLst/>
          </a:prstGeom>
          <a:noFill/>
          <a:ln/>
        </p:spPr>
        <p:txBody>
          <a:bodyPr wrap="square" rtlCol="0" anchor="t"/>
          <a:lstStyle/>
          <a:p>
            <a:pPr marL="0" indent="0">
              <a:lnSpc>
                <a:spcPts val="7545"/>
              </a:lnSpc>
              <a:buNone/>
            </a:pPr>
            <a:r>
              <a:rPr lang="en-US" sz="6036" dirty="0">
                <a:solidFill>
                  <a:srgbClr val="FFFFFF"/>
                </a:solidFill>
                <a:latin typeface="Corben" pitchFamily="34" charset="0"/>
                <a:ea typeface="Corben" pitchFamily="34" charset="-122"/>
                <a:cs typeface="Corben" pitchFamily="34" charset="-120"/>
              </a:rPr>
              <a:t>Local Cookies in Dubai</a:t>
            </a:r>
            <a:endParaRPr lang="en-US" sz="6036" dirty="0"/>
          </a:p>
        </p:txBody>
      </p:sp>
      <p:sp>
        <p:nvSpPr>
          <p:cNvPr id="7" name="Text 2"/>
          <p:cNvSpPr/>
          <p:nvPr/>
        </p:nvSpPr>
        <p:spPr>
          <a:xfrm>
            <a:off x="833199" y="5076111"/>
            <a:ext cx="7477601" cy="666512"/>
          </a:xfrm>
          <a:prstGeom prst="rect">
            <a:avLst/>
          </a:prstGeom>
          <a:noFill/>
          <a:ln/>
        </p:spPr>
        <p:txBody>
          <a:bodyPr wrap="square" rtlCol="0" anchor="t"/>
          <a:lstStyle/>
          <a:p>
            <a:pPr marL="0" indent="0">
              <a:lnSpc>
                <a:spcPts val="2624"/>
              </a:lnSpc>
              <a:buNone/>
            </a:pPr>
            <a:r>
              <a:rPr lang="en-US" sz="1750" dirty="0">
                <a:solidFill>
                  <a:srgbClr val="FFFFFF"/>
                </a:solidFill>
                <a:latin typeface="Nobile" pitchFamily="34" charset="0"/>
                <a:ea typeface="Nobile" pitchFamily="34" charset="-122"/>
                <a:cs typeface="Nobile" pitchFamily="34" charset="-120"/>
              </a:rPr>
              <a:t>Discover a delightful array of freshly baked treats from Local Cookies in Dubai, offering a tempting selection for every occasion.</a:t>
            </a:r>
            <a:endParaRPr lang="en-US" sz="1750" dirty="0"/>
          </a:p>
        </p:txBody>
      </p:sp>
      <p:sp>
        <p:nvSpPr>
          <p:cNvPr id="8" name="Shape 3"/>
          <p:cNvSpPr/>
          <p:nvPr/>
        </p:nvSpPr>
        <p:spPr>
          <a:xfrm>
            <a:off x="833199" y="6009203"/>
            <a:ext cx="355402" cy="355402"/>
          </a:xfrm>
          <a:prstGeom prst="roundRect">
            <a:avLst>
              <a:gd name="adj" fmla="val 25726039"/>
            </a:avLst>
          </a:prstGeom>
          <a:noFill/>
          <a:ln w="7620">
            <a:solidFill>
              <a:srgbClr val="FFFFFF"/>
            </a:solidFill>
            <a:prstDash val="solid"/>
          </a:ln>
        </p:spPr>
      </p:sp>
      <p:pic>
        <p:nvPicPr>
          <p:cNvPr id="9" name="Image 3" descr="preencoded.png"/>
          <p:cNvPicPr>
            <a:picLocks noChangeAspect="1"/>
          </p:cNvPicPr>
          <p:nvPr/>
        </p:nvPicPr>
        <p:blipFill>
          <a:blip r:embed="rId6"/>
          <a:stretch>
            <a:fillRect/>
          </a:stretch>
        </p:blipFill>
        <p:spPr>
          <a:xfrm>
            <a:off x="840819" y="6016823"/>
            <a:ext cx="340162" cy="340162"/>
          </a:xfrm>
          <a:prstGeom prst="rect">
            <a:avLst/>
          </a:prstGeom>
        </p:spPr>
      </p:pic>
      <p:sp>
        <p:nvSpPr>
          <p:cNvPr id="10" name="Text 4"/>
          <p:cNvSpPr/>
          <p:nvPr/>
        </p:nvSpPr>
        <p:spPr>
          <a:xfrm>
            <a:off x="1299686" y="5992535"/>
            <a:ext cx="2386965" cy="388858"/>
          </a:xfrm>
          <a:prstGeom prst="rect">
            <a:avLst/>
          </a:prstGeom>
          <a:noFill/>
          <a:ln/>
        </p:spPr>
        <p:txBody>
          <a:bodyPr wrap="none" rtlCol="0" anchor="t"/>
          <a:lstStyle/>
          <a:p>
            <a:pPr marL="0" indent="0" algn="l">
              <a:lnSpc>
                <a:spcPts val="3062"/>
              </a:lnSpc>
              <a:buNone/>
            </a:pPr>
            <a:r>
              <a:rPr lang="en-US" sz="2187" b="1" dirty="0">
                <a:solidFill>
                  <a:srgbClr val="FFFFFF"/>
                </a:solidFill>
                <a:latin typeface="Nobile" pitchFamily="34" charset="0"/>
                <a:ea typeface="Nobile" pitchFamily="34" charset="-122"/>
                <a:cs typeface="Nobile" pitchFamily="34" charset="-120"/>
              </a:rPr>
              <a:t>by Local cookies</a:t>
            </a:r>
            <a:endParaRPr lang="en-US" sz="2187"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404155">
              <a:alpha val="75000"/>
            </a:srgbClr>
          </a:solidFill>
          <a:ln/>
        </p:spPr>
      </p:sp>
      <p:pic>
        <p:nvPicPr>
          <p:cNvPr id="4" name="Image 1" descr="preencoded.png"/>
          <p:cNvPicPr>
            <a:picLocks noChangeAspect="1"/>
          </p:cNvPicPr>
          <p:nvPr/>
        </p:nvPicPr>
        <p:blipFill>
          <a:blip r:embed="rId4"/>
          <a:stretch>
            <a:fillRect/>
          </a:stretch>
        </p:blipFill>
        <p:spPr>
          <a:xfrm>
            <a:off x="6457236" y="881063"/>
            <a:ext cx="1715810" cy="645081"/>
          </a:xfrm>
          <a:prstGeom prst="rect">
            <a:avLst/>
          </a:prstGeom>
        </p:spPr>
      </p:pic>
      <p:sp>
        <p:nvSpPr>
          <p:cNvPr id="5" name="Text 1"/>
          <p:cNvSpPr/>
          <p:nvPr/>
        </p:nvSpPr>
        <p:spPr>
          <a:xfrm>
            <a:off x="2037993" y="1859399"/>
            <a:ext cx="6374963" cy="694373"/>
          </a:xfrm>
          <a:prstGeom prst="rect">
            <a:avLst/>
          </a:prstGeom>
          <a:noFill/>
          <a:ln/>
        </p:spPr>
        <p:txBody>
          <a:bodyPr wrap="none" rtlCol="0" anchor="t"/>
          <a:lstStyle/>
          <a:p>
            <a:pPr marL="0" indent="0">
              <a:lnSpc>
                <a:spcPts val="5468"/>
              </a:lnSpc>
              <a:buNone/>
            </a:pPr>
            <a:r>
              <a:rPr lang="en-US" sz="4374" dirty="0">
                <a:solidFill>
                  <a:srgbClr val="FFFFFF"/>
                </a:solidFill>
                <a:latin typeface="Corben" pitchFamily="34" charset="0"/>
                <a:ea typeface="Corben" pitchFamily="34" charset="-122"/>
                <a:cs typeface="Corben" pitchFamily="34" charset="-120"/>
              </a:rPr>
              <a:t>Delightful array of treats</a:t>
            </a:r>
            <a:endParaRPr lang="en-US" sz="4374" dirty="0"/>
          </a:p>
        </p:txBody>
      </p:sp>
      <p:pic>
        <p:nvPicPr>
          <p:cNvPr id="6" name="Image 2" descr="preencoded.png"/>
          <p:cNvPicPr>
            <a:picLocks noChangeAspect="1"/>
          </p:cNvPicPr>
          <p:nvPr/>
        </p:nvPicPr>
        <p:blipFill>
          <a:blip r:embed="rId5"/>
          <a:stretch>
            <a:fillRect/>
          </a:stretch>
        </p:blipFill>
        <p:spPr>
          <a:xfrm>
            <a:off x="2037993" y="2887028"/>
            <a:ext cx="3295888" cy="2036921"/>
          </a:xfrm>
          <a:prstGeom prst="rect">
            <a:avLst/>
          </a:prstGeom>
        </p:spPr>
      </p:pic>
      <p:sp>
        <p:nvSpPr>
          <p:cNvPr id="7" name="Text 2"/>
          <p:cNvSpPr/>
          <p:nvPr/>
        </p:nvSpPr>
        <p:spPr>
          <a:xfrm>
            <a:off x="2037993" y="5201603"/>
            <a:ext cx="2805232" cy="347186"/>
          </a:xfrm>
          <a:prstGeom prst="rect">
            <a:avLst/>
          </a:prstGeom>
          <a:noFill/>
          <a:ln/>
        </p:spPr>
        <p:txBody>
          <a:bodyPr wrap="none" rtlCol="0" anchor="t"/>
          <a:lstStyle/>
          <a:p>
            <a:pPr marL="0" indent="0" algn="l">
              <a:lnSpc>
                <a:spcPts val="2734"/>
              </a:lnSpc>
              <a:buNone/>
            </a:pPr>
            <a:r>
              <a:rPr lang="en-US" sz="2187" dirty="0">
                <a:solidFill>
                  <a:srgbClr val="FFFFFF"/>
                </a:solidFill>
                <a:latin typeface="Corben" pitchFamily="34" charset="0"/>
                <a:ea typeface="Corben" pitchFamily="34" charset="-122"/>
                <a:cs typeface="Corben" pitchFamily="34" charset="-120"/>
              </a:rPr>
              <a:t>Classic and Indulgent</a:t>
            </a:r>
            <a:endParaRPr lang="en-US" sz="2187" dirty="0"/>
          </a:p>
        </p:txBody>
      </p:sp>
      <p:sp>
        <p:nvSpPr>
          <p:cNvPr id="8" name="Text 3"/>
          <p:cNvSpPr/>
          <p:nvPr/>
        </p:nvSpPr>
        <p:spPr>
          <a:xfrm>
            <a:off x="2037993" y="5682020"/>
            <a:ext cx="3295888" cy="1666280"/>
          </a:xfrm>
          <a:prstGeom prst="rect">
            <a:avLst/>
          </a:prstGeom>
          <a:noFill/>
          <a:ln/>
        </p:spPr>
        <p:txBody>
          <a:bodyPr wrap="square" rtlCol="0" anchor="t"/>
          <a:lstStyle/>
          <a:p>
            <a:pPr marL="0" indent="0" algn="l">
              <a:lnSpc>
                <a:spcPts val="2624"/>
              </a:lnSpc>
              <a:buNone/>
            </a:pPr>
            <a:r>
              <a:rPr lang="en-US" sz="1750" dirty="0">
                <a:solidFill>
                  <a:srgbClr val="FFFFFF"/>
                </a:solidFill>
                <a:latin typeface="Nobile" pitchFamily="34" charset="0"/>
                <a:ea typeface="Nobile" pitchFamily="34" charset="-122"/>
                <a:cs typeface="Nobile" pitchFamily="34" charset="-120"/>
              </a:rPr>
              <a:t>From timeless chocolate chip to decadent stuffed cookies, Local Cookies offers a wide range of sweet treats to delight every palate.</a:t>
            </a:r>
            <a:endParaRPr lang="en-US" sz="1750" dirty="0"/>
          </a:p>
        </p:txBody>
      </p:sp>
      <p:pic>
        <p:nvPicPr>
          <p:cNvPr id="9" name="Image 3" descr="preencoded.png"/>
          <p:cNvPicPr>
            <a:picLocks noChangeAspect="1"/>
          </p:cNvPicPr>
          <p:nvPr/>
        </p:nvPicPr>
        <p:blipFill>
          <a:blip r:embed="rId6"/>
          <a:stretch>
            <a:fillRect/>
          </a:stretch>
        </p:blipFill>
        <p:spPr>
          <a:xfrm>
            <a:off x="5667137" y="2887028"/>
            <a:ext cx="3296007" cy="2037040"/>
          </a:xfrm>
          <a:prstGeom prst="rect">
            <a:avLst/>
          </a:prstGeom>
        </p:spPr>
      </p:pic>
      <p:sp>
        <p:nvSpPr>
          <p:cNvPr id="10" name="Text 4"/>
          <p:cNvSpPr/>
          <p:nvPr/>
        </p:nvSpPr>
        <p:spPr>
          <a:xfrm>
            <a:off x="5667137" y="5201722"/>
            <a:ext cx="2968823" cy="347186"/>
          </a:xfrm>
          <a:prstGeom prst="rect">
            <a:avLst/>
          </a:prstGeom>
          <a:noFill/>
          <a:ln/>
        </p:spPr>
        <p:txBody>
          <a:bodyPr wrap="none" rtlCol="0" anchor="t"/>
          <a:lstStyle/>
          <a:p>
            <a:pPr marL="0" indent="0" algn="l">
              <a:lnSpc>
                <a:spcPts val="2734"/>
              </a:lnSpc>
              <a:buNone/>
            </a:pPr>
            <a:r>
              <a:rPr lang="en-US" sz="2187" dirty="0">
                <a:solidFill>
                  <a:srgbClr val="FFFFFF"/>
                </a:solidFill>
                <a:latin typeface="Corben" pitchFamily="34" charset="0"/>
                <a:ea typeface="Corben" pitchFamily="34" charset="-122"/>
                <a:cs typeface="Corben" pitchFamily="34" charset="-120"/>
              </a:rPr>
              <a:t>Handcrafted with Care</a:t>
            </a:r>
            <a:endParaRPr lang="en-US" sz="2187" dirty="0"/>
          </a:p>
        </p:txBody>
      </p:sp>
      <p:sp>
        <p:nvSpPr>
          <p:cNvPr id="11" name="Text 5"/>
          <p:cNvSpPr/>
          <p:nvPr/>
        </p:nvSpPr>
        <p:spPr>
          <a:xfrm>
            <a:off x="5667137" y="5682139"/>
            <a:ext cx="3296007" cy="1666280"/>
          </a:xfrm>
          <a:prstGeom prst="rect">
            <a:avLst/>
          </a:prstGeom>
          <a:noFill/>
          <a:ln/>
        </p:spPr>
        <p:txBody>
          <a:bodyPr wrap="square" rtlCol="0" anchor="t"/>
          <a:lstStyle/>
          <a:p>
            <a:pPr marL="0" indent="0" algn="l">
              <a:lnSpc>
                <a:spcPts val="2624"/>
              </a:lnSpc>
              <a:buNone/>
            </a:pPr>
            <a:r>
              <a:rPr lang="en-US" sz="1750" dirty="0">
                <a:solidFill>
                  <a:srgbClr val="FFFFFF"/>
                </a:solidFill>
                <a:latin typeface="Nobile" pitchFamily="34" charset="0"/>
                <a:ea typeface="Nobile" pitchFamily="34" charset="-122"/>
                <a:cs typeface="Nobile" pitchFamily="34" charset="-120"/>
              </a:rPr>
              <a:t>Each cookie is meticulously crafted using the finest ingredients to ensure maximum flavor and texture in every bite.</a:t>
            </a:r>
            <a:endParaRPr lang="en-US" sz="1750" dirty="0"/>
          </a:p>
        </p:txBody>
      </p:sp>
      <p:pic>
        <p:nvPicPr>
          <p:cNvPr id="12" name="Image 4" descr="preencoded.png"/>
          <p:cNvPicPr>
            <a:picLocks noChangeAspect="1"/>
          </p:cNvPicPr>
          <p:nvPr/>
        </p:nvPicPr>
        <p:blipFill>
          <a:blip r:embed="rId7"/>
          <a:stretch>
            <a:fillRect/>
          </a:stretch>
        </p:blipFill>
        <p:spPr>
          <a:xfrm>
            <a:off x="9296400" y="2887028"/>
            <a:ext cx="3296007" cy="2037040"/>
          </a:xfrm>
          <a:prstGeom prst="rect">
            <a:avLst/>
          </a:prstGeom>
        </p:spPr>
      </p:pic>
      <p:sp>
        <p:nvSpPr>
          <p:cNvPr id="13" name="Text 6"/>
          <p:cNvSpPr/>
          <p:nvPr/>
        </p:nvSpPr>
        <p:spPr>
          <a:xfrm>
            <a:off x="9296400" y="5201722"/>
            <a:ext cx="3133249" cy="347186"/>
          </a:xfrm>
          <a:prstGeom prst="rect">
            <a:avLst/>
          </a:prstGeom>
          <a:noFill/>
          <a:ln/>
        </p:spPr>
        <p:txBody>
          <a:bodyPr wrap="none" rtlCol="0" anchor="t"/>
          <a:lstStyle/>
          <a:p>
            <a:pPr marL="0" indent="0" algn="l">
              <a:lnSpc>
                <a:spcPts val="2734"/>
              </a:lnSpc>
              <a:buNone/>
            </a:pPr>
            <a:r>
              <a:rPr lang="en-US" sz="2187" dirty="0">
                <a:solidFill>
                  <a:srgbClr val="FFFFFF"/>
                </a:solidFill>
                <a:latin typeface="Corben" pitchFamily="34" charset="0"/>
                <a:ea typeface="Corben" pitchFamily="34" charset="-122"/>
                <a:cs typeface="Corben" pitchFamily="34" charset="-120"/>
              </a:rPr>
              <a:t>Something for Everyone</a:t>
            </a:r>
            <a:endParaRPr lang="en-US" sz="2187" dirty="0"/>
          </a:p>
        </p:txBody>
      </p:sp>
      <p:sp>
        <p:nvSpPr>
          <p:cNvPr id="14" name="Text 7"/>
          <p:cNvSpPr/>
          <p:nvPr/>
        </p:nvSpPr>
        <p:spPr>
          <a:xfrm>
            <a:off x="9296400" y="5682139"/>
            <a:ext cx="3296007" cy="1666280"/>
          </a:xfrm>
          <a:prstGeom prst="rect">
            <a:avLst/>
          </a:prstGeom>
          <a:noFill/>
          <a:ln/>
        </p:spPr>
        <p:txBody>
          <a:bodyPr wrap="square" rtlCol="0" anchor="t"/>
          <a:lstStyle/>
          <a:p>
            <a:pPr marL="0" indent="0" algn="l">
              <a:lnSpc>
                <a:spcPts val="2624"/>
              </a:lnSpc>
              <a:buNone/>
            </a:pPr>
            <a:r>
              <a:rPr lang="en-US" sz="1750" dirty="0">
                <a:solidFill>
                  <a:srgbClr val="FFFFFF"/>
                </a:solidFill>
                <a:latin typeface="Nobile" pitchFamily="34" charset="0"/>
                <a:ea typeface="Nobile" pitchFamily="34" charset="-122"/>
                <a:cs typeface="Nobile" pitchFamily="34" charset="-120"/>
              </a:rPr>
              <a:t>Whether you crave a rich, buttery indulgence or a healthier option, Local Cookies has an array of flavors to satisfy any craving.</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1267"/>
          </a:xfrm>
          <a:prstGeom prst="rect">
            <a:avLst/>
          </a:prstGeom>
          <a:solidFill>
            <a:srgbClr val="404155">
              <a:alpha val="75000"/>
            </a:srgbClr>
          </a:solidFill>
          <a:ln/>
        </p:spPr>
      </p:sp>
      <p:pic>
        <p:nvPicPr>
          <p:cNvPr id="4" name="Image 1" descr="preencoded.png"/>
          <p:cNvPicPr>
            <a:picLocks noChangeAspect="1"/>
          </p:cNvPicPr>
          <p:nvPr/>
        </p:nvPicPr>
        <p:blipFill>
          <a:blip r:embed="rId4"/>
          <a:stretch>
            <a:fillRect/>
          </a:stretch>
        </p:blipFill>
        <p:spPr>
          <a:xfrm>
            <a:off x="0" y="0"/>
            <a:ext cx="14630400" cy="2612946"/>
          </a:xfrm>
          <a:prstGeom prst="rect">
            <a:avLst/>
          </a:prstGeom>
        </p:spPr>
      </p:pic>
      <p:pic>
        <p:nvPicPr>
          <p:cNvPr id="5" name="Image 2" descr="preencoded.png"/>
          <p:cNvPicPr>
            <a:picLocks noChangeAspect="1"/>
          </p:cNvPicPr>
          <p:nvPr/>
        </p:nvPicPr>
        <p:blipFill>
          <a:blip r:embed="rId5"/>
          <a:stretch>
            <a:fillRect/>
          </a:stretch>
        </p:blipFill>
        <p:spPr>
          <a:xfrm>
            <a:off x="6508075" y="3187779"/>
            <a:ext cx="1614130" cy="606743"/>
          </a:xfrm>
          <a:prstGeom prst="rect">
            <a:avLst/>
          </a:prstGeom>
        </p:spPr>
      </p:pic>
      <p:sp>
        <p:nvSpPr>
          <p:cNvPr id="6" name="Text 1"/>
          <p:cNvSpPr/>
          <p:nvPr/>
        </p:nvSpPr>
        <p:spPr>
          <a:xfrm>
            <a:off x="2350532" y="4108013"/>
            <a:ext cx="6910507" cy="653177"/>
          </a:xfrm>
          <a:prstGeom prst="rect">
            <a:avLst/>
          </a:prstGeom>
          <a:noFill/>
          <a:ln/>
        </p:spPr>
        <p:txBody>
          <a:bodyPr wrap="none" rtlCol="0" anchor="t"/>
          <a:lstStyle/>
          <a:p>
            <a:pPr marL="0" indent="0">
              <a:lnSpc>
                <a:spcPts val="5144"/>
              </a:lnSpc>
              <a:buNone/>
            </a:pPr>
            <a:r>
              <a:rPr lang="en-US" sz="4115" dirty="0">
                <a:solidFill>
                  <a:srgbClr val="FFFFFF"/>
                </a:solidFill>
                <a:latin typeface="Corben" pitchFamily="34" charset="0"/>
                <a:ea typeface="Corben" pitchFamily="34" charset="-122"/>
                <a:cs typeface="Corben" pitchFamily="34" charset="-120"/>
              </a:rPr>
              <a:t>Classic to Indulgent Cookies</a:t>
            </a:r>
            <a:endParaRPr lang="en-US" sz="4115" dirty="0"/>
          </a:p>
        </p:txBody>
      </p:sp>
      <p:sp>
        <p:nvSpPr>
          <p:cNvPr id="7" name="Shape 2"/>
          <p:cNvSpPr/>
          <p:nvPr/>
        </p:nvSpPr>
        <p:spPr>
          <a:xfrm>
            <a:off x="2350532" y="5309830"/>
            <a:ext cx="365760" cy="365760"/>
          </a:xfrm>
          <a:prstGeom prst="roundRect">
            <a:avLst>
              <a:gd name="adj" fmla="val 25718"/>
            </a:avLst>
          </a:prstGeom>
          <a:solidFill>
            <a:srgbClr val="0E2172"/>
          </a:solidFill>
          <a:ln w="7620">
            <a:solidFill>
              <a:srgbClr val="273A8B"/>
            </a:solidFill>
            <a:prstDash val="solid"/>
          </a:ln>
        </p:spPr>
      </p:sp>
      <p:sp>
        <p:nvSpPr>
          <p:cNvPr id="8" name="Text 3"/>
          <p:cNvSpPr/>
          <p:nvPr/>
        </p:nvSpPr>
        <p:spPr>
          <a:xfrm>
            <a:off x="2925247" y="5309830"/>
            <a:ext cx="2595682" cy="653177"/>
          </a:xfrm>
          <a:prstGeom prst="rect">
            <a:avLst/>
          </a:prstGeom>
          <a:noFill/>
          <a:ln/>
        </p:spPr>
        <p:txBody>
          <a:bodyPr wrap="square" rtlCol="0" anchor="t"/>
          <a:lstStyle/>
          <a:p>
            <a:pPr marL="0" indent="0">
              <a:lnSpc>
                <a:spcPts val="2572"/>
              </a:lnSpc>
              <a:buNone/>
            </a:pPr>
            <a:r>
              <a:rPr lang="en-US" sz="2057" dirty="0">
                <a:solidFill>
                  <a:srgbClr val="FFFFFF"/>
                </a:solidFill>
                <a:latin typeface="Corben" pitchFamily="34" charset="0"/>
                <a:ea typeface="Corben" pitchFamily="34" charset="-122"/>
                <a:cs typeface="Corben" pitchFamily="34" charset="-120"/>
              </a:rPr>
              <a:t>Classic Chocolate Chip</a:t>
            </a:r>
            <a:endParaRPr lang="en-US" sz="2057" dirty="0"/>
          </a:p>
        </p:txBody>
      </p:sp>
      <p:sp>
        <p:nvSpPr>
          <p:cNvPr id="9" name="Text 4"/>
          <p:cNvSpPr/>
          <p:nvPr/>
        </p:nvSpPr>
        <p:spPr>
          <a:xfrm>
            <a:off x="2925247" y="6088380"/>
            <a:ext cx="2595682" cy="1568053"/>
          </a:xfrm>
          <a:prstGeom prst="rect">
            <a:avLst/>
          </a:prstGeom>
          <a:noFill/>
          <a:ln/>
        </p:spPr>
        <p:txBody>
          <a:bodyPr wrap="square" rtlCol="0" anchor="t"/>
          <a:lstStyle/>
          <a:p>
            <a:pPr marL="0" indent="0">
              <a:lnSpc>
                <a:spcPts val="2469"/>
              </a:lnSpc>
              <a:buNone/>
            </a:pPr>
            <a:r>
              <a:rPr lang="en-US" sz="1646" dirty="0">
                <a:solidFill>
                  <a:srgbClr val="FFFFFF"/>
                </a:solidFill>
                <a:latin typeface="Nobile" pitchFamily="34" charset="0"/>
                <a:ea typeface="Nobile" pitchFamily="34" charset="-122"/>
                <a:cs typeface="Nobile" pitchFamily="34" charset="-120"/>
              </a:rPr>
              <a:t>A timeless favorite, featuring rich chocolate chunks nestled in a buttery, crispy-edged cookie.</a:t>
            </a:r>
            <a:endParaRPr lang="en-US" sz="1646" dirty="0"/>
          </a:p>
        </p:txBody>
      </p:sp>
      <p:sp>
        <p:nvSpPr>
          <p:cNvPr id="10" name="Shape 5"/>
          <p:cNvSpPr/>
          <p:nvPr/>
        </p:nvSpPr>
        <p:spPr>
          <a:xfrm>
            <a:off x="5729883" y="5309830"/>
            <a:ext cx="365760" cy="365760"/>
          </a:xfrm>
          <a:prstGeom prst="roundRect">
            <a:avLst>
              <a:gd name="adj" fmla="val 25718"/>
            </a:avLst>
          </a:prstGeom>
          <a:solidFill>
            <a:srgbClr val="0E2172"/>
          </a:solidFill>
          <a:ln w="7620">
            <a:solidFill>
              <a:srgbClr val="273A8B"/>
            </a:solidFill>
            <a:prstDash val="solid"/>
          </a:ln>
        </p:spPr>
      </p:sp>
      <p:sp>
        <p:nvSpPr>
          <p:cNvPr id="11" name="Text 6"/>
          <p:cNvSpPr/>
          <p:nvPr/>
        </p:nvSpPr>
        <p:spPr>
          <a:xfrm>
            <a:off x="6304598" y="5309830"/>
            <a:ext cx="2595682" cy="653177"/>
          </a:xfrm>
          <a:prstGeom prst="rect">
            <a:avLst/>
          </a:prstGeom>
          <a:noFill/>
          <a:ln/>
        </p:spPr>
        <p:txBody>
          <a:bodyPr wrap="square" rtlCol="0" anchor="t"/>
          <a:lstStyle/>
          <a:p>
            <a:pPr marL="0" indent="0">
              <a:lnSpc>
                <a:spcPts val="2572"/>
              </a:lnSpc>
              <a:buNone/>
            </a:pPr>
            <a:r>
              <a:rPr lang="en-US" sz="2057" dirty="0">
                <a:solidFill>
                  <a:srgbClr val="FFFFFF"/>
                </a:solidFill>
                <a:latin typeface="Corben" pitchFamily="34" charset="0"/>
                <a:ea typeface="Corben" pitchFamily="34" charset="-122"/>
                <a:cs typeface="Corben" pitchFamily="34" charset="-120"/>
              </a:rPr>
              <a:t>Decadent Stuffed Cookies</a:t>
            </a:r>
            <a:endParaRPr lang="en-US" sz="2057" dirty="0"/>
          </a:p>
        </p:txBody>
      </p:sp>
      <p:sp>
        <p:nvSpPr>
          <p:cNvPr id="12" name="Text 7"/>
          <p:cNvSpPr/>
          <p:nvPr/>
        </p:nvSpPr>
        <p:spPr>
          <a:xfrm>
            <a:off x="6304598" y="6088380"/>
            <a:ext cx="2595682" cy="1568053"/>
          </a:xfrm>
          <a:prstGeom prst="rect">
            <a:avLst/>
          </a:prstGeom>
          <a:noFill/>
          <a:ln/>
        </p:spPr>
        <p:txBody>
          <a:bodyPr wrap="square" rtlCol="0" anchor="t"/>
          <a:lstStyle/>
          <a:p>
            <a:pPr marL="0" indent="0">
              <a:lnSpc>
                <a:spcPts val="2469"/>
              </a:lnSpc>
              <a:buNone/>
            </a:pPr>
            <a:r>
              <a:rPr lang="en-US" sz="1646" dirty="0">
                <a:solidFill>
                  <a:srgbClr val="FFFFFF"/>
                </a:solidFill>
                <a:latin typeface="Nobile" pitchFamily="34" charset="0"/>
                <a:ea typeface="Nobile" pitchFamily="34" charset="-122"/>
                <a:cs typeface="Nobile" pitchFamily="34" charset="-120"/>
              </a:rPr>
              <a:t>Indulge in our signature </a:t>
            </a:r>
            <a:r>
              <a:rPr lang="en-US" sz="1646" b="1" u="sng" dirty="0">
                <a:solidFill>
                  <a:srgbClr val="BBC6F7"/>
                </a:solidFill>
                <a:latin typeface="Nobile" pitchFamily="34" charset="0"/>
                <a:ea typeface="Nobile" pitchFamily="34" charset="-122"/>
                <a:cs typeface="Nobile" pitchFamily="34" charset="-120"/>
                <a:hlinkClick r:id="rId6">
                  <a:extLst>
                    <a:ext uri="{A12FA001-AC4F-418D-AE19-62706E023703}">
                      <ahyp:hlinkClr xmlns:ahyp="http://schemas.microsoft.com/office/drawing/2018/hyperlinkcolor" xmlns="" val="tx"/>
                    </a:ext>
                  </a:extLst>
                </a:hlinkClick>
              </a:rPr>
              <a:t>stuffed cookies</a:t>
            </a:r>
            <a:r>
              <a:rPr lang="en-US" sz="1646" dirty="0">
                <a:solidFill>
                  <a:srgbClr val="FFFFFF"/>
                </a:solidFill>
                <a:latin typeface="Nobile" pitchFamily="34" charset="0"/>
                <a:ea typeface="Nobile" pitchFamily="34" charset="-122"/>
                <a:cs typeface="Nobile" pitchFamily="34" charset="-120"/>
              </a:rPr>
              <a:t>, with molten centers of gooey caramel, creamy Nutella, or melty chocolate.</a:t>
            </a:r>
            <a:endParaRPr lang="en-US" sz="1646" dirty="0"/>
          </a:p>
        </p:txBody>
      </p:sp>
      <p:sp>
        <p:nvSpPr>
          <p:cNvPr id="13" name="Shape 8"/>
          <p:cNvSpPr/>
          <p:nvPr/>
        </p:nvSpPr>
        <p:spPr>
          <a:xfrm>
            <a:off x="9109234" y="5309830"/>
            <a:ext cx="365760" cy="365760"/>
          </a:xfrm>
          <a:prstGeom prst="roundRect">
            <a:avLst>
              <a:gd name="adj" fmla="val 25718"/>
            </a:avLst>
          </a:prstGeom>
          <a:solidFill>
            <a:srgbClr val="0E2172"/>
          </a:solidFill>
          <a:ln w="7620">
            <a:solidFill>
              <a:srgbClr val="273A8B"/>
            </a:solidFill>
            <a:prstDash val="solid"/>
          </a:ln>
        </p:spPr>
      </p:sp>
      <p:sp>
        <p:nvSpPr>
          <p:cNvPr id="14" name="Text 9"/>
          <p:cNvSpPr/>
          <p:nvPr/>
        </p:nvSpPr>
        <p:spPr>
          <a:xfrm>
            <a:off x="9683948" y="5309830"/>
            <a:ext cx="2595682" cy="326588"/>
          </a:xfrm>
          <a:prstGeom prst="rect">
            <a:avLst/>
          </a:prstGeom>
          <a:noFill/>
          <a:ln/>
        </p:spPr>
        <p:txBody>
          <a:bodyPr wrap="none" rtlCol="0" anchor="t"/>
          <a:lstStyle/>
          <a:p>
            <a:pPr marL="0" indent="0">
              <a:lnSpc>
                <a:spcPts val="2572"/>
              </a:lnSpc>
              <a:buNone/>
            </a:pPr>
            <a:r>
              <a:rPr lang="en-US" sz="2057" dirty="0">
                <a:solidFill>
                  <a:srgbClr val="FFFFFF"/>
                </a:solidFill>
                <a:latin typeface="Corben" pitchFamily="34" charset="0"/>
                <a:ea typeface="Corben" pitchFamily="34" charset="-122"/>
                <a:cs typeface="Corben" pitchFamily="34" charset="-120"/>
              </a:rPr>
              <a:t>Delightful Variety</a:t>
            </a:r>
            <a:endParaRPr lang="en-US" sz="2057" dirty="0"/>
          </a:p>
        </p:txBody>
      </p:sp>
      <p:sp>
        <p:nvSpPr>
          <p:cNvPr id="15" name="Text 10"/>
          <p:cNvSpPr/>
          <p:nvPr/>
        </p:nvSpPr>
        <p:spPr>
          <a:xfrm>
            <a:off x="9683948" y="5761792"/>
            <a:ext cx="2595682" cy="1568053"/>
          </a:xfrm>
          <a:prstGeom prst="rect">
            <a:avLst/>
          </a:prstGeom>
          <a:noFill/>
          <a:ln/>
        </p:spPr>
        <p:txBody>
          <a:bodyPr wrap="square" rtlCol="0" anchor="t"/>
          <a:lstStyle/>
          <a:p>
            <a:pPr marL="0" indent="0">
              <a:lnSpc>
                <a:spcPts val="2469"/>
              </a:lnSpc>
              <a:buNone/>
            </a:pPr>
            <a:r>
              <a:rPr lang="en-US" sz="1646" dirty="0">
                <a:solidFill>
                  <a:srgbClr val="FFFFFF"/>
                </a:solidFill>
                <a:latin typeface="Nobile" pitchFamily="34" charset="0"/>
                <a:ea typeface="Nobile" pitchFamily="34" charset="-122"/>
                <a:cs typeface="Nobile" pitchFamily="34" charset="-120"/>
              </a:rPr>
              <a:t>Explore our ever-expanding menu, from classic flavors to unique twists, catering to every cookie connoisseur.</a:t>
            </a:r>
            <a:endParaRPr lang="en-US" sz="1646"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404155">
              <a:alpha val="75000"/>
            </a:srgbClr>
          </a:solidFill>
          <a:ln/>
        </p:spPr>
      </p:sp>
      <p:pic>
        <p:nvPicPr>
          <p:cNvPr id="4" name="Image 1" descr="preencoded.png"/>
          <p:cNvPicPr>
            <a:picLocks noChangeAspect="1"/>
          </p:cNvPicPr>
          <p:nvPr/>
        </p:nvPicPr>
        <p:blipFill>
          <a:blip r:embed="rId4"/>
          <a:stretch>
            <a:fillRect/>
          </a:stretch>
        </p:blipFill>
        <p:spPr>
          <a:xfrm>
            <a:off x="6607373" y="504230"/>
            <a:ext cx="1415653" cy="532209"/>
          </a:xfrm>
          <a:prstGeom prst="rect">
            <a:avLst/>
          </a:prstGeom>
        </p:spPr>
      </p:pic>
      <p:sp>
        <p:nvSpPr>
          <p:cNvPr id="5" name="Text 1"/>
          <p:cNvSpPr/>
          <p:nvPr/>
        </p:nvSpPr>
        <p:spPr>
          <a:xfrm>
            <a:off x="2961203" y="1311354"/>
            <a:ext cx="4583073" cy="572810"/>
          </a:xfrm>
          <a:prstGeom prst="rect">
            <a:avLst/>
          </a:prstGeom>
          <a:noFill/>
          <a:ln/>
        </p:spPr>
        <p:txBody>
          <a:bodyPr wrap="none" rtlCol="0" anchor="t"/>
          <a:lstStyle/>
          <a:p>
            <a:pPr marL="0" indent="0">
              <a:lnSpc>
                <a:spcPts val="4511"/>
              </a:lnSpc>
              <a:buNone/>
            </a:pPr>
            <a:r>
              <a:rPr lang="en-US" sz="3609" dirty="0">
                <a:solidFill>
                  <a:srgbClr val="FFFFFF"/>
                </a:solidFill>
                <a:latin typeface="Corben" pitchFamily="34" charset="0"/>
                <a:ea typeface="Corben" pitchFamily="34" charset="-122"/>
                <a:cs typeface="Corben" pitchFamily="34" charset="-120"/>
              </a:rPr>
              <a:t>Ben's Cookies</a:t>
            </a:r>
            <a:endParaRPr lang="en-US" sz="3609" dirty="0"/>
          </a:p>
        </p:txBody>
      </p:sp>
      <p:sp>
        <p:nvSpPr>
          <p:cNvPr id="6" name="Text 2"/>
          <p:cNvSpPr/>
          <p:nvPr/>
        </p:nvSpPr>
        <p:spPr>
          <a:xfrm>
            <a:off x="2961203" y="2323981"/>
            <a:ext cx="4130397" cy="1375172"/>
          </a:xfrm>
          <a:prstGeom prst="rect">
            <a:avLst/>
          </a:prstGeom>
          <a:noFill/>
          <a:ln/>
        </p:spPr>
        <p:txBody>
          <a:bodyPr wrap="square" rtlCol="0" anchor="t"/>
          <a:lstStyle/>
          <a:p>
            <a:pPr marL="0" indent="0">
              <a:lnSpc>
                <a:spcPts val="2165"/>
              </a:lnSpc>
              <a:buNone/>
            </a:pPr>
            <a:r>
              <a:rPr lang="en-US" sz="1444" b="1" u="sng" dirty="0">
                <a:solidFill>
                  <a:srgbClr val="BBC6F7"/>
                </a:solidFill>
                <a:latin typeface="Nobile" pitchFamily="34" charset="0"/>
                <a:ea typeface="Nobile" pitchFamily="34" charset="-122"/>
                <a:cs typeface="Nobile" pitchFamily="34" charset="-120"/>
                <a:hlinkClick r:id="rId5">
                  <a:extLst>
                    <a:ext uri="{A12FA001-AC4F-418D-AE19-62706E023703}">
                      <ahyp:hlinkClr xmlns:ahyp="http://schemas.microsoft.com/office/drawing/2018/hyperlinkcolor" xmlns="" val="tx"/>
                    </a:ext>
                  </a:extLst>
                </a:hlinkClick>
              </a:rPr>
              <a:t>Ben's Cookies</a:t>
            </a:r>
            <a:r>
              <a:rPr lang="en-US" sz="1444" dirty="0">
                <a:solidFill>
                  <a:srgbClr val="FFFFFF"/>
                </a:solidFill>
                <a:latin typeface="Nobile" pitchFamily="34" charset="0"/>
                <a:ea typeface="Nobile" pitchFamily="34" charset="-122"/>
                <a:cs typeface="Nobile" pitchFamily="34" charset="-120"/>
              </a:rPr>
              <a:t> are renowned for their rich and buttery flavor, making them a true indulgence. Crafted with premium ingredients and baked to perfection, each bite delivers a velvety smooth texture that melts in your mouth.</a:t>
            </a:r>
            <a:endParaRPr lang="en-US" sz="1444" dirty="0"/>
          </a:p>
        </p:txBody>
      </p:sp>
      <p:pic>
        <p:nvPicPr>
          <p:cNvPr id="7" name="Image 2" descr="preencoded.png"/>
          <p:cNvPicPr>
            <a:picLocks noChangeAspect="1"/>
          </p:cNvPicPr>
          <p:nvPr/>
        </p:nvPicPr>
        <p:blipFill>
          <a:blip r:embed="rId6"/>
          <a:stretch>
            <a:fillRect/>
          </a:stretch>
        </p:blipFill>
        <p:spPr>
          <a:xfrm>
            <a:off x="7546419" y="2365296"/>
            <a:ext cx="4130397" cy="515373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404155">
              <a:alpha val="75000"/>
            </a:srgbClr>
          </a:solidFill>
          <a:ln/>
        </p:spPr>
      </p:sp>
      <p:pic>
        <p:nvPicPr>
          <p:cNvPr id="4" name="Image 1" descr="preencoded.png"/>
          <p:cNvPicPr>
            <a:picLocks noChangeAspect="1"/>
          </p:cNvPicPr>
          <p:nvPr/>
        </p:nvPicPr>
        <p:blipFill>
          <a:blip r:embed="rId4"/>
          <a:stretch>
            <a:fillRect/>
          </a:stretch>
        </p:blipFill>
        <p:spPr>
          <a:xfrm>
            <a:off x="6457236" y="1885712"/>
            <a:ext cx="1715810" cy="645081"/>
          </a:xfrm>
          <a:prstGeom prst="rect">
            <a:avLst/>
          </a:prstGeom>
        </p:spPr>
      </p:pic>
      <p:sp>
        <p:nvSpPr>
          <p:cNvPr id="5" name="Text 1"/>
          <p:cNvSpPr/>
          <p:nvPr/>
        </p:nvSpPr>
        <p:spPr>
          <a:xfrm>
            <a:off x="2037993" y="2864048"/>
            <a:ext cx="4443889" cy="555427"/>
          </a:xfrm>
          <a:prstGeom prst="rect">
            <a:avLst/>
          </a:prstGeom>
          <a:noFill/>
          <a:ln/>
        </p:spPr>
        <p:txBody>
          <a:bodyPr wrap="none" rtlCol="0" anchor="t"/>
          <a:lstStyle/>
          <a:p>
            <a:pPr marL="0" indent="0">
              <a:lnSpc>
                <a:spcPts val="4374"/>
              </a:lnSpc>
              <a:buNone/>
            </a:pPr>
            <a:r>
              <a:rPr lang="en-US" sz="3499" dirty="0">
                <a:solidFill>
                  <a:srgbClr val="FFFFFF"/>
                </a:solidFill>
                <a:latin typeface="Corben" pitchFamily="34" charset="0"/>
                <a:ea typeface="Corben" pitchFamily="34" charset="-122"/>
                <a:cs typeface="Corben" pitchFamily="34" charset="-120"/>
              </a:rPr>
              <a:t>Healthier Options</a:t>
            </a:r>
            <a:endParaRPr lang="en-US" sz="3499" dirty="0"/>
          </a:p>
        </p:txBody>
      </p:sp>
      <p:pic>
        <p:nvPicPr>
          <p:cNvPr id="6" name="Image 2" descr="preencoded.png"/>
          <p:cNvPicPr>
            <a:picLocks noChangeAspect="1"/>
          </p:cNvPicPr>
          <p:nvPr/>
        </p:nvPicPr>
        <p:blipFill>
          <a:blip r:embed="rId5"/>
          <a:stretch>
            <a:fillRect/>
          </a:stretch>
        </p:blipFill>
        <p:spPr>
          <a:xfrm>
            <a:off x="2037993" y="3752731"/>
            <a:ext cx="555427" cy="555427"/>
          </a:xfrm>
          <a:prstGeom prst="rect">
            <a:avLst/>
          </a:prstGeom>
        </p:spPr>
      </p:pic>
      <p:sp>
        <p:nvSpPr>
          <p:cNvPr id="7" name="Text 2"/>
          <p:cNvSpPr/>
          <p:nvPr/>
        </p:nvSpPr>
        <p:spPr>
          <a:xfrm>
            <a:off x="2037993" y="4530328"/>
            <a:ext cx="2777490" cy="347186"/>
          </a:xfrm>
          <a:prstGeom prst="rect">
            <a:avLst/>
          </a:prstGeom>
          <a:noFill/>
          <a:ln/>
        </p:spPr>
        <p:txBody>
          <a:bodyPr wrap="none" rtlCol="0" anchor="t"/>
          <a:lstStyle/>
          <a:p>
            <a:pPr marL="0" indent="0" algn="l">
              <a:lnSpc>
                <a:spcPts val="2734"/>
              </a:lnSpc>
              <a:buNone/>
            </a:pPr>
            <a:r>
              <a:rPr lang="en-US" sz="2187" dirty="0">
                <a:solidFill>
                  <a:srgbClr val="FFFFFF"/>
                </a:solidFill>
                <a:latin typeface="Corben" pitchFamily="34" charset="0"/>
                <a:ea typeface="Corben" pitchFamily="34" charset="-122"/>
                <a:cs typeface="Corben" pitchFamily="34" charset="-120"/>
              </a:rPr>
              <a:t>Pistachio Cookies</a:t>
            </a:r>
            <a:endParaRPr lang="en-US" sz="2187" dirty="0"/>
          </a:p>
        </p:txBody>
      </p:sp>
      <p:sp>
        <p:nvSpPr>
          <p:cNvPr id="8" name="Text 3"/>
          <p:cNvSpPr/>
          <p:nvPr/>
        </p:nvSpPr>
        <p:spPr>
          <a:xfrm>
            <a:off x="2037993" y="5010745"/>
            <a:ext cx="3295888" cy="1333024"/>
          </a:xfrm>
          <a:prstGeom prst="rect">
            <a:avLst/>
          </a:prstGeom>
          <a:noFill/>
          <a:ln/>
        </p:spPr>
        <p:txBody>
          <a:bodyPr wrap="square" rtlCol="0" anchor="t"/>
          <a:lstStyle/>
          <a:p>
            <a:pPr marL="0" indent="0" algn="l">
              <a:lnSpc>
                <a:spcPts val="2624"/>
              </a:lnSpc>
              <a:buNone/>
            </a:pPr>
            <a:r>
              <a:rPr lang="en-US" sz="1750" dirty="0">
                <a:solidFill>
                  <a:srgbClr val="FFFFFF"/>
                </a:solidFill>
                <a:latin typeface="Nobile" pitchFamily="34" charset="0"/>
                <a:ea typeface="Nobile" pitchFamily="34" charset="-122"/>
                <a:cs typeface="Nobile" pitchFamily="34" charset="-120"/>
              </a:rPr>
              <a:t>Indulge in the delicate, nutty flavor of pistachio cookies, a guilt-free treat that satisfies your cravings.</a:t>
            </a:r>
            <a:endParaRPr lang="en-US" sz="1750" dirty="0"/>
          </a:p>
        </p:txBody>
      </p:sp>
      <p:pic>
        <p:nvPicPr>
          <p:cNvPr id="9" name="Image 3" descr="preencoded.png"/>
          <p:cNvPicPr>
            <a:picLocks noChangeAspect="1"/>
          </p:cNvPicPr>
          <p:nvPr/>
        </p:nvPicPr>
        <p:blipFill>
          <a:blip r:embed="rId6"/>
          <a:stretch>
            <a:fillRect/>
          </a:stretch>
        </p:blipFill>
        <p:spPr>
          <a:xfrm>
            <a:off x="5667137" y="3752731"/>
            <a:ext cx="555427" cy="555427"/>
          </a:xfrm>
          <a:prstGeom prst="rect">
            <a:avLst/>
          </a:prstGeom>
        </p:spPr>
      </p:pic>
      <p:sp>
        <p:nvSpPr>
          <p:cNvPr id="10" name="Text 4"/>
          <p:cNvSpPr/>
          <p:nvPr/>
        </p:nvSpPr>
        <p:spPr>
          <a:xfrm>
            <a:off x="5667137" y="4530328"/>
            <a:ext cx="2777490" cy="347186"/>
          </a:xfrm>
          <a:prstGeom prst="rect">
            <a:avLst/>
          </a:prstGeom>
          <a:noFill/>
          <a:ln/>
        </p:spPr>
        <p:txBody>
          <a:bodyPr wrap="none" rtlCol="0" anchor="t"/>
          <a:lstStyle/>
          <a:p>
            <a:pPr marL="0" indent="0" algn="l">
              <a:lnSpc>
                <a:spcPts val="2734"/>
              </a:lnSpc>
              <a:buNone/>
            </a:pPr>
            <a:r>
              <a:rPr lang="en-US" sz="2187" dirty="0">
                <a:solidFill>
                  <a:srgbClr val="FFFFFF"/>
                </a:solidFill>
                <a:latin typeface="Corben" pitchFamily="34" charset="0"/>
                <a:ea typeface="Corben" pitchFamily="34" charset="-122"/>
                <a:cs typeface="Corben" pitchFamily="34" charset="-120"/>
              </a:rPr>
              <a:t>Nutella Cookies</a:t>
            </a:r>
            <a:endParaRPr lang="en-US" sz="2187" dirty="0"/>
          </a:p>
        </p:txBody>
      </p:sp>
      <p:sp>
        <p:nvSpPr>
          <p:cNvPr id="11" name="Text 5"/>
          <p:cNvSpPr/>
          <p:nvPr/>
        </p:nvSpPr>
        <p:spPr>
          <a:xfrm>
            <a:off x="5667137" y="5010745"/>
            <a:ext cx="3296007" cy="1333024"/>
          </a:xfrm>
          <a:prstGeom prst="rect">
            <a:avLst/>
          </a:prstGeom>
          <a:noFill/>
          <a:ln/>
        </p:spPr>
        <p:txBody>
          <a:bodyPr wrap="square" rtlCol="0" anchor="t"/>
          <a:lstStyle/>
          <a:p>
            <a:pPr marL="0" indent="0" algn="l">
              <a:lnSpc>
                <a:spcPts val="2624"/>
              </a:lnSpc>
              <a:buNone/>
            </a:pPr>
            <a:r>
              <a:rPr lang="en-US" sz="1750" dirty="0">
                <a:solidFill>
                  <a:srgbClr val="FFFFFF"/>
                </a:solidFill>
                <a:latin typeface="Nobile" pitchFamily="34" charset="0"/>
                <a:ea typeface="Nobile" pitchFamily="34" charset="-122"/>
                <a:cs typeface="Nobile" pitchFamily="34" charset="-120"/>
              </a:rPr>
              <a:t>Savor the rich, chocolatey taste of Nutella cookies, a decadent option that won't derail your health goals.</a:t>
            </a:r>
            <a:endParaRPr lang="en-US" sz="1750" dirty="0"/>
          </a:p>
        </p:txBody>
      </p:sp>
      <p:pic>
        <p:nvPicPr>
          <p:cNvPr id="12" name="Image 4" descr="preencoded.png"/>
          <p:cNvPicPr>
            <a:picLocks noChangeAspect="1"/>
          </p:cNvPicPr>
          <p:nvPr/>
        </p:nvPicPr>
        <p:blipFill>
          <a:blip r:embed="rId7"/>
          <a:stretch>
            <a:fillRect/>
          </a:stretch>
        </p:blipFill>
        <p:spPr>
          <a:xfrm>
            <a:off x="9296400" y="3752731"/>
            <a:ext cx="555427" cy="555427"/>
          </a:xfrm>
          <a:prstGeom prst="rect">
            <a:avLst/>
          </a:prstGeom>
        </p:spPr>
      </p:pic>
      <p:sp>
        <p:nvSpPr>
          <p:cNvPr id="13" name="Text 6"/>
          <p:cNvSpPr/>
          <p:nvPr/>
        </p:nvSpPr>
        <p:spPr>
          <a:xfrm>
            <a:off x="9296400" y="4530328"/>
            <a:ext cx="2777490" cy="347186"/>
          </a:xfrm>
          <a:prstGeom prst="rect">
            <a:avLst/>
          </a:prstGeom>
          <a:noFill/>
          <a:ln/>
        </p:spPr>
        <p:txBody>
          <a:bodyPr wrap="none" rtlCol="0" anchor="t"/>
          <a:lstStyle/>
          <a:p>
            <a:pPr marL="0" indent="0" algn="l">
              <a:lnSpc>
                <a:spcPts val="2734"/>
              </a:lnSpc>
              <a:buNone/>
            </a:pPr>
            <a:r>
              <a:rPr lang="en-US" sz="2187" dirty="0">
                <a:solidFill>
                  <a:srgbClr val="FFFFFF"/>
                </a:solidFill>
                <a:latin typeface="Corben" pitchFamily="34" charset="0"/>
                <a:ea typeface="Corben" pitchFamily="34" charset="-122"/>
                <a:cs typeface="Corben" pitchFamily="34" charset="-120"/>
              </a:rPr>
              <a:t>Healthier Choices</a:t>
            </a:r>
            <a:endParaRPr lang="en-US" sz="2187" dirty="0"/>
          </a:p>
        </p:txBody>
      </p:sp>
      <p:sp>
        <p:nvSpPr>
          <p:cNvPr id="14" name="Text 7"/>
          <p:cNvSpPr/>
          <p:nvPr/>
        </p:nvSpPr>
        <p:spPr>
          <a:xfrm>
            <a:off x="9296400" y="5010745"/>
            <a:ext cx="3296007" cy="1333024"/>
          </a:xfrm>
          <a:prstGeom prst="rect">
            <a:avLst/>
          </a:prstGeom>
          <a:noFill/>
          <a:ln/>
        </p:spPr>
        <p:txBody>
          <a:bodyPr wrap="square" rtlCol="0" anchor="t"/>
          <a:lstStyle/>
          <a:p>
            <a:pPr marL="0" indent="0" algn="l">
              <a:lnSpc>
                <a:spcPts val="2624"/>
              </a:lnSpc>
              <a:buNone/>
            </a:pPr>
            <a:r>
              <a:rPr lang="en-US" sz="1750" dirty="0">
                <a:solidFill>
                  <a:srgbClr val="FFFFFF"/>
                </a:solidFill>
                <a:latin typeface="Nobile" pitchFamily="34" charset="0"/>
                <a:ea typeface="Nobile" pitchFamily="34" charset="-122"/>
                <a:cs typeface="Nobile" pitchFamily="34" charset="-120"/>
              </a:rPr>
              <a:t>Explore a range of healthier cookie options that cater to your dietary needs and preferences.</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404155">
              <a:alpha val="75000"/>
            </a:srgbClr>
          </a:solidFill>
          <a:ln/>
        </p:spPr>
      </p:sp>
      <p:pic>
        <p:nvPicPr>
          <p:cNvPr id="4" name="Image 1" descr="preencoded.png"/>
          <p:cNvPicPr>
            <a:picLocks noChangeAspect="1"/>
          </p:cNvPicPr>
          <p:nvPr/>
        </p:nvPicPr>
        <p:blipFill>
          <a:blip r:embed="rId4"/>
          <a:stretch>
            <a:fillRect/>
          </a:stretch>
        </p:blipFill>
        <p:spPr>
          <a:xfrm>
            <a:off x="6457236" y="1102519"/>
            <a:ext cx="1715810" cy="645081"/>
          </a:xfrm>
          <a:prstGeom prst="rect">
            <a:avLst/>
          </a:prstGeom>
        </p:spPr>
      </p:pic>
      <p:sp>
        <p:nvSpPr>
          <p:cNvPr id="5" name="Text 1"/>
          <p:cNvSpPr/>
          <p:nvPr/>
        </p:nvSpPr>
        <p:spPr>
          <a:xfrm>
            <a:off x="2037993" y="2080855"/>
            <a:ext cx="10554414" cy="1388745"/>
          </a:xfrm>
          <a:prstGeom prst="rect">
            <a:avLst/>
          </a:prstGeom>
          <a:noFill/>
          <a:ln/>
        </p:spPr>
        <p:txBody>
          <a:bodyPr wrap="square" rtlCol="0" anchor="t"/>
          <a:lstStyle/>
          <a:p>
            <a:pPr marL="0" indent="0">
              <a:lnSpc>
                <a:spcPts val="5468"/>
              </a:lnSpc>
              <a:buNone/>
            </a:pPr>
            <a:r>
              <a:rPr lang="en-US" sz="4374" dirty="0">
                <a:solidFill>
                  <a:srgbClr val="FFFFFF"/>
                </a:solidFill>
                <a:latin typeface="Corben" pitchFamily="34" charset="0"/>
                <a:ea typeface="Corben" pitchFamily="34" charset="-122"/>
                <a:cs typeface="Corben" pitchFamily="34" charset="-120"/>
              </a:rPr>
              <a:t>Corporate Gifts and Anniversary Celebrations</a:t>
            </a:r>
            <a:endParaRPr lang="en-US" sz="4374" dirty="0"/>
          </a:p>
        </p:txBody>
      </p:sp>
      <p:sp>
        <p:nvSpPr>
          <p:cNvPr id="6" name="Text 2"/>
          <p:cNvSpPr/>
          <p:nvPr/>
        </p:nvSpPr>
        <p:spPr>
          <a:xfrm>
            <a:off x="2037993" y="4025027"/>
            <a:ext cx="2777490" cy="347186"/>
          </a:xfrm>
          <a:prstGeom prst="rect">
            <a:avLst/>
          </a:prstGeom>
          <a:noFill/>
          <a:ln/>
        </p:spPr>
        <p:txBody>
          <a:bodyPr wrap="none" rtlCol="0" anchor="t"/>
          <a:lstStyle/>
          <a:p>
            <a:pPr marL="0" indent="0">
              <a:lnSpc>
                <a:spcPts val="2734"/>
              </a:lnSpc>
              <a:buNone/>
            </a:pPr>
            <a:r>
              <a:rPr lang="en-US" sz="2187" dirty="0">
                <a:solidFill>
                  <a:srgbClr val="FFFFFF"/>
                </a:solidFill>
                <a:latin typeface="Corben" pitchFamily="34" charset="0"/>
                <a:ea typeface="Corben" pitchFamily="34" charset="-122"/>
                <a:cs typeface="Corben" pitchFamily="34" charset="-120"/>
              </a:rPr>
              <a:t>Corporate Gifts</a:t>
            </a:r>
            <a:endParaRPr lang="en-US" sz="2187" dirty="0"/>
          </a:p>
        </p:txBody>
      </p:sp>
      <p:sp>
        <p:nvSpPr>
          <p:cNvPr id="7" name="Text 3"/>
          <p:cNvSpPr/>
          <p:nvPr/>
        </p:nvSpPr>
        <p:spPr>
          <a:xfrm>
            <a:off x="2037993" y="4594384"/>
            <a:ext cx="5006221" cy="2332792"/>
          </a:xfrm>
          <a:prstGeom prst="rect">
            <a:avLst/>
          </a:prstGeom>
          <a:noFill/>
          <a:ln/>
        </p:spPr>
        <p:txBody>
          <a:bodyPr wrap="square" rtlCol="0" anchor="t"/>
          <a:lstStyle/>
          <a:p>
            <a:pPr marL="0" indent="0">
              <a:lnSpc>
                <a:spcPts val="2624"/>
              </a:lnSpc>
              <a:buNone/>
            </a:pPr>
            <a:r>
              <a:rPr lang="en-US" sz="1750" dirty="0">
                <a:solidFill>
                  <a:srgbClr val="FFFFFF"/>
                </a:solidFill>
                <a:latin typeface="Nobile" pitchFamily="34" charset="0"/>
                <a:ea typeface="Nobile" pitchFamily="34" charset="-122"/>
                <a:cs typeface="Nobile" pitchFamily="34" charset="-120"/>
              </a:rPr>
              <a:t>Looking to impress clients or reward hardworking employees? Local Cookies in Dubai offers exquisite corporate gifting boxes filled with an assortment of their most popular cookie flavors. These make the perfect addition to any business event or holiday celebration.</a:t>
            </a:r>
            <a:endParaRPr lang="en-US" sz="1750" dirty="0"/>
          </a:p>
        </p:txBody>
      </p:sp>
      <p:sp>
        <p:nvSpPr>
          <p:cNvPr id="8" name="Text 4"/>
          <p:cNvSpPr/>
          <p:nvPr/>
        </p:nvSpPr>
        <p:spPr>
          <a:xfrm>
            <a:off x="7593806" y="4025027"/>
            <a:ext cx="3333512" cy="347186"/>
          </a:xfrm>
          <a:prstGeom prst="rect">
            <a:avLst/>
          </a:prstGeom>
          <a:noFill/>
          <a:ln/>
        </p:spPr>
        <p:txBody>
          <a:bodyPr wrap="none" rtlCol="0" anchor="t"/>
          <a:lstStyle/>
          <a:p>
            <a:pPr marL="0" indent="0">
              <a:lnSpc>
                <a:spcPts val="2734"/>
              </a:lnSpc>
              <a:buNone/>
            </a:pPr>
            <a:r>
              <a:rPr lang="en-US" sz="2187" dirty="0">
                <a:solidFill>
                  <a:srgbClr val="FFFFFF"/>
                </a:solidFill>
                <a:latin typeface="Corben" pitchFamily="34" charset="0"/>
                <a:ea typeface="Corben" pitchFamily="34" charset="-122"/>
                <a:cs typeface="Corben" pitchFamily="34" charset="-120"/>
              </a:rPr>
              <a:t>Anniversary Celebrations</a:t>
            </a:r>
            <a:endParaRPr lang="en-US" sz="2187" dirty="0"/>
          </a:p>
        </p:txBody>
      </p:sp>
      <p:sp>
        <p:nvSpPr>
          <p:cNvPr id="9" name="Text 5"/>
          <p:cNvSpPr/>
          <p:nvPr/>
        </p:nvSpPr>
        <p:spPr>
          <a:xfrm>
            <a:off x="7593806" y="4594384"/>
            <a:ext cx="5006221" cy="1999536"/>
          </a:xfrm>
          <a:prstGeom prst="rect">
            <a:avLst/>
          </a:prstGeom>
          <a:noFill/>
          <a:ln/>
        </p:spPr>
        <p:txBody>
          <a:bodyPr wrap="square" rtlCol="0" anchor="t"/>
          <a:lstStyle/>
          <a:p>
            <a:pPr marL="0" indent="0">
              <a:lnSpc>
                <a:spcPts val="2624"/>
              </a:lnSpc>
              <a:buNone/>
            </a:pPr>
            <a:r>
              <a:rPr lang="en-US" sz="1750" dirty="0">
                <a:solidFill>
                  <a:srgbClr val="FFFFFF"/>
                </a:solidFill>
                <a:latin typeface="Nobile" pitchFamily="34" charset="0"/>
                <a:ea typeface="Nobile" pitchFamily="34" charset="-122"/>
                <a:cs typeface="Nobile" pitchFamily="34" charset="-120"/>
              </a:rPr>
              <a:t>Commemorate special occasions with a thoughtful gift from Local Cookies. Their gathering boxes are beautifully curated to delight the senses, featuring an array of indulgent cookies that are sure to make any anniversary celebration even sweeter.</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404155">
              <a:alpha val="75000"/>
            </a:srgbClr>
          </a:solidFill>
          <a:ln/>
        </p:spPr>
      </p:sp>
      <p:pic>
        <p:nvPicPr>
          <p:cNvPr id="4" name="Image 1" descr="preencoded.png"/>
          <p:cNvPicPr>
            <a:picLocks noChangeAspect="1"/>
          </p:cNvPicPr>
          <p:nvPr/>
        </p:nvPicPr>
        <p:blipFill>
          <a:blip r:embed="rId4"/>
          <a:stretch>
            <a:fillRect/>
          </a:stretch>
        </p:blipFill>
        <p:spPr>
          <a:xfrm>
            <a:off x="9151620" y="0"/>
            <a:ext cx="5486400" cy="8229600"/>
          </a:xfrm>
          <a:prstGeom prst="rect">
            <a:avLst/>
          </a:prstGeom>
        </p:spPr>
      </p:pic>
      <p:pic>
        <p:nvPicPr>
          <p:cNvPr id="5" name="Image 2" descr="preencoded.png"/>
          <p:cNvPicPr>
            <a:picLocks noChangeAspect="1"/>
          </p:cNvPicPr>
          <p:nvPr/>
        </p:nvPicPr>
        <p:blipFill>
          <a:blip r:embed="rId5"/>
          <a:stretch>
            <a:fillRect/>
          </a:stretch>
        </p:blipFill>
        <p:spPr>
          <a:xfrm>
            <a:off x="3714036" y="1653778"/>
            <a:ext cx="1715810" cy="645081"/>
          </a:xfrm>
          <a:prstGeom prst="rect">
            <a:avLst/>
          </a:prstGeom>
        </p:spPr>
      </p:pic>
      <p:sp>
        <p:nvSpPr>
          <p:cNvPr id="6" name="Text 1"/>
          <p:cNvSpPr/>
          <p:nvPr/>
        </p:nvSpPr>
        <p:spPr>
          <a:xfrm>
            <a:off x="833199" y="2632115"/>
            <a:ext cx="6955869" cy="694373"/>
          </a:xfrm>
          <a:prstGeom prst="rect">
            <a:avLst/>
          </a:prstGeom>
          <a:noFill/>
          <a:ln/>
        </p:spPr>
        <p:txBody>
          <a:bodyPr wrap="none" rtlCol="0" anchor="t"/>
          <a:lstStyle/>
          <a:p>
            <a:pPr marL="0" indent="0">
              <a:lnSpc>
                <a:spcPts val="5468"/>
              </a:lnSpc>
              <a:buNone/>
            </a:pPr>
            <a:r>
              <a:rPr lang="en-US" sz="4374" dirty="0">
                <a:solidFill>
                  <a:srgbClr val="FFFFFF"/>
                </a:solidFill>
                <a:latin typeface="Corben" pitchFamily="34" charset="0"/>
                <a:ea typeface="Corben" pitchFamily="34" charset="-122"/>
                <a:cs typeface="Corben" pitchFamily="34" charset="-120"/>
              </a:rPr>
              <a:t>Exquisite Gathering Boxes</a:t>
            </a:r>
            <a:endParaRPr lang="en-US" sz="4374" dirty="0"/>
          </a:p>
        </p:txBody>
      </p:sp>
      <p:sp>
        <p:nvSpPr>
          <p:cNvPr id="7" name="Text 2"/>
          <p:cNvSpPr/>
          <p:nvPr/>
        </p:nvSpPr>
        <p:spPr>
          <a:xfrm>
            <a:off x="833199" y="3659743"/>
            <a:ext cx="7477601" cy="1333024"/>
          </a:xfrm>
          <a:prstGeom prst="rect">
            <a:avLst/>
          </a:prstGeom>
          <a:noFill/>
          <a:ln/>
        </p:spPr>
        <p:txBody>
          <a:bodyPr wrap="square" rtlCol="0" anchor="t"/>
          <a:lstStyle/>
          <a:p>
            <a:pPr marL="0" indent="0">
              <a:lnSpc>
                <a:spcPts val="2624"/>
              </a:lnSpc>
              <a:buNone/>
            </a:pPr>
            <a:r>
              <a:rPr lang="en-US" sz="1750" dirty="0">
                <a:solidFill>
                  <a:srgbClr val="FFFFFF"/>
                </a:solidFill>
                <a:latin typeface="Nobile" pitchFamily="34" charset="0"/>
                <a:ea typeface="Nobile" pitchFamily="34" charset="-122"/>
                <a:cs typeface="Nobile" pitchFamily="34" charset="-120"/>
              </a:rPr>
              <a:t>Elevate any corporate event or special celebration with Local Cookies' luxurious gift boxes. Carefully curated with a delightful assortment of their signature cookies, these bespoke boxes make for an impressive and thoughtful gesture.</a:t>
            </a:r>
            <a:endParaRPr lang="en-US" sz="1750" dirty="0"/>
          </a:p>
        </p:txBody>
      </p:sp>
      <p:sp>
        <p:nvSpPr>
          <p:cNvPr id="8" name="Text 3"/>
          <p:cNvSpPr/>
          <p:nvPr/>
        </p:nvSpPr>
        <p:spPr>
          <a:xfrm>
            <a:off x="833199" y="5242679"/>
            <a:ext cx="7477601" cy="1333024"/>
          </a:xfrm>
          <a:prstGeom prst="rect">
            <a:avLst/>
          </a:prstGeom>
          <a:noFill/>
          <a:ln/>
        </p:spPr>
        <p:txBody>
          <a:bodyPr wrap="square" rtlCol="0" anchor="t"/>
          <a:lstStyle/>
          <a:p>
            <a:pPr marL="0" indent="0">
              <a:lnSpc>
                <a:spcPts val="2624"/>
              </a:lnSpc>
              <a:buNone/>
            </a:pPr>
            <a:r>
              <a:rPr lang="en-US" sz="1750" dirty="0">
                <a:solidFill>
                  <a:srgbClr val="FFFFFF"/>
                </a:solidFill>
                <a:latin typeface="Nobile" pitchFamily="34" charset="0"/>
                <a:ea typeface="Nobile" pitchFamily="34" charset="-122"/>
                <a:cs typeface="Nobile" pitchFamily="34" charset="-120"/>
              </a:rPr>
              <a:t>Wrapped in premium packaging and tied with elegant ribbons, these gathering boxes exude an air of sophistication. Whether presented as executive gifts or to commemorate a milestone, they are sure to delight recipients and leave a lasting impression.</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404155">
              <a:alpha val="75000"/>
            </a:srgbClr>
          </a:solidFill>
          <a:ln/>
        </p:spPr>
      </p:sp>
      <p:pic>
        <p:nvPicPr>
          <p:cNvPr id="4" name="Image 1" descr="preencoded.png"/>
          <p:cNvPicPr>
            <a:picLocks noChangeAspect="1"/>
          </p:cNvPicPr>
          <p:nvPr/>
        </p:nvPicPr>
        <p:blipFill>
          <a:blip r:embed="rId4"/>
          <a:stretch>
            <a:fillRect/>
          </a:stretch>
        </p:blipFill>
        <p:spPr>
          <a:xfrm>
            <a:off x="9151620" y="0"/>
            <a:ext cx="5486400" cy="8229600"/>
          </a:xfrm>
          <a:prstGeom prst="rect">
            <a:avLst/>
          </a:prstGeom>
        </p:spPr>
      </p:pic>
      <p:pic>
        <p:nvPicPr>
          <p:cNvPr id="5" name="Image 2" descr="preencoded.png"/>
          <p:cNvPicPr>
            <a:picLocks noChangeAspect="1"/>
          </p:cNvPicPr>
          <p:nvPr/>
        </p:nvPicPr>
        <p:blipFill>
          <a:blip r:embed="rId5"/>
          <a:stretch>
            <a:fillRect/>
          </a:stretch>
        </p:blipFill>
        <p:spPr>
          <a:xfrm>
            <a:off x="3714036" y="2098119"/>
            <a:ext cx="1715810" cy="645081"/>
          </a:xfrm>
          <a:prstGeom prst="rect">
            <a:avLst/>
          </a:prstGeom>
        </p:spPr>
      </p:pic>
      <p:sp>
        <p:nvSpPr>
          <p:cNvPr id="6" name="Text 1"/>
          <p:cNvSpPr/>
          <p:nvPr/>
        </p:nvSpPr>
        <p:spPr>
          <a:xfrm>
            <a:off x="833199" y="3076456"/>
            <a:ext cx="7477601" cy="1388745"/>
          </a:xfrm>
          <a:prstGeom prst="rect">
            <a:avLst/>
          </a:prstGeom>
          <a:noFill/>
          <a:ln/>
        </p:spPr>
        <p:txBody>
          <a:bodyPr wrap="square" rtlCol="0" anchor="t"/>
          <a:lstStyle/>
          <a:p>
            <a:pPr marL="0" indent="0">
              <a:lnSpc>
                <a:spcPts val="5468"/>
              </a:lnSpc>
              <a:buNone/>
            </a:pPr>
            <a:r>
              <a:rPr lang="en-US" sz="4374" dirty="0">
                <a:solidFill>
                  <a:srgbClr val="FFFFFF"/>
                </a:solidFill>
                <a:latin typeface="Corben" pitchFamily="34" charset="0"/>
                <a:ea typeface="Corben" pitchFamily="34" charset="-122"/>
                <a:cs typeface="Corben" pitchFamily="34" charset="-120"/>
              </a:rPr>
              <a:t>Satisfying Cravings Guilt-Free</a:t>
            </a:r>
            <a:endParaRPr lang="en-US" sz="4374" dirty="0"/>
          </a:p>
        </p:txBody>
      </p:sp>
      <p:sp>
        <p:nvSpPr>
          <p:cNvPr id="7" name="Text 2"/>
          <p:cNvSpPr/>
          <p:nvPr/>
        </p:nvSpPr>
        <p:spPr>
          <a:xfrm>
            <a:off x="833199" y="4798457"/>
            <a:ext cx="7477601" cy="1333024"/>
          </a:xfrm>
          <a:prstGeom prst="rect">
            <a:avLst/>
          </a:prstGeom>
          <a:noFill/>
          <a:ln/>
        </p:spPr>
        <p:txBody>
          <a:bodyPr wrap="square" rtlCol="0" anchor="t"/>
          <a:lstStyle/>
          <a:p>
            <a:pPr marL="0" indent="0">
              <a:lnSpc>
                <a:spcPts val="2624"/>
              </a:lnSpc>
              <a:buNone/>
            </a:pPr>
            <a:r>
              <a:rPr lang="en-US" sz="1750" dirty="0">
                <a:solidFill>
                  <a:srgbClr val="FFFFFF"/>
                </a:solidFill>
                <a:latin typeface="Nobile" pitchFamily="34" charset="0"/>
                <a:ea typeface="Nobile" pitchFamily="34" charset="-122"/>
                <a:cs typeface="Nobile" pitchFamily="34" charset="-120"/>
              </a:rPr>
              <a:t>Indulge in delectable Nutella and pistachio cookies that satisfy your sweet tooth without the guilt. These healthier treats are made with wholesome ingredients, allowing you to enjoy the rich flavors without compromising your wellness goals.</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404155">
              <a:alpha val="75000"/>
            </a:srgbClr>
          </a:solidFill>
          <a:ln/>
        </p:spPr>
      </p:sp>
      <p:pic>
        <p:nvPicPr>
          <p:cNvPr id="4" name="Image 1" descr="preencoded.png"/>
          <p:cNvPicPr>
            <a:picLocks noChangeAspect="1"/>
          </p:cNvPicPr>
          <p:nvPr/>
        </p:nvPicPr>
        <p:blipFill>
          <a:blip r:embed="rId4"/>
          <a:stretch>
            <a:fillRect/>
          </a:stretch>
        </p:blipFill>
        <p:spPr>
          <a:xfrm>
            <a:off x="10980420" y="0"/>
            <a:ext cx="3657600" cy="8229600"/>
          </a:xfrm>
          <a:prstGeom prst="rect">
            <a:avLst/>
          </a:prstGeom>
        </p:spPr>
      </p:pic>
      <p:pic>
        <p:nvPicPr>
          <p:cNvPr id="5" name="Image 2" descr="preencoded.png"/>
          <p:cNvPicPr>
            <a:picLocks noChangeAspect="1"/>
          </p:cNvPicPr>
          <p:nvPr/>
        </p:nvPicPr>
        <p:blipFill>
          <a:blip r:embed="rId5"/>
          <a:stretch>
            <a:fillRect/>
          </a:stretch>
        </p:blipFill>
        <p:spPr>
          <a:xfrm>
            <a:off x="4628436" y="894278"/>
            <a:ext cx="1715810" cy="645081"/>
          </a:xfrm>
          <a:prstGeom prst="rect">
            <a:avLst/>
          </a:prstGeom>
        </p:spPr>
      </p:pic>
      <p:sp>
        <p:nvSpPr>
          <p:cNvPr id="6" name="Text 1"/>
          <p:cNvSpPr/>
          <p:nvPr/>
        </p:nvSpPr>
        <p:spPr>
          <a:xfrm>
            <a:off x="833199" y="1872615"/>
            <a:ext cx="7068979" cy="694373"/>
          </a:xfrm>
          <a:prstGeom prst="rect">
            <a:avLst/>
          </a:prstGeom>
          <a:noFill/>
          <a:ln/>
        </p:spPr>
        <p:txBody>
          <a:bodyPr wrap="none" rtlCol="0" anchor="t"/>
          <a:lstStyle/>
          <a:p>
            <a:pPr marL="0" indent="0">
              <a:lnSpc>
                <a:spcPts val="5468"/>
              </a:lnSpc>
              <a:buNone/>
            </a:pPr>
            <a:r>
              <a:rPr lang="en-US" sz="4374" dirty="0">
                <a:solidFill>
                  <a:srgbClr val="FFFFFF"/>
                </a:solidFill>
                <a:latin typeface="Corben" pitchFamily="34" charset="0"/>
                <a:ea typeface="Corben" pitchFamily="34" charset="-122"/>
                <a:cs typeface="Corben" pitchFamily="34" charset="-120"/>
              </a:rPr>
              <a:t>Something for Every Palate</a:t>
            </a:r>
            <a:endParaRPr lang="en-US" sz="4374" dirty="0"/>
          </a:p>
        </p:txBody>
      </p:sp>
      <p:sp>
        <p:nvSpPr>
          <p:cNvPr id="7" name="Shape 2"/>
          <p:cNvSpPr/>
          <p:nvPr/>
        </p:nvSpPr>
        <p:spPr>
          <a:xfrm>
            <a:off x="833199" y="2900243"/>
            <a:ext cx="4542115" cy="2606278"/>
          </a:xfrm>
          <a:prstGeom prst="roundRect">
            <a:avLst>
              <a:gd name="adj" fmla="val 3836"/>
            </a:avLst>
          </a:prstGeom>
          <a:solidFill>
            <a:srgbClr val="0E2172"/>
          </a:solidFill>
          <a:ln w="7620">
            <a:solidFill>
              <a:srgbClr val="273A8B"/>
            </a:solidFill>
            <a:prstDash val="solid"/>
          </a:ln>
        </p:spPr>
      </p:sp>
      <p:sp>
        <p:nvSpPr>
          <p:cNvPr id="8" name="Text 3"/>
          <p:cNvSpPr/>
          <p:nvPr/>
        </p:nvSpPr>
        <p:spPr>
          <a:xfrm>
            <a:off x="1062990" y="3130034"/>
            <a:ext cx="2777490" cy="347186"/>
          </a:xfrm>
          <a:prstGeom prst="rect">
            <a:avLst/>
          </a:prstGeom>
          <a:noFill/>
          <a:ln/>
        </p:spPr>
        <p:txBody>
          <a:bodyPr wrap="none" rtlCol="0" anchor="t"/>
          <a:lstStyle/>
          <a:p>
            <a:pPr marL="0" indent="0">
              <a:lnSpc>
                <a:spcPts val="2734"/>
              </a:lnSpc>
              <a:buNone/>
            </a:pPr>
            <a:r>
              <a:rPr lang="en-US" sz="2187" dirty="0">
                <a:solidFill>
                  <a:srgbClr val="FFFFFF"/>
                </a:solidFill>
                <a:latin typeface="Corben" pitchFamily="34" charset="0"/>
                <a:ea typeface="Corben" pitchFamily="34" charset="-122"/>
                <a:cs typeface="Corben" pitchFamily="34" charset="-120"/>
              </a:rPr>
              <a:t>Classic Favorites</a:t>
            </a:r>
            <a:endParaRPr lang="en-US" sz="2187" dirty="0"/>
          </a:p>
        </p:txBody>
      </p:sp>
      <p:sp>
        <p:nvSpPr>
          <p:cNvPr id="9" name="Text 4"/>
          <p:cNvSpPr/>
          <p:nvPr/>
        </p:nvSpPr>
        <p:spPr>
          <a:xfrm>
            <a:off x="1062990" y="3610451"/>
            <a:ext cx="4082534" cy="1333024"/>
          </a:xfrm>
          <a:prstGeom prst="rect">
            <a:avLst/>
          </a:prstGeom>
          <a:noFill/>
          <a:ln/>
        </p:spPr>
        <p:txBody>
          <a:bodyPr wrap="square" rtlCol="0" anchor="t"/>
          <a:lstStyle/>
          <a:p>
            <a:pPr marL="0" indent="0">
              <a:lnSpc>
                <a:spcPts val="2624"/>
              </a:lnSpc>
              <a:buNone/>
            </a:pPr>
            <a:r>
              <a:rPr lang="en-US" sz="1750" dirty="0">
                <a:solidFill>
                  <a:srgbClr val="FFFFFF"/>
                </a:solidFill>
                <a:latin typeface="Nobile" pitchFamily="34" charset="0"/>
                <a:ea typeface="Nobile" pitchFamily="34" charset="-122"/>
                <a:cs typeface="Nobile" pitchFamily="34" charset="-120"/>
              </a:rPr>
              <a:t>From the beloved chocolate chip to the indulgent stuffed cookies, Local Cookies offers timeless treats that satisfy traditional cravings.</a:t>
            </a:r>
            <a:endParaRPr lang="en-US" sz="1750" dirty="0"/>
          </a:p>
        </p:txBody>
      </p:sp>
      <p:sp>
        <p:nvSpPr>
          <p:cNvPr id="10" name="Shape 5"/>
          <p:cNvSpPr/>
          <p:nvPr/>
        </p:nvSpPr>
        <p:spPr>
          <a:xfrm>
            <a:off x="5597485" y="2900243"/>
            <a:ext cx="4542115" cy="2606278"/>
          </a:xfrm>
          <a:prstGeom prst="roundRect">
            <a:avLst>
              <a:gd name="adj" fmla="val 3836"/>
            </a:avLst>
          </a:prstGeom>
          <a:solidFill>
            <a:srgbClr val="0E2172"/>
          </a:solidFill>
          <a:ln w="7620">
            <a:solidFill>
              <a:srgbClr val="273A8B"/>
            </a:solidFill>
            <a:prstDash val="solid"/>
          </a:ln>
        </p:spPr>
      </p:sp>
      <p:sp>
        <p:nvSpPr>
          <p:cNvPr id="11" name="Text 6"/>
          <p:cNvSpPr/>
          <p:nvPr/>
        </p:nvSpPr>
        <p:spPr>
          <a:xfrm>
            <a:off x="5827276" y="3130034"/>
            <a:ext cx="2777490" cy="347186"/>
          </a:xfrm>
          <a:prstGeom prst="rect">
            <a:avLst/>
          </a:prstGeom>
          <a:noFill/>
          <a:ln/>
        </p:spPr>
        <p:txBody>
          <a:bodyPr wrap="none" rtlCol="0" anchor="t"/>
          <a:lstStyle/>
          <a:p>
            <a:pPr marL="0" indent="0">
              <a:lnSpc>
                <a:spcPts val="2734"/>
              </a:lnSpc>
              <a:buNone/>
            </a:pPr>
            <a:r>
              <a:rPr lang="en-US" sz="2187" dirty="0">
                <a:solidFill>
                  <a:srgbClr val="FFFFFF"/>
                </a:solidFill>
                <a:latin typeface="Corben" pitchFamily="34" charset="0"/>
                <a:ea typeface="Corben" pitchFamily="34" charset="-122"/>
                <a:cs typeface="Corben" pitchFamily="34" charset="-120"/>
              </a:rPr>
              <a:t>Unique Flavors</a:t>
            </a:r>
            <a:endParaRPr lang="en-US" sz="2187" dirty="0"/>
          </a:p>
        </p:txBody>
      </p:sp>
      <p:sp>
        <p:nvSpPr>
          <p:cNvPr id="12" name="Text 7"/>
          <p:cNvSpPr/>
          <p:nvPr/>
        </p:nvSpPr>
        <p:spPr>
          <a:xfrm>
            <a:off x="5827276" y="3610451"/>
            <a:ext cx="4082534" cy="1666280"/>
          </a:xfrm>
          <a:prstGeom prst="rect">
            <a:avLst/>
          </a:prstGeom>
          <a:noFill/>
          <a:ln/>
        </p:spPr>
        <p:txBody>
          <a:bodyPr wrap="square" rtlCol="0" anchor="t"/>
          <a:lstStyle/>
          <a:p>
            <a:pPr marL="0" indent="0">
              <a:lnSpc>
                <a:spcPts val="2624"/>
              </a:lnSpc>
              <a:buNone/>
            </a:pPr>
            <a:r>
              <a:rPr lang="en-US" sz="1750" dirty="0">
                <a:solidFill>
                  <a:srgbClr val="FFFFFF"/>
                </a:solidFill>
                <a:latin typeface="Nobile" pitchFamily="34" charset="0"/>
                <a:ea typeface="Nobile" pitchFamily="34" charset="-122"/>
                <a:cs typeface="Nobile" pitchFamily="34" charset="-120"/>
              </a:rPr>
              <a:t>For the adventurous, the menu features unexpected delights like pistachio and Nutella cookies, catering to diverse tastes and dietary preferences.</a:t>
            </a:r>
            <a:endParaRPr lang="en-US" sz="1750" dirty="0"/>
          </a:p>
        </p:txBody>
      </p:sp>
      <p:sp>
        <p:nvSpPr>
          <p:cNvPr id="13" name="Shape 8"/>
          <p:cNvSpPr/>
          <p:nvPr/>
        </p:nvSpPr>
        <p:spPr>
          <a:xfrm>
            <a:off x="833199" y="5728692"/>
            <a:ext cx="9306401" cy="1606510"/>
          </a:xfrm>
          <a:prstGeom prst="roundRect">
            <a:avLst>
              <a:gd name="adj" fmla="val 6224"/>
            </a:avLst>
          </a:prstGeom>
          <a:solidFill>
            <a:srgbClr val="0E2172"/>
          </a:solidFill>
          <a:ln w="7620">
            <a:solidFill>
              <a:srgbClr val="273A8B"/>
            </a:solidFill>
            <a:prstDash val="solid"/>
          </a:ln>
        </p:spPr>
      </p:sp>
      <p:sp>
        <p:nvSpPr>
          <p:cNvPr id="14" name="Text 9"/>
          <p:cNvSpPr/>
          <p:nvPr/>
        </p:nvSpPr>
        <p:spPr>
          <a:xfrm>
            <a:off x="1062990" y="5958483"/>
            <a:ext cx="2777490" cy="347186"/>
          </a:xfrm>
          <a:prstGeom prst="rect">
            <a:avLst/>
          </a:prstGeom>
          <a:noFill/>
          <a:ln/>
        </p:spPr>
        <p:txBody>
          <a:bodyPr wrap="none" rtlCol="0" anchor="t"/>
          <a:lstStyle/>
          <a:p>
            <a:pPr marL="0" indent="0">
              <a:lnSpc>
                <a:spcPts val="2734"/>
              </a:lnSpc>
              <a:buNone/>
            </a:pPr>
            <a:r>
              <a:rPr lang="en-US" sz="2187" dirty="0">
                <a:solidFill>
                  <a:srgbClr val="FFFFFF"/>
                </a:solidFill>
                <a:latin typeface="Corben" pitchFamily="34" charset="0"/>
                <a:ea typeface="Corben" pitchFamily="34" charset="-122"/>
                <a:cs typeface="Corben" pitchFamily="34" charset="-120"/>
              </a:rPr>
              <a:t>Signature Selections</a:t>
            </a:r>
            <a:endParaRPr lang="en-US" sz="2187" dirty="0"/>
          </a:p>
        </p:txBody>
      </p:sp>
      <p:sp>
        <p:nvSpPr>
          <p:cNvPr id="15" name="Text 10"/>
          <p:cNvSpPr/>
          <p:nvPr/>
        </p:nvSpPr>
        <p:spPr>
          <a:xfrm>
            <a:off x="1062990" y="6438900"/>
            <a:ext cx="8846820" cy="666512"/>
          </a:xfrm>
          <a:prstGeom prst="rect">
            <a:avLst/>
          </a:prstGeom>
          <a:noFill/>
          <a:ln/>
        </p:spPr>
        <p:txBody>
          <a:bodyPr wrap="square" rtlCol="0" anchor="t"/>
          <a:lstStyle/>
          <a:p>
            <a:pPr marL="0" indent="0">
              <a:lnSpc>
                <a:spcPts val="2624"/>
              </a:lnSpc>
              <a:buNone/>
            </a:pPr>
            <a:r>
              <a:rPr lang="en-US" sz="1750" dirty="0">
                <a:solidFill>
                  <a:srgbClr val="FFFFFF"/>
                </a:solidFill>
                <a:latin typeface="Nobile" pitchFamily="34" charset="0"/>
                <a:ea typeface="Nobile" pitchFamily="34" charset="-122"/>
                <a:cs typeface="Nobile" pitchFamily="34" charset="-120"/>
              </a:rPr>
              <a:t>Local Cookies' renowned Ben's Cookies stand out with their rich, buttery goodness, making them a must-try for any cookie connoisseur.</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404155">
              <a:alpha val="75000"/>
            </a:srgbClr>
          </a:solidFill>
          <a:ln/>
        </p:spPr>
      </p:sp>
      <p:pic>
        <p:nvPicPr>
          <p:cNvPr id="4" name="Image 1" descr="preencoded.png"/>
          <p:cNvPicPr>
            <a:picLocks noChangeAspect="1"/>
          </p:cNvPicPr>
          <p:nvPr/>
        </p:nvPicPr>
        <p:blipFill>
          <a:blip r:embed="rId4"/>
          <a:stretch>
            <a:fillRect/>
          </a:stretch>
        </p:blipFill>
        <p:spPr>
          <a:xfrm>
            <a:off x="9151620" y="0"/>
            <a:ext cx="5486400" cy="8229600"/>
          </a:xfrm>
          <a:prstGeom prst="rect">
            <a:avLst/>
          </a:prstGeom>
        </p:spPr>
      </p:pic>
      <p:pic>
        <p:nvPicPr>
          <p:cNvPr id="5" name="Image 2" descr="preencoded.png"/>
          <p:cNvPicPr>
            <a:picLocks noChangeAspect="1"/>
          </p:cNvPicPr>
          <p:nvPr/>
        </p:nvPicPr>
        <p:blipFill>
          <a:blip r:embed="rId5"/>
          <a:stretch>
            <a:fillRect/>
          </a:stretch>
        </p:blipFill>
        <p:spPr>
          <a:xfrm>
            <a:off x="3714036" y="1147048"/>
            <a:ext cx="1715810" cy="645081"/>
          </a:xfrm>
          <a:prstGeom prst="rect">
            <a:avLst/>
          </a:prstGeom>
        </p:spPr>
      </p:pic>
      <p:sp>
        <p:nvSpPr>
          <p:cNvPr id="6" name="Text 1"/>
          <p:cNvSpPr/>
          <p:nvPr/>
        </p:nvSpPr>
        <p:spPr>
          <a:xfrm>
            <a:off x="833199" y="2125385"/>
            <a:ext cx="7477601" cy="958215"/>
          </a:xfrm>
          <a:prstGeom prst="rect">
            <a:avLst/>
          </a:prstGeom>
          <a:noFill/>
          <a:ln/>
        </p:spPr>
        <p:txBody>
          <a:bodyPr wrap="none" rtlCol="0" anchor="t"/>
          <a:lstStyle/>
          <a:p>
            <a:pPr marL="0" indent="0">
              <a:lnSpc>
                <a:spcPts val="7545"/>
              </a:lnSpc>
              <a:buNone/>
            </a:pPr>
            <a:r>
              <a:rPr lang="en-US" sz="6036" dirty="0">
                <a:solidFill>
                  <a:srgbClr val="FFFFFF"/>
                </a:solidFill>
                <a:latin typeface="Corben" pitchFamily="34" charset="0"/>
                <a:ea typeface="Corben" pitchFamily="34" charset="-122"/>
                <a:cs typeface="Corben" pitchFamily="34" charset="-120"/>
              </a:rPr>
              <a:t>Contact Us</a:t>
            </a:r>
            <a:endParaRPr lang="en-US" sz="6036" dirty="0"/>
          </a:p>
        </p:txBody>
      </p:sp>
      <p:sp>
        <p:nvSpPr>
          <p:cNvPr id="7" name="Text 2"/>
          <p:cNvSpPr/>
          <p:nvPr/>
        </p:nvSpPr>
        <p:spPr>
          <a:xfrm>
            <a:off x="833199" y="3416856"/>
            <a:ext cx="7477601" cy="999768"/>
          </a:xfrm>
          <a:prstGeom prst="rect">
            <a:avLst/>
          </a:prstGeom>
          <a:noFill/>
          <a:ln/>
        </p:spPr>
        <p:txBody>
          <a:bodyPr wrap="square" rtlCol="0" anchor="t"/>
          <a:lstStyle/>
          <a:p>
            <a:pPr marL="0" indent="0">
              <a:lnSpc>
                <a:spcPts val="2624"/>
              </a:lnSpc>
              <a:buNone/>
            </a:pPr>
            <a:r>
              <a:rPr lang="en-US" sz="1750" dirty="0">
                <a:solidFill>
                  <a:srgbClr val="FFFFFF"/>
                </a:solidFill>
                <a:latin typeface="Nobile" pitchFamily="34" charset="0"/>
                <a:ea typeface="Nobile" pitchFamily="34" charset="-122"/>
                <a:cs typeface="Nobile" pitchFamily="34" charset="-120"/>
              </a:rPr>
              <a:t>Get in touch with our friendly team to learn more about our delectable cookie offerings and how we can cater to your special events and corporate gifting needs.</a:t>
            </a:r>
            <a:endParaRPr lang="en-US" sz="1750" dirty="0"/>
          </a:p>
        </p:txBody>
      </p:sp>
      <p:sp>
        <p:nvSpPr>
          <p:cNvPr id="8" name="Text 3"/>
          <p:cNvSpPr/>
          <p:nvPr/>
        </p:nvSpPr>
        <p:spPr>
          <a:xfrm>
            <a:off x="833199" y="4666536"/>
            <a:ext cx="7477601" cy="333256"/>
          </a:xfrm>
          <a:prstGeom prst="rect">
            <a:avLst/>
          </a:prstGeom>
          <a:noFill/>
          <a:ln/>
        </p:spPr>
        <p:txBody>
          <a:bodyPr wrap="none" rtlCol="0" anchor="t"/>
          <a:lstStyle/>
          <a:p>
            <a:pPr marL="0" indent="0">
              <a:lnSpc>
                <a:spcPts val="2624"/>
              </a:lnSpc>
              <a:buNone/>
            </a:pPr>
            <a:r>
              <a:rPr lang="en-US" sz="1750" u="sng" dirty="0">
                <a:solidFill>
                  <a:srgbClr val="BBC6F7"/>
                </a:solidFill>
                <a:latin typeface="Nobile" pitchFamily="34" charset="0"/>
                <a:ea typeface="Nobile" pitchFamily="34" charset="-122"/>
                <a:cs typeface="Nobile" pitchFamily="34" charset="-120"/>
                <a:hlinkClick r:id="rId6">
                  <a:extLst>
                    <a:ext uri="{A12FA001-AC4F-418D-AE19-62706E023703}">
                      <ahyp:hlinkClr xmlns:ahyp="http://schemas.microsoft.com/office/drawing/2018/hyperlinkcolor" xmlns="" val="tx"/>
                    </a:ext>
                  </a:extLst>
                </a:hlinkClick>
              </a:rPr>
              <a:t>Buy the Best Cookies in Sharjah at Local Cookies</a:t>
            </a:r>
            <a:endParaRPr lang="en-US" sz="1750" dirty="0"/>
          </a:p>
        </p:txBody>
      </p:sp>
      <p:sp>
        <p:nvSpPr>
          <p:cNvPr id="9" name="Text 4"/>
          <p:cNvSpPr/>
          <p:nvPr/>
        </p:nvSpPr>
        <p:spPr>
          <a:xfrm>
            <a:off x="833199" y="5249704"/>
            <a:ext cx="7477601" cy="666512"/>
          </a:xfrm>
          <a:prstGeom prst="rect">
            <a:avLst/>
          </a:prstGeom>
          <a:noFill/>
          <a:ln/>
        </p:spPr>
        <p:txBody>
          <a:bodyPr wrap="square" rtlCol="0" anchor="t"/>
          <a:lstStyle/>
          <a:p>
            <a:pPr marL="0" indent="0">
              <a:lnSpc>
                <a:spcPts val="2624"/>
              </a:lnSpc>
              <a:buNone/>
            </a:pPr>
            <a:r>
              <a:rPr lang="en-US" sz="1750" b="1" dirty="0">
                <a:solidFill>
                  <a:srgbClr val="FFFFFF"/>
                </a:solidFill>
                <a:latin typeface="Nobile" pitchFamily="34" charset="0"/>
                <a:ea typeface="Nobile" pitchFamily="34" charset="-122"/>
                <a:cs typeface="Nobile" pitchFamily="34" charset="-120"/>
              </a:rPr>
              <a:t>Address: </a:t>
            </a:r>
            <a:r>
              <a:rPr lang="en-US" sz="1750" b="1" u="sng" dirty="0">
                <a:solidFill>
                  <a:srgbClr val="BBC6F7"/>
                </a:solidFill>
                <a:latin typeface="Nobile" pitchFamily="34" charset="0"/>
                <a:ea typeface="Nobile" pitchFamily="34" charset="-122"/>
                <a:cs typeface="Nobile" pitchFamily="34" charset="-120"/>
                <a:hlinkClick r:id="rId7">
                  <a:extLst>
                    <a:ext uri="{A12FA001-AC4F-418D-AE19-62706E023703}">
                      <ahyp:hlinkClr xmlns:ahyp="http://schemas.microsoft.com/office/drawing/2018/hyperlinkcolor" xmlns="" val="tx"/>
                    </a:ext>
                  </a:extLst>
                </a:hlinkClick>
              </a:rPr>
              <a:t>Muwaileh Commercial - Industrial Area - Sharjah - United Arab Emirates</a:t>
            </a:r>
            <a:endParaRPr lang="en-US" sz="1750" dirty="0"/>
          </a:p>
        </p:txBody>
      </p:sp>
      <p:sp>
        <p:nvSpPr>
          <p:cNvPr id="10" name="Text 5"/>
          <p:cNvSpPr/>
          <p:nvPr/>
        </p:nvSpPr>
        <p:spPr>
          <a:xfrm>
            <a:off x="833199" y="6166128"/>
            <a:ext cx="7477601" cy="333256"/>
          </a:xfrm>
          <a:prstGeom prst="rect">
            <a:avLst/>
          </a:prstGeom>
          <a:noFill/>
          <a:ln/>
        </p:spPr>
        <p:txBody>
          <a:bodyPr wrap="none" rtlCol="0" anchor="t"/>
          <a:lstStyle/>
          <a:p>
            <a:pPr marL="0" indent="0">
              <a:lnSpc>
                <a:spcPts val="2624"/>
              </a:lnSpc>
              <a:buNone/>
            </a:pPr>
            <a:r>
              <a:rPr lang="en-US" sz="1750" b="1" dirty="0">
                <a:solidFill>
                  <a:srgbClr val="FFFFFF"/>
                </a:solidFill>
                <a:latin typeface="Nobile" pitchFamily="34" charset="0"/>
                <a:ea typeface="Nobile" pitchFamily="34" charset="-122"/>
                <a:cs typeface="Nobile" pitchFamily="34" charset="-120"/>
              </a:rPr>
              <a:t>Email</a:t>
            </a:r>
            <a:r>
              <a:rPr lang="en-US" sz="1750" dirty="0">
                <a:solidFill>
                  <a:srgbClr val="FFFFFF"/>
                </a:solidFill>
                <a:latin typeface="Nobile" pitchFamily="34" charset="0"/>
                <a:ea typeface="Nobile" pitchFamily="34" charset="-122"/>
                <a:cs typeface="Nobile" pitchFamily="34" charset="-120"/>
              </a:rPr>
              <a:t> : </a:t>
            </a:r>
            <a:r>
              <a:rPr lang="en-US" sz="1750" b="1" u="sng" dirty="0">
                <a:solidFill>
                  <a:srgbClr val="BBC6F7"/>
                </a:solidFill>
                <a:latin typeface="Nobile" pitchFamily="34" charset="0"/>
                <a:ea typeface="Nobile" pitchFamily="34" charset="-122"/>
                <a:cs typeface="Nobile" pitchFamily="34" charset="-120"/>
                <a:hlinkClick r:id="rId8">
                  <a:extLst>
                    <a:ext uri="{A12FA001-AC4F-418D-AE19-62706E023703}">
                      <ahyp:hlinkClr xmlns:ahyp="http://schemas.microsoft.com/office/drawing/2018/hyperlinkcolor" xmlns="" val="tx"/>
                    </a:ext>
                  </a:extLst>
                </a:hlinkClick>
              </a:rPr>
              <a:t>Hello@localcookies.ae</a:t>
            </a:r>
            <a:endParaRPr lang="en-US" sz="1750" dirty="0"/>
          </a:p>
        </p:txBody>
      </p:sp>
      <p:sp>
        <p:nvSpPr>
          <p:cNvPr id="11" name="Text 6"/>
          <p:cNvSpPr/>
          <p:nvPr/>
        </p:nvSpPr>
        <p:spPr>
          <a:xfrm>
            <a:off x="833199" y="6749296"/>
            <a:ext cx="7477601" cy="333256"/>
          </a:xfrm>
          <a:prstGeom prst="rect">
            <a:avLst/>
          </a:prstGeom>
          <a:noFill/>
          <a:ln/>
        </p:spPr>
        <p:txBody>
          <a:bodyPr wrap="none" rtlCol="0" anchor="t"/>
          <a:lstStyle/>
          <a:p>
            <a:pPr marL="0" indent="0">
              <a:lnSpc>
                <a:spcPts val="2624"/>
              </a:lnSpc>
              <a:buNone/>
            </a:pPr>
            <a:r>
              <a:rPr lang="en-US" sz="1750" b="1" dirty="0">
                <a:solidFill>
                  <a:srgbClr val="FFFFFF"/>
                </a:solidFill>
                <a:latin typeface="Nobile" pitchFamily="34" charset="0"/>
                <a:ea typeface="Nobile" pitchFamily="34" charset="-122"/>
                <a:cs typeface="Nobile" pitchFamily="34" charset="-120"/>
              </a:rPr>
              <a:t>Phone : </a:t>
            </a:r>
            <a:r>
              <a:rPr lang="en-US" sz="1750" u="sng" dirty="0">
                <a:solidFill>
                  <a:srgbClr val="BBC6F7"/>
                </a:solidFill>
                <a:latin typeface="Nobile" pitchFamily="34" charset="0"/>
                <a:ea typeface="Nobile" pitchFamily="34" charset="-122"/>
                <a:cs typeface="Nobile" pitchFamily="34" charset="-120"/>
                <a:hlinkClick r:id="rId9">
                  <a:extLst>
                    <a:ext uri="{A12FA001-AC4F-418D-AE19-62706E023703}">
                      <ahyp:hlinkClr xmlns:ahyp="http://schemas.microsoft.com/office/drawing/2018/hyperlinkcolor" xmlns="" val="tx"/>
                    </a:ext>
                  </a:extLst>
                </a:hlinkClick>
              </a:rPr>
              <a:t>+971 6 530 0115</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644</Words>
  <Application>Microsoft Office PowerPoint</Application>
  <PresentationFormat>Custom</PresentationFormat>
  <Paragraphs>59</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Seo 1</cp:lastModifiedBy>
  <cp:revision>2</cp:revision>
  <dcterms:created xsi:type="dcterms:W3CDTF">2024-06-07T13:09:48Z</dcterms:created>
  <dcterms:modified xsi:type="dcterms:W3CDTF">2024-06-07T13:11:35Z</dcterms:modified>
</cp:coreProperties>
</file>