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Raleway Heavy" charset="1" panose="020B0003030101060003"/>
      <p:regular r:id="rId17"/>
    </p:embeddedFont>
    <p:embeddedFont>
      <p:font typeface="Now Bold" charset="1" panose="00000800000000000000"/>
      <p:regular r:id="rId18"/>
    </p:embeddedFont>
    <p:embeddedFont>
      <p:font typeface="Now" charset="1" panose="00000500000000000000"/>
      <p:regular r:id="rId19"/>
    </p:embeddedFont>
    <p:embeddedFont>
      <p:font typeface="Now Heavy" charset="1" panose="00000A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https://www.blockchainx.tech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.jpeg" Type="http://schemas.openxmlformats.org/officeDocument/2006/relationships/image"/><Relationship Id="rId12" Target="https://www.blockchainx.tech/blockchain-consulting-services/" TargetMode="External" Type="http://schemas.openxmlformats.org/officeDocument/2006/relationships/hyperlink"/><Relationship Id="rId13" Target="https://www.blockchainx.tech/bridge-smart-contract-development/" TargetMode="External" Type="http://schemas.openxmlformats.org/officeDocument/2006/relationships/hyperlink"/><Relationship Id="rId14" Target="https://www.blockchainx.tech/real-estate-tokenization/" TargetMode="External" Type="http://schemas.openxmlformats.org/officeDocument/2006/relationships/hyperlink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https://www.instagram.com/blockchainxtech/" TargetMode="External" Type="http://schemas.openxmlformats.org/officeDocument/2006/relationships/hyperlink"/><Relationship Id="rId4" Target="../media/image38.png" Type="http://schemas.openxmlformats.org/officeDocument/2006/relationships/image"/><Relationship Id="rId5" Target="https://www.facebook.com/blockchainxtech/" TargetMode="External" Type="http://schemas.openxmlformats.org/officeDocument/2006/relationships/hyperlink"/><Relationship Id="rId6" Target="../media/image39.png" Type="http://schemas.openxmlformats.org/officeDocument/2006/relationships/image"/><Relationship Id="rId7" Target="https://twitter.com/Blockchainxtech/" TargetMode="External" Type="http://schemas.openxmlformats.org/officeDocument/2006/relationships/hyperlink"/><Relationship Id="rId8" Target="../media/image40.jpeg" Type="http://schemas.openxmlformats.org/officeDocument/2006/relationships/image"/><Relationship Id="rId9" Target="https://www.blockchainx.tech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106515" y="3913220"/>
            <a:ext cx="10074970" cy="335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1D1D1F"/>
                </a:solidFill>
                <a:latin typeface="Raleway Heavy"/>
              </a:rPr>
              <a:t>BLOCKCHAINX</a:t>
            </a:r>
          </a:p>
          <a:p>
            <a:pPr algn="ctr">
              <a:lnSpc>
                <a:spcPts val="134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4378145" y="6035390"/>
            <a:ext cx="9531709" cy="123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480">
                <a:solidFill>
                  <a:srgbClr val="1D1D1F"/>
                </a:solidFill>
                <a:latin typeface="Now Bold"/>
              </a:rPr>
              <a:t>"INNOVATIVE BLOCKCHAIN SOLUTIONS FOR THE MODERN WORLD"</a:t>
            </a:r>
          </a:p>
          <a:p>
            <a:pPr algn="ctr">
              <a:lnSpc>
                <a:spcPts val="3359"/>
              </a:lnSpc>
            </a:pPr>
          </a:p>
        </p:txBody>
      </p:sp>
      <p:sp>
        <p:nvSpPr>
          <p:cNvPr name="AutoShape 4" id="4"/>
          <p:cNvSpPr/>
          <p:nvPr/>
        </p:nvSpPr>
        <p:spPr>
          <a:xfrm rot="0">
            <a:off x="5553087" y="5678116"/>
            <a:ext cx="7181826" cy="0"/>
          </a:xfrm>
          <a:prstGeom prst="line">
            <a:avLst/>
          </a:prstGeom>
          <a:ln cap="flat" w="47625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276709" y="2491913"/>
            <a:ext cx="2254419" cy="0"/>
          </a:xfrm>
          <a:prstGeom prst="line">
            <a:avLst/>
          </a:prstGeom>
          <a:ln cap="flat" w="47625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845861" y="-529218"/>
            <a:ext cx="11534965" cy="11534919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303306" y="1647046"/>
            <a:ext cx="7227822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ABOUT BLOCKCHAINX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03306" y="3095116"/>
            <a:ext cx="8955661" cy="214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>
                <a:solidFill>
                  <a:srgbClr val="1D1D1F"/>
                </a:solidFill>
                <a:latin typeface="Now"/>
              </a:rPr>
              <a:t>BlockchainX is a leading </a:t>
            </a:r>
            <a:r>
              <a:rPr lang="en-US" sz="2812" u="sng">
                <a:solidFill>
                  <a:srgbClr val="1D1D1F"/>
                </a:solidFill>
                <a:latin typeface="Now"/>
                <a:hlinkClick r:id="rId3" tooltip="https://www.blockchainx.tech"/>
              </a:rPr>
              <a:t>blockchain development company</a:t>
            </a:r>
            <a:r>
              <a:rPr lang="en-US" sz="2812">
                <a:solidFill>
                  <a:srgbClr val="1D1D1F"/>
                </a:solidFill>
                <a:latin typeface="Now"/>
              </a:rPr>
              <a:t> dedicated to providing innovative solutions that empower businesses to harness the power of blockchain technology.</a:t>
            </a:r>
          </a:p>
          <a:p>
            <a:pPr algn="l">
              <a:lnSpc>
                <a:spcPts val="3375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147680"/>
            <a:ext cx="8955661" cy="2607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305">
                <a:solidFill>
                  <a:srgbClr val="1D1D1F"/>
                </a:solidFill>
                <a:latin typeface="Now"/>
              </a:rPr>
              <a:t>Mission: To revolutionize industries through decentralized technology.</a:t>
            </a:r>
          </a:p>
          <a:p>
            <a:pPr algn="l">
              <a:lnSpc>
                <a:spcPts val="3458"/>
              </a:lnSpc>
            </a:pPr>
          </a:p>
          <a:p>
            <a:pPr algn="l">
              <a:lnSpc>
                <a:spcPts val="3458"/>
              </a:lnSpc>
            </a:pPr>
            <a:r>
              <a:rPr lang="en-US" sz="2305">
                <a:solidFill>
                  <a:srgbClr val="1D1D1F"/>
                </a:solidFill>
                <a:latin typeface="Now"/>
              </a:rPr>
              <a:t>Vision: To be the global leader in blockchain solutions, driving transparency, security, and efficiency across sectors.</a:t>
            </a:r>
          </a:p>
          <a:p>
            <a:pPr algn="l">
              <a:lnSpc>
                <a:spcPts val="345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683068"/>
            <a:ext cx="4753241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MARKET OVERVIEW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4364355"/>
            <a:ext cx="10620641" cy="357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D1D1F"/>
                </a:solidFill>
                <a:latin typeface="Now"/>
              </a:rPr>
              <a:t>The blockchain industry is experiencing exponential growth, with a market size projected to reach $10 billion by 2025.</a:t>
            </a:r>
          </a:p>
          <a:p>
            <a:pPr algn="l">
              <a:lnSpc>
                <a:spcPts val="3150"/>
              </a:lnSpc>
            </a:pPr>
          </a:p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D1D1F"/>
                </a:solidFill>
                <a:latin typeface="Now"/>
              </a:rPr>
              <a:t>Key trends driving demand include increased need for security, transparency, and decentralized applications.</a:t>
            </a:r>
          </a:p>
          <a:p>
            <a:pPr algn="l">
              <a:lnSpc>
                <a:spcPts val="3150"/>
              </a:lnSpc>
            </a:pPr>
          </a:p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D1D1F"/>
                </a:solidFill>
                <a:latin typeface="Now"/>
              </a:rPr>
              <a:t>Blockchain technology is transforming industries such as finance, healthcare, supply chain, and more.</a:t>
            </a:r>
          </a:p>
          <a:p>
            <a:pPr algn="l">
              <a:lnSpc>
                <a:spcPts val="315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303609" y="2277745"/>
            <a:ext cx="5336691" cy="5375788"/>
          </a:xfrm>
          <a:custGeom>
            <a:avLst/>
            <a:gdLst/>
            <a:ahLst/>
            <a:cxnLst/>
            <a:rect r="r" b="b" t="t" l="l"/>
            <a:pathLst>
              <a:path h="5375788" w="5336691">
                <a:moveTo>
                  <a:pt x="0" y="0"/>
                </a:moveTo>
                <a:lnTo>
                  <a:pt x="5336691" y="0"/>
                </a:lnTo>
                <a:lnTo>
                  <a:pt x="5336691" y="5375788"/>
                </a:lnTo>
                <a:lnTo>
                  <a:pt x="0" y="537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73189" y="3063154"/>
            <a:ext cx="2130376" cy="1309213"/>
          </a:xfrm>
          <a:custGeom>
            <a:avLst/>
            <a:gdLst/>
            <a:ahLst/>
            <a:cxnLst/>
            <a:rect r="r" b="b" t="t" l="l"/>
            <a:pathLst>
              <a:path h="1309213" w="2130376">
                <a:moveTo>
                  <a:pt x="0" y="0"/>
                </a:moveTo>
                <a:lnTo>
                  <a:pt x="2130377" y="0"/>
                </a:lnTo>
                <a:lnTo>
                  <a:pt x="2130377" y="1309213"/>
                </a:lnTo>
                <a:lnTo>
                  <a:pt x="0" y="1309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95783" y="2854983"/>
            <a:ext cx="2347694" cy="1725555"/>
          </a:xfrm>
          <a:custGeom>
            <a:avLst/>
            <a:gdLst/>
            <a:ahLst/>
            <a:cxnLst/>
            <a:rect r="r" b="b" t="t" l="l"/>
            <a:pathLst>
              <a:path h="1725555" w="2347694">
                <a:moveTo>
                  <a:pt x="0" y="0"/>
                </a:moveTo>
                <a:lnTo>
                  <a:pt x="2347694" y="0"/>
                </a:lnTo>
                <a:lnTo>
                  <a:pt x="2347694" y="1725555"/>
                </a:lnTo>
                <a:lnTo>
                  <a:pt x="0" y="1725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135694" y="2776325"/>
            <a:ext cx="1677918" cy="1804213"/>
          </a:xfrm>
          <a:custGeom>
            <a:avLst/>
            <a:gdLst/>
            <a:ahLst/>
            <a:cxnLst/>
            <a:rect r="r" b="b" t="t" l="l"/>
            <a:pathLst>
              <a:path h="1804213" w="1677918">
                <a:moveTo>
                  <a:pt x="0" y="0"/>
                </a:moveTo>
                <a:lnTo>
                  <a:pt x="1677919" y="0"/>
                </a:lnTo>
                <a:lnTo>
                  <a:pt x="1677919" y="1804213"/>
                </a:lnTo>
                <a:lnTo>
                  <a:pt x="0" y="18042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3189" y="6475043"/>
            <a:ext cx="1564314" cy="1517384"/>
          </a:xfrm>
          <a:custGeom>
            <a:avLst/>
            <a:gdLst/>
            <a:ahLst/>
            <a:cxnLst/>
            <a:rect r="r" b="b" t="t" l="l"/>
            <a:pathLst>
              <a:path h="1517384" w="1564314">
                <a:moveTo>
                  <a:pt x="0" y="0"/>
                </a:moveTo>
                <a:lnTo>
                  <a:pt x="1564314" y="0"/>
                </a:lnTo>
                <a:lnTo>
                  <a:pt x="1564314" y="1517384"/>
                </a:lnTo>
                <a:lnTo>
                  <a:pt x="0" y="15173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60440" y="6380162"/>
            <a:ext cx="912945" cy="1612265"/>
          </a:xfrm>
          <a:custGeom>
            <a:avLst/>
            <a:gdLst/>
            <a:ahLst/>
            <a:cxnLst/>
            <a:rect r="r" b="b" t="t" l="l"/>
            <a:pathLst>
              <a:path h="1612265" w="912945">
                <a:moveTo>
                  <a:pt x="0" y="0"/>
                </a:moveTo>
                <a:lnTo>
                  <a:pt x="912945" y="0"/>
                </a:lnTo>
                <a:lnTo>
                  <a:pt x="912945" y="1612265"/>
                </a:lnTo>
                <a:lnTo>
                  <a:pt x="0" y="16122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93068" y="6609172"/>
            <a:ext cx="1420545" cy="1383255"/>
          </a:xfrm>
          <a:custGeom>
            <a:avLst/>
            <a:gdLst/>
            <a:ahLst/>
            <a:cxnLst/>
            <a:rect r="r" b="b" t="t" l="l"/>
            <a:pathLst>
              <a:path h="1383255" w="1420545">
                <a:moveTo>
                  <a:pt x="0" y="0"/>
                </a:moveTo>
                <a:lnTo>
                  <a:pt x="1420545" y="0"/>
                </a:lnTo>
                <a:lnTo>
                  <a:pt x="1420545" y="1383255"/>
                </a:lnTo>
                <a:lnTo>
                  <a:pt x="0" y="13832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86919" y="-1226581"/>
            <a:ext cx="14530863" cy="14530863"/>
          </a:xfrm>
          <a:custGeom>
            <a:avLst/>
            <a:gdLst/>
            <a:ahLst/>
            <a:cxnLst/>
            <a:rect r="r" b="b" t="t" l="l"/>
            <a:pathLst>
              <a:path h="14530863" w="14530863">
                <a:moveTo>
                  <a:pt x="0" y="0"/>
                </a:moveTo>
                <a:lnTo>
                  <a:pt x="14530862" y="0"/>
                </a:lnTo>
                <a:lnTo>
                  <a:pt x="14530862" y="14530862"/>
                </a:lnTo>
                <a:lnTo>
                  <a:pt x="0" y="145308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810174"/>
            <a:ext cx="5424743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OUR SERVICES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205747" y="4834890"/>
            <a:ext cx="354449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u="sng">
                <a:solidFill>
                  <a:srgbClr val="1D1D1F"/>
                </a:solidFill>
                <a:latin typeface="Now Heavy"/>
                <a:hlinkClick r:id="rId12" tooltip="https://www.blockchainx.tech/blockchain-consulting-services/"/>
              </a:rPr>
              <a:t>Blockchain Consulting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28606" y="4834890"/>
            <a:ext cx="4576614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u="sng">
                <a:solidFill>
                  <a:srgbClr val="1D1D1F"/>
                </a:solidFill>
                <a:latin typeface="Now Heavy"/>
                <a:hlinkClick r:id="rId13" tooltip="https://www.blockchainx.tech/bridge-smart-contract-development/"/>
              </a:rPr>
              <a:t>Smart Contract Development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668125" y="4834890"/>
            <a:ext cx="5591175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1D1D1F"/>
                </a:solidFill>
                <a:latin typeface="Now Heavy"/>
              </a:rPr>
              <a:t>Decentralized Applications (DApps)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24609" y="8068627"/>
            <a:ext cx="362753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</a:p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1D1D1F"/>
                </a:solidFill>
                <a:latin typeface="Now Heavy"/>
              </a:rPr>
              <a:t>Blockchain Integration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84032" y="8430577"/>
            <a:ext cx="346576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u="sng">
                <a:solidFill>
                  <a:srgbClr val="1D1D1F"/>
                </a:solidFill>
                <a:latin typeface="Now Heavy"/>
                <a:hlinkClick r:id="rId14" tooltip="https://www.blockchainx.tech/real-estate-tokenization/"/>
              </a:rPr>
              <a:t> Tokenization Services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27796" y="8430577"/>
            <a:ext cx="395108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1D1D1F"/>
                </a:solidFill>
                <a:latin typeface="Now Heavy"/>
              </a:rPr>
              <a:t>Blockchain Maintenance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673576" y="833505"/>
            <a:ext cx="15804743" cy="15804743"/>
          </a:xfrm>
          <a:custGeom>
            <a:avLst/>
            <a:gdLst/>
            <a:ahLst/>
            <a:cxnLst/>
            <a:rect r="r" b="b" t="t" l="l"/>
            <a:pathLst>
              <a:path h="15804743" w="15804743">
                <a:moveTo>
                  <a:pt x="0" y="0"/>
                </a:moveTo>
                <a:lnTo>
                  <a:pt x="15804743" y="0"/>
                </a:lnTo>
                <a:lnTo>
                  <a:pt x="15804743" y="15804742"/>
                </a:lnTo>
                <a:lnTo>
                  <a:pt x="0" y="158047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25771" y="3018825"/>
            <a:ext cx="15362229" cy="597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  <a:spcBef>
                <a:spcPct val="0"/>
              </a:spcBef>
            </a:pPr>
            <a:r>
              <a:rPr lang="en-US" sz="3590">
                <a:solidFill>
                  <a:srgbClr val="0D0D0D"/>
                </a:solidFill>
                <a:latin typeface="Now"/>
              </a:rPr>
              <a:t>Ethereum: Smart contract and DApp development.</a:t>
            </a: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  <a:r>
              <a:rPr lang="en-US" sz="3590">
                <a:solidFill>
                  <a:srgbClr val="0D0D0D"/>
                </a:solidFill>
                <a:latin typeface="Now"/>
              </a:rPr>
              <a:t>Hyperledger: Enterprise-grade blockchain solutions.</a:t>
            </a: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  <a:r>
              <a:rPr lang="en-US" sz="3590">
                <a:solidFill>
                  <a:srgbClr val="0D0D0D"/>
                </a:solidFill>
                <a:latin typeface="Now"/>
              </a:rPr>
              <a:t>Solidity: Programming language for developing smart contracts.</a:t>
            </a: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  <a:p>
            <a:pPr algn="l">
              <a:lnSpc>
                <a:spcPts val="4308"/>
              </a:lnSpc>
              <a:spcBef>
                <a:spcPct val="0"/>
              </a:spcBef>
            </a:pPr>
            <a:r>
              <a:rPr lang="en-US" sz="3590">
                <a:solidFill>
                  <a:srgbClr val="0D0D0D"/>
                </a:solidFill>
                <a:latin typeface="Now"/>
              </a:rPr>
              <a:t>IPFS: Decentralized storage solutions.</a:t>
            </a:r>
          </a:p>
          <a:p>
            <a:pPr algn="l">
              <a:lnSpc>
                <a:spcPts val="4308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764222" y="2735651"/>
            <a:ext cx="807142" cy="1312426"/>
          </a:xfrm>
          <a:custGeom>
            <a:avLst/>
            <a:gdLst/>
            <a:ahLst/>
            <a:cxnLst/>
            <a:rect r="r" b="b" t="t" l="l"/>
            <a:pathLst>
              <a:path h="1312426" w="807142">
                <a:moveTo>
                  <a:pt x="0" y="0"/>
                </a:moveTo>
                <a:lnTo>
                  <a:pt x="807142" y="0"/>
                </a:lnTo>
                <a:lnTo>
                  <a:pt x="807142" y="1312425"/>
                </a:lnTo>
                <a:lnTo>
                  <a:pt x="0" y="1312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66187" y="4397263"/>
            <a:ext cx="1072840" cy="1258463"/>
          </a:xfrm>
          <a:custGeom>
            <a:avLst/>
            <a:gdLst/>
            <a:ahLst/>
            <a:cxnLst/>
            <a:rect r="r" b="b" t="t" l="l"/>
            <a:pathLst>
              <a:path h="1258463" w="1072840">
                <a:moveTo>
                  <a:pt x="0" y="0"/>
                </a:moveTo>
                <a:lnTo>
                  <a:pt x="1072840" y="0"/>
                </a:lnTo>
                <a:lnTo>
                  <a:pt x="1072840" y="1258463"/>
                </a:lnTo>
                <a:lnTo>
                  <a:pt x="0" y="1258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9757" y="6004912"/>
            <a:ext cx="1305699" cy="1305699"/>
          </a:xfrm>
          <a:custGeom>
            <a:avLst/>
            <a:gdLst/>
            <a:ahLst/>
            <a:cxnLst/>
            <a:rect r="r" b="b" t="t" l="l"/>
            <a:pathLst>
              <a:path h="1305699" w="1305699">
                <a:moveTo>
                  <a:pt x="0" y="0"/>
                </a:moveTo>
                <a:lnTo>
                  <a:pt x="1305699" y="0"/>
                </a:lnTo>
                <a:lnTo>
                  <a:pt x="1305699" y="1305699"/>
                </a:lnTo>
                <a:lnTo>
                  <a:pt x="0" y="13056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31373" y="7663036"/>
            <a:ext cx="1072840" cy="1072840"/>
          </a:xfrm>
          <a:custGeom>
            <a:avLst/>
            <a:gdLst/>
            <a:ahLst/>
            <a:cxnLst/>
            <a:rect r="r" b="b" t="t" l="l"/>
            <a:pathLst>
              <a:path h="1072840" w="1072840">
                <a:moveTo>
                  <a:pt x="0" y="0"/>
                </a:moveTo>
                <a:lnTo>
                  <a:pt x="1072840" y="0"/>
                </a:lnTo>
                <a:lnTo>
                  <a:pt x="1072840" y="1072840"/>
                </a:lnTo>
                <a:lnTo>
                  <a:pt x="0" y="10728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4222" y="1066871"/>
            <a:ext cx="8441917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TECHNOLOGIES WE USE</a:t>
            </a:r>
          </a:p>
          <a:p>
            <a:pPr algn="l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70467" y="1028700"/>
            <a:ext cx="12347335" cy="8998120"/>
          </a:xfrm>
          <a:custGeom>
            <a:avLst/>
            <a:gdLst/>
            <a:ahLst/>
            <a:cxnLst/>
            <a:rect r="r" b="b" t="t" l="l"/>
            <a:pathLst>
              <a:path h="8998120" w="12347335">
                <a:moveTo>
                  <a:pt x="0" y="0"/>
                </a:moveTo>
                <a:lnTo>
                  <a:pt x="12347335" y="0"/>
                </a:lnTo>
                <a:lnTo>
                  <a:pt x="12347335" y="8998120"/>
                </a:lnTo>
                <a:lnTo>
                  <a:pt x="0" y="8998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448550" y="5143500"/>
            <a:ext cx="4905375" cy="3171401"/>
            <a:chOff x="0" y="0"/>
            <a:chExt cx="1599741" cy="10342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99741" cy="1034258"/>
            </a:xfrm>
            <a:custGeom>
              <a:avLst/>
              <a:gdLst/>
              <a:ahLst/>
              <a:cxnLst/>
              <a:rect r="r" b="b" t="t" l="l"/>
              <a:pathLst>
                <a:path h="1034258" w="1599741">
                  <a:moveTo>
                    <a:pt x="0" y="0"/>
                  </a:moveTo>
                  <a:lnTo>
                    <a:pt x="1599741" y="0"/>
                  </a:lnTo>
                  <a:lnTo>
                    <a:pt x="1599741" y="1034258"/>
                  </a:lnTo>
                  <a:lnTo>
                    <a:pt x="0" y="1034258"/>
                  </a:lnTo>
                  <a:close/>
                </a:path>
              </a:pathLst>
            </a:custGeom>
            <a:solidFill>
              <a:srgbClr val="60606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448550" y="1972099"/>
            <a:ext cx="4905375" cy="3171401"/>
            <a:chOff x="0" y="0"/>
            <a:chExt cx="1599741" cy="10342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99741" cy="1034258"/>
            </a:xfrm>
            <a:custGeom>
              <a:avLst/>
              <a:gdLst/>
              <a:ahLst/>
              <a:cxnLst/>
              <a:rect r="r" b="b" t="t" l="l"/>
              <a:pathLst>
                <a:path h="1034258" w="1599741">
                  <a:moveTo>
                    <a:pt x="0" y="0"/>
                  </a:moveTo>
                  <a:lnTo>
                    <a:pt x="1599741" y="0"/>
                  </a:lnTo>
                  <a:lnTo>
                    <a:pt x="1599741" y="1034258"/>
                  </a:lnTo>
                  <a:lnTo>
                    <a:pt x="0" y="1034258"/>
                  </a:lnTo>
                  <a:close/>
                </a:path>
              </a:pathLst>
            </a:custGeom>
            <a:solidFill>
              <a:srgbClr val="1D1D1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53925" y="1972099"/>
            <a:ext cx="4905375" cy="3171401"/>
            <a:chOff x="0" y="0"/>
            <a:chExt cx="1599741" cy="103425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99741" cy="1034258"/>
            </a:xfrm>
            <a:custGeom>
              <a:avLst/>
              <a:gdLst/>
              <a:ahLst/>
              <a:cxnLst/>
              <a:rect r="r" b="b" t="t" l="l"/>
              <a:pathLst>
                <a:path h="1034258" w="1599741">
                  <a:moveTo>
                    <a:pt x="0" y="0"/>
                  </a:moveTo>
                  <a:lnTo>
                    <a:pt x="1599741" y="0"/>
                  </a:lnTo>
                  <a:lnTo>
                    <a:pt x="1599741" y="1034258"/>
                  </a:lnTo>
                  <a:lnTo>
                    <a:pt x="0" y="1034258"/>
                  </a:lnTo>
                  <a:close/>
                </a:path>
              </a:pathLst>
            </a:custGeom>
            <a:solidFill>
              <a:srgbClr val="60606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334874" y="3101338"/>
            <a:ext cx="2974841" cy="1381862"/>
          </a:xfrm>
          <a:custGeom>
            <a:avLst/>
            <a:gdLst/>
            <a:ahLst/>
            <a:cxnLst/>
            <a:rect r="r" b="b" t="t" l="l"/>
            <a:pathLst>
              <a:path h="1381862" w="2974841">
                <a:moveTo>
                  <a:pt x="0" y="0"/>
                </a:moveTo>
                <a:lnTo>
                  <a:pt x="2974841" y="0"/>
                </a:lnTo>
                <a:lnTo>
                  <a:pt x="2974841" y="1381862"/>
                </a:lnTo>
                <a:lnTo>
                  <a:pt x="0" y="138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353925" y="5143500"/>
            <a:ext cx="4905375" cy="3171401"/>
            <a:chOff x="0" y="0"/>
            <a:chExt cx="1599741" cy="103425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99741" cy="1034258"/>
            </a:xfrm>
            <a:custGeom>
              <a:avLst/>
              <a:gdLst/>
              <a:ahLst/>
              <a:cxnLst/>
              <a:rect r="r" b="b" t="t" l="l"/>
              <a:pathLst>
                <a:path h="1034258" w="1599741">
                  <a:moveTo>
                    <a:pt x="0" y="0"/>
                  </a:moveTo>
                  <a:lnTo>
                    <a:pt x="1599741" y="0"/>
                  </a:lnTo>
                  <a:lnTo>
                    <a:pt x="1599741" y="1034258"/>
                  </a:lnTo>
                  <a:lnTo>
                    <a:pt x="0" y="1034258"/>
                  </a:lnTo>
                  <a:close/>
                </a:path>
              </a:pathLst>
            </a:custGeom>
            <a:solidFill>
              <a:srgbClr val="1D1D1F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2795399" y="5912020"/>
            <a:ext cx="3931293" cy="1235170"/>
          </a:xfrm>
          <a:custGeom>
            <a:avLst/>
            <a:gdLst/>
            <a:ahLst/>
            <a:cxnLst/>
            <a:rect r="r" b="b" t="t" l="l"/>
            <a:pathLst>
              <a:path h="1235170" w="3931293">
                <a:moveTo>
                  <a:pt x="0" y="0"/>
                </a:moveTo>
                <a:lnTo>
                  <a:pt x="3931293" y="0"/>
                </a:lnTo>
                <a:lnTo>
                  <a:pt x="3931293" y="1235170"/>
                </a:lnTo>
                <a:lnTo>
                  <a:pt x="0" y="12351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45817" y="3305624"/>
            <a:ext cx="2230457" cy="973290"/>
          </a:xfrm>
          <a:custGeom>
            <a:avLst/>
            <a:gdLst/>
            <a:ahLst/>
            <a:cxnLst/>
            <a:rect r="r" b="b" t="t" l="l"/>
            <a:pathLst>
              <a:path h="973290" w="2230457">
                <a:moveTo>
                  <a:pt x="0" y="0"/>
                </a:moveTo>
                <a:lnTo>
                  <a:pt x="2230456" y="0"/>
                </a:lnTo>
                <a:lnTo>
                  <a:pt x="2230456" y="973290"/>
                </a:lnTo>
                <a:lnTo>
                  <a:pt x="0" y="9732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334874" y="6241883"/>
            <a:ext cx="3569881" cy="575444"/>
          </a:xfrm>
          <a:custGeom>
            <a:avLst/>
            <a:gdLst/>
            <a:ahLst/>
            <a:cxnLst/>
            <a:rect r="r" b="b" t="t" l="l"/>
            <a:pathLst>
              <a:path h="575444" w="3569881">
                <a:moveTo>
                  <a:pt x="0" y="0"/>
                </a:moveTo>
                <a:lnTo>
                  <a:pt x="3569881" y="0"/>
                </a:lnTo>
                <a:lnTo>
                  <a:pt x="3569881" y="575444"/>
                </a:lnTo>
                <a:lnTo>
                  <a:pt x="0" y="575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54760" y="4685347"/>
            <a:ext cx="522418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CASE STUDY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55525" y="1967084"/>
            <a:ext cx="5935355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EXPERTISE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555525" y="3377565"/>
            <a:ext cx="7389617" cy="4647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133">
                <a:solidFill>
                  <a:srgbClr val="000000"/>
                </a:solidFill>
                <a:latin typeface="Now"/>
              </a:rPr>
              <a:t>Combined experience of over 8 years in technology and blockchain development.</a:t>
            </a:r>
          </a:p>
          <a:p>
            <a:pPr algn="l">
              <a:lnSpc>
                <a:spcPts val="4700"/>
              </a:lnSpc>
            </a:pPr>
          </a:p>
          <a:p>
            <a:pPr algn="l">
              <a:lnSpc>
                <a:spcPts val="4700"/>
              </a:lnSpc>
            </a:pPr>
            <a:r>
              <a:rPr lang="en-US" sz="3133">
                <a:solidFill>
                  <a:srgbClr val="000000"/>
                </a:solidFill>
                <a:latin typeface="Now"/>
              </a:rPr>
              <a:t>Proven track record of delivering successful blockchain projects across various industries.</a:t>
            </a:r>
          </a:p>
          <a:p>
            <a:pPr algn="l">
              <a:lnSpc>
                <a:spcPts val="4700"/>
              </a:lnSpc>
            </a:pP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6937" y="1897376"/>
            <a:ext cx="8904396" cy="56588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579823"/>
            <a:ext cx="522418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WHY US?</a:t>
            </a:r>
          </a:p>
        </p:txBody>
      </p:sp>
      <p:sp>
        <p:nvSpPr>
          <p:cNvPr name="AutoShape 3" id="3"/>
          <p:cNvSpPr/>
          <p:nvPr/>
        </p:nvSpPr>
        <p:spPr>
          <a:xfrm>
            <a:off x="8048394" y="835247"/>
            <a:ext cx="2594786" cy="0"/>
          </a:xfrm>
          <a:prstGeom prst="line">
            <a:avLst/>
          </a:prstGeom>
          <a:ln cap="flat" w="57150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8048394" y="3243271"/>
            <a:ext cx="2594786" cy="0"/>
          </a:xfrm>
          <a:prstGeom prst="line">
            <a:avLst/>
          </a:prstGeom>
          <a:ln cap="flat" w="57150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8048394" y="5579000"/>
            <a:ext cx="2594786" cy="0"/>
          </a:xfrm>
          <a:prstGeom prst="line">
            <a:avLst/>
          </a:prstGeom>
          <a:ln cap="flat" w="57150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8048394" y="7986518"/>
            <a:ext cx="2594786" cy="0"/>
          </a:xfrm>
          <a:prstGeom prst="line">
            <a:avLst/>
          </a:prstGeom>
          <a:ln cap="flat" w="57150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5647920" y="835247"/>
            <a:ext cx="1814560" cy="181456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62" t="0" r="-6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647920" y="3223415"/>
            <a:ext cx="1814560" cy="181456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085" t="0" r="-1085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647920" y="5731642"/>
            <a:ext cx="1814560" cy="181456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91846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647920" y="7793065"/>
            <a:ext cx="1814560" cy="1814560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46" t="0" r="-25046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8048394" y="1149693"/>
            <a:ext cx="6812779" cy="42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57"/>
              </a:lnSpc>
              <a:spcBef>
                <a:spcPct val="0"/>
              </a:spcBef>
            </a:pPr>
            <a:r>
              <a:rPr lang="en-US" sz="2736">
                <a:solidFill>
                  <a:srgbClr val="1D1D1F"/>
                </a:solidFill>
                <a:latin typeface="Now Heavy"/>
              </a:rPr>
              <a:t>Expertise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048394" y="5906044"/>
            <a:ext cx="7739399" cy="42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57"/>
              </a:lnSpc>
              <a:spcBef>
                <a:spcPct val="0"/>
              </a:spcBef>
            </a:pPr>
            <a:r>
              <a:rPr lang="en-US" sz="2736">
                <a:solidFill>
                  <a:srgbClr val="1D1D1F"/>
                </a:solidFill>
                <a:latin typeface="Now Heavy"/>
              </a:rPr>
              <a:t>Business Development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048394" y="3491721"/>
            <a:ext cx="7739399" cy="42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57"/>
              </a:lnSpc>
              <a:spcBef>
                <a:spcPct val="0"/>
              </a:spcBef>
            </a:pPr>
            <a:r>
              <a:rPr lang="en-US" sz="2736">
                <a:solidFill>
                  <a:srgbClr val="1D1D1F"/>
                </a:solidFill>
                <a:latin typeface="Now Heavy"/>
              </a:rPr>
              <a:t>Innovation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48394" y="8248578"/>
            <a:ext cx="7739399" cy="42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57"/>
              </a:lnSpc>
              <a:spcBef>
                <a:spcPct val="0"/>
              </a:spcBef>
            </a:pPr>
            <a:r>
              <a:rPr lang="en-US" sz="2736">
                <a:solidFill>
                  <a:srgbClr val="1D1D1F"/>
                </a:solidFill>
                <a:latin typeface="Now Heavy"/>
              </a:rPr>
              <a:t>Proven Success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48394" y="1737359"/>
            <a:ext cx="8237676" cy="1308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394">
                <a:solidFill>
                  <a:srgbClr val="000000"/>
                </a:solidFill>
                <a:latin typeface="Now"/>
              </a:rPr>
              <a:t>Our team consists of industry-leading experts in blockchain technology.</a:t>
            </a:r>
          </a:p>
          <a:p>
            <a:pPr algn="l">
              <a:lnSpc>
                <a:spcPts val="3591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8048394" y="4079387"/>
            <a:ext cx="8237676" cy="1308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394">
                <a:solidFill>
                  <a:srgbClr val="000000"/>
                </a:solidFill>
                <a:latin typeface="Now"/>
              </a:rPr>
              <a:t> We leverage cutting-edge technology to deliver innovative solutions.</a:t>
            </a:r>
          </a:p>
          <a:p>
            <a:pPr algn="l">
              <a:lnSpc>
                <a:spcPts val="3591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8048394" y="6493710"/>
            <a:ext cx="8237676" cy="1308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394">
                <a:solidFill>
                  <a:srgbClr val="000000"/>
                </a:solidFill>
                <a:latin typeface="Now"/>
              </a:rPr>
              <a:t>We prioritize our clients' needs and deliver customized solutions.</a:t>
            </a:r>
          </a:p>
          <a:p>
            <a:pPr algn="l">
              <a:lnSpc>
                <a:spcPts val="3591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8048394" y="8836244"/>
            <a:ext cx="8237676" cy="1756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394">
                <a:solidFill>
                  <a:srgbClr val="000000"/>
                </a:solidFill>
                <a:latin typeface="Now"/>
              </a:rPr>
              <a:t>Numerous successful projects and satisfied clients worldwide.</a:t>
            </a:r>
          </a:p>
          <a:p>
            <a:pPr algn="l">
              <a:lnSpc>
                <a:spcPts val="3591"/>
              </a:lnSpc>
            </a:pPr>
          </a:p>
          <a:p>
            <a:pPr algn="l">
              <a:lnSpc>
                <a:spcPts val="3591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96669" y="-782022"/>
            <a:ext cx="16366082" cy="15077253"/>
          </a:xfrm>
          <a:custGeom>
            <a:avLst/>
            <a:gdLst/>
            <a:ahLst/>
            <a:cxnLst/>
            <a:rect r="r" b="b" t="t" l="l"/>
            <a:pathLst>
              <a:path h="15077253" w="16366082">
                <a:moveTo>
                  <a:pt x="0" y="0"/>
                </a:moveTo>
                <a:lnTo>
                  <a:pt x="16366081" y="0"/>
                </a:lnTo>
                <a:lnTo>
                  <a:pt x="16366081" y="15077253"/>
                </a:lnTo>
                <a:lnTo>
                  <a:pt x="0" y="15077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52850" y="2313050"/>
            <a:ext cx="13225146" cy="5660901"/>
            <a:chOff x="0" y="0"/>
            <a:chExt cx="17633528" cy="75478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8877" cy="3703909"/>
            </a:xfrm>
            <a:custGeom>
              <a:avLst/>
              <a:gdLst/>
              <a:ahLst/>
              <a:cxnLst/>
              <a:rect r="r" b="b" t="t" l="l"/>
              <a:pathLst>
                <a:path h="3703909" w="2008877">
                  <a:moveTo>
                    <a:pt x="0" y="0"/>
                  </a:moveTo>
                  <a:lnTo>
                    <a:pt x="2008877" y="0"/>
                  </a:lnTo>
                  <a:lnTo>
                    <a:pt x="2008877" y="3703909"/>
                  </a:lnTo>
                  <a:lnTo>
                    <a:pt x="0" y="3703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9662572" y="960709"/>
              <a:ext cx="3829948" cy="2743200"/>
            </a:xfrm>
            <a:custGeom>
              <a:avLst/>
              <a:gdLst/>
              <a:ahLst/>
              <a:cxnLst/>
              <a:rect r="r" b="b" t="t" l="l"/>
              <a:pathLst>
                <a:path h="2743200" w="3829948">
                  <a:moveTo>
                    <a:pt x="0" y="0"/>
                  </a:moveTo>
                  <a:lnTo>
                    <a:pt x="3829947" y="0"/>
                  </a:lnTo>
                  <a:lnTo>
                    <a:pt x="3829947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0" y="4009194"/>
              <a:ext cx="8164063" cy="35386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46"/>
                </a:lnSpc>
              </a:pPr>
              <a:r>
                <a:rPr lang="en-US" sz="2897">
                  <a:solidFill>
                    <a:srgbClr val="000000"/>
                  </a:solidFill>
                  <a:latin typeface="Now"/>
                </a:rPr>
                <a:t>Address: Branch Office - US.       </a:t>
              </a:r>
            </a:p>
            <a:p>
              <a:pPr algn="l">
                <a:lnSpc>
                  <a:spcPts val="4346"/>
                </a:lnSpc>
              </a:pPr>
              <a:r>
                <a:rPr lang="en-US" sz="2897">
                  <a:solidFill>
                    <a:srgbClr val="000000"/>
                  </a:solidFill>
                  <a:latin typeface="Now"/>
                </a:rPr>
                <a:t>8 The Green, STE A</a:t>
              </a:r>
            </a:p>
            <a:p>
              <a:pPr algn="l">
                <a:lnSpc>
                  <a:spcPts val="4346"/>
                </a:lnSpc>
              </a:pPr>
              <a:r>
                <a:rPr lang="en-US" sz="2897">
                  <a:solidFill>
                    <a:srgbClr val="000000"/>
                  </a:solidFill>
                  <a:latin typeface="Now"/>
                </a:rPr>
                <a:t>Dover, De, Kent</a:t>
              </a:r>
            </a:p>
            <a:p>
              <a:pPr algn="l">
                <a:lnSpc>
                  <a:spcPts val="4346"/>
                </a:lnSpc>
              </a:pPr>
              <a:r>
                <a:rPr lang="en-US" sz="2897">
                  <a:solidFill>
                    <a:srgbClr val="000000"/>
                  </a:solidFill>
                  <a:latin typeface="Now"/>
                </a:rPr>
                <a:t>United States - 19901.</a:t>
              </a:r>
            </a:p>
            <a:p>
              <a:pPr algn="l">
                <a:lnSpc>
                  <a:spcPts val="4346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9662572" y="4009194"/>
              <a:ext cx="7970956" cy="2884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50"/>
                </a:lnSpc>
              </a:pPr>
              <a:r>
                <a:rPr lang="en-US" sz="2900">
                  <a:solidFill>
                    <a:srgbClr val="000000"/>
                  </a:solidFill>
                  <a:latin typeface="Now"/>
                </a:rPr>
                <a:t>No. 3 Gem Colony,Near Siva Hospital, Ganapathy,Coimbatore, Tamil Nadu,India - 641 006.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920567" y="933450"/>
            <a:ext cx="4446866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1D1D1F"/>
                </a:solidFill>
                <a:latin typeface="Raleway Heavy"/>
              </a:rPr>
              <a:t>LOCATIONS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www.instagram.com/blockchainxtech/"/>
          </p:cNvPr>
          <p:cNvSpPr/>
          <p:nvPr/>
        </p:nvSpPr>
        <p:spPr>
          <a:xfrm flipH="false" flipV="false" rot="0">
            <a:off x="1897071" y="7149525"/>
            <a:ext cx="1225317" cy="1225317"/>
          </a:xfrm>
          <a:custGeom>
            <a:avLst/>
            <a:gdLst/>
            <a:ahLst/>
            <a:cxnLst/>
            <a:rect r="r" b="b" t="t" l="l"/>
            <a:pathLst>
              <a:path h="1225317" w="1225317">
                <a:moveTo>
                  <a:pt x="0" y="0"/>
                </a:moveTo>
                <a:lnTo>
                  <a:pt x="1225318" y="0"/>
                </a:lnTo>
                <a:lnTo>
                  <a:pt x="1225318" y="1225318"/>
                </a:lnTo>
                <a:lnTo>
                  <a:pt x="0" y="1225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>
            <a:hlinkClick r:id="rId5" tooltip="https://www.facebook.com/blockchainxtech/"/>
          </p:cNvPr>
          <p:cNvSpPr/>
          <p:nvPr/>
        </p:nvSpPr>
        <p:spPr>
          <a:xfrm flipH="false" flipV="false" rot="0">
            <a:off x="4564060" y="7149525"/>
            <a:ext cx="1225317" cy="1225317"/>
          </a:xfrm>
          <a:custGeom>
            <a:avLst/>
            <a:gdLst/>
            <a:ahLst/>
            <a:cxnLst/>
            <a:rect r="r" b="b" t="t" l="l"/>
            <a:pathLst>
              <a:path h="1225317" w="1225317">
                <a:moveTo>
                  <a:pt x="0" y="0"/>
                </a:moveTo>
                <a:lnTo>
                  <a:pt x="1225318" y="0"/>
                </a:lnTo>
                <a:lnTo>
                  <a:pt x="1225318" y="1225318"/>
                </a:lnTo>
                <a:lnTo>
                  <a:pt x="0" y="12253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>
            <a:hlinkClick r:id="rId7" tooltip="https://twitter.com/Blockchainxtech/"/>
          </p:cNvPr>
          <p:cNvSpPr/>
          <p:nvPr/>
        </p:nvSpPr>
        <p:spPr>
          <a:xfrm flipH="false" flipV="false" rot="0">
            <a:off x="7227653" y="6862095"/>
            <a:ext cx="1642498" cy="1868641"/>
          </a:xfrm>
          <a:custGeom>
            <a:avLst/>
            <a:gdLst/>
            <a:ahLst/>
            <a:cxnLst/>
            <a:rect r="r" b="b" t="t" l="l"/>
            <a:pathLst>
              <a:path h="1868641" w="1642498">
                <a:moveTo>
                  <a:pt x="0" y="0"/>
                </a:moveTo>
                <a:lnTo>
                  <a:pt x="1642498" y="0"/>
                </a:lnTo>
                <a:lnTo>
                  <a:pt x="1642498" y="1868641"/>
                </a:lnTo>
                <a:lnTo>
                  <a:pt x="0" y="1868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272" t="-14654" r="-16672" b="-109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17150" y="1442848"/>
            <a:ext cx="5380738" cy="5380738"/>
          </a:xfrm>
          <a:custGeom>
            <a:avLst/>
            <a:gdLst/>
            <a:ahLst/>
            <a:cxnLst/>
            <a:rect r="r" b="b" t="t" l="l"/>
            <a:pathLst>
              <a:path h="5380738" w="5380738">
                <a:moveTo>
                  <a:pt x="0" y="0"/>
                </a:moveTo>
                <a:lnTo>
                  <a:pt x="5380738" y="0"/>
                </a:lnTo>
                <a:lnTo>
                  <a:pt x="5380738" y="5380738"/>
                </a:lnTo>
                <a:lnTo>
                  <a:pt x="0" y="53807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36690" y="2752092"/>
            <a:ext cx="7769581" cy="276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4"/>
              </a:lnSpc>
              <a:spcBef>
                <a:spcPct val="0"/>
              </a:spcBef>
            </a:pPr>
            <a:r>
              <a:rPr lang="en-US" sz="3661">
                <a:solidFill>
                  <a:srgbClr val="000000"/>
                </a:solidFill>
                <a:latin typeface="Now"/>
              </a:rPr>
              <a:t>Phone: 7708889555</a:t>
            </a:r>
          </a:p>
          <a:p>
            <a:pPr algn="l">
              <a:lnSpc>
                <a:spcPts val="4394"/>
              </a:lnSpc>
              <a:spcBef>
                <a:spcPct val="0"/>
              </a:spcBef>
            </a:pPr>
          </a:p>
          <a:p>
            <a:pPr algn="l">
              <a:lnSpc>
                <a:spcPts val="4394"/>
              </a:lnSpc>
              <a:spcBef>
                <a:spcPct val="0"/>
              </a:spcBef>
            </a:pPr>
            <a:r>
              <a:rPr lang="en-US" sz="3661">
                <a:solidFill>
                  <a:srgbClr val="000000"/>
                </a:solidFill>
                <a:latin typeface="Now"/>
              </a:rPr>
              <a:t>Email: contact@blockchainx.tech</a:t>
            </a:r>
          </a:p>
          <a:p>
            <a:pPr algn="l">
              <a:lnSpc>
                <a:spcPts val="4394"/>
              </a:lnSpc>
              <a:spcBef>
                <a:spcPct val="0"/>
              </a:spcBef>
            </a:pPr>
          </a:p>
          <a:p>
            <a:pPr algn="l">
              <a:lnSpc>
                <a:spcPts val="4394"/>
              </a:lnSpc>
              <a:spcBef>
                <a:spcPct val="0"/>
              </a:spcBef>
            </a:pPr>
            <a:r>
              <a:rPr lang="en-US" sz="3661">
                <a:solidFill>
                  <a:srgbClr val="000000"/>
                </a:solidFill>
                <a:latin typeface="Now"/>
              </a:rPr>
              <a:t>Website: </a:t>
            </a:r>
            <a:r>
              <a:rPr lang="en-US" sz="3661" u="sng">
                <a:solidFill>
                  <a:srgbClr val="000000"/>
                </a:solidFill>
                <a:latin typeface="Now"/>
                <a:hlinkClick r:id="rId9" tooltip="https://www.blockchainx.tech"/>
              </a:rPr>
              <a:t>www.blockchainx.com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106515" y="3913220"/>
            <a:ext cx="10074970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1D1D1F"/>
                </a:solidFill>
                <a:latin typeface="Raleway Heavy"/>
              </a:rPr>
              <a:t>THANK YOU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76665" y="6097294"/>
            <a:ext cx="6134669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480">
                <a:solidFill>
                  <a:srgbClr val="1D1D1F"/>
                </a:solidFill>
                <a:latin typeface="Now Bold"/>
              </a:rPr>
              <a:t>FOR COMING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8434614" y="5708403"/>
            <a:ext cx="1418771" cy="0"/>
          </a:xfrm>
          <a:prstGeom prst="line">
            <a:avLst/>
          </a:prstGeom>
          <a:ln cap="flat" w="47625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DAGJTA_3CyY</dc:identifier>
  <dcterms:modified xsi:type="dcterms:W3CDTF">2011-08-01T06:04:30Z</dcterms:modified>
  <cp:revision>1</cp:revision>
  <dc:title>BlockchainX</dc:title>
</cp:coreProperties>
</file>