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Default Extension="fntdata" ContentType="application/x-fontdata"/>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9" r:id="rId4"/>
    <p:sldId id="258" r:id="rId5"/>
    <p:sldId id="262" r:id="rId6"/>
    <p:sldId id="261" r:id="rId7"/>
    <p:sldId id="260" r:id="rId8"/>
    <p:sldId id="263" r:id="rId9"/>
    <p:sldId id="264" r:id="rId10"/>
    <p:sldId id="265" r:id="rId11"/>
    <p:sldId id="266" r:id="rId12"/>
    <p:sldId id="267" r:id="rId13"/>
    <p:sldId id="268" r:id="rId14"/>
  </p:sldIdLst>
  <p:sldSz cx="18288000" cy="10287000"/>
  <p:notesSz cx="6858000" cy="9144000"/>
  <p:embeddedFontLst>
    <p:embeddedFont>
      <p:font typeface="Calibri" pitchFamily="34" charset="0"/>
      <p:regular r:id="rId15"/>
      <p:bold r:id="rId16"/>
      <p:italic r:id="rId17"/>
      <p:boldItalic r:id="rId18"/>
    </p:embeddedFont>
    <p:embeddedFont>
      <p:font typeface="Archivo Black" charset="0"/>
      <p:regular r:id="rId19"/>
    </p:embeddedFont>
    <p:embeddedFont>
      <p:font typeface="Cambria" pitchFamily="18"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622" autoAdjust="0"/>
  </p:normalViewPr>
  <p:slideViewPr>
    <p:cSldViewPr>
      <p:cViewPr>
        <p:scale>
          <a:sx n="40" d="100"/>
          <a:sy n="40" d="100"/>
        </p:scale>
        <p:origin x="-1116" y="-2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8.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advClick="0">
    <p:pull dir="d"/>
    <p:sndAc>
      <p:stSnd>
        <p:snd r:embed="rId1" name="voltage.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advClick="0">
    <p:pull dir="d"/>
    <p:sndAc>
      <p:stSnd>
        <p:snd r:embed="rId1" name="voltage.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advClick="0">
    <p:pull dir="d"/>
    <p:sndAc>
      <p:stSnd>
        <p:snd r:embed="rId1" name="voltage.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advClick="0">
    <p:pull dir="d"/>
    <p:sndAc>
      <p:stSnd>
        <p:snd r:embed="rId1" name="voltage.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advClick="0">
    <p:pull dir="d"/>
    <p:sndAc>
      <p:stSnd>
        <p:snd r:embed="rId1" name="voltage.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advClick="0">
    <p:pull dir="d"/>
    <p:sndAc>
      <p:stSnd>
        <p:snd r:embed="rId1" name="voltage.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advClick="0">
    <p:pull dir="d"/>
    <p:sndAc>
      <p:stSnd>
        <p:snd r:embed="rId1" name="voltage.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advClick="0">
    <p:pull dir="d"/>
    <p:sndAc>
      <p:stSnd>
        <p:snd r:embed="rId1" name="voltage.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advClick="0">
    <p:pull dir="d"/>
    <p:sndAc>
      <p:stSnd>
        <p:snd r:embed="rId1" name="voltage.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advClick="0">
    <p:pull dir="d"/>
    <p:sndAc>
      <p:stSnd>
        <p:snd r:embed="rId1" name="voltage.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advClick="0">
    <p:pull dir="d"/>
    <p:sndAc>
      <p:stSnd>
        <p:snd r:embed="rId1" name="voltage.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Click="0">
    <p:pull dir="d"/>
    <p:sndAc>
      <p:stSnd>
        <p:snd r:embed="rId13" name="voltage.wav" builtIn="1"/>
      </p:stSnd>
    </p:sndAc>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hyperlink" Target="https://mycashinminutes.com/" TargetMode="External"/><Relationship Id="rId5" Type="http://schemas.openxmlformats.org/officeDocument/2006/relationships/image" Target="../media/image11.sv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hyperlink" Target="https://mycashinminutes.com/personal-loans/" TargetMode="Externa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19.sv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5.svg"/><Relationship Id="rId2" Type="http://schemas.openxmlformats.org/officeDocument/2006/relationships/audio" Target="../media/audio1.wav"/><Relationship Id="rId1" Type="http://schemas.openxmlformats.org/officeDocument/2006/relationships/slideLayout" Target="../slideLayouts/slideLayout7.xml"/><Relationship Id="rId10"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7.sv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28.sv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32.svg"/><Relationship Id="rId5" Type="http://schemas.openxmlformats.org/officeDocument/2006/relationships/image" Target="../media/image20.png"/><Relationship Id="rId4" Type="http://schemas.openxmlformats.org/officeDocument/2006/relationships/image" Target="../media/image30.svg"/></Relationships>
</file>

<file path=ppt/slides/_rels/slide11.xml.rels><?xml version="1.0" encoding="UTF-8" standalone="yes"?>
<Relationships xmlns="http://schemas.openxmlformats.org/package/2006/relationships"><Relationship Id="rId3" Type="http://schemas.openxmlformats.org/officeDocument/2006/relationships/hyperlink" Target="https://mycashinminutes.com/apply-now/" TargetMode="External"/><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43.svg"/></Relationships>
</file>

<file path=ppt/slides/_rels/slide13.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4.png"/><Relationship Id="rId3" Type="http://schemas.openxmlformats.org/officeDocument/2006/relationships/image" Target="../media/image22.png"/><Relationship Id="rId7" Type="http://schemas.openxmlformats.org/officeDocument/2006/relationships/image" Target="../media/image49.svg"/><Relationship Id="rId12" Type="http://schemas.openxmlformats.org/officeDocument/2006/relationships/image" Target="../media/image26.png"/><Relationship Id="rId2" Type="http://schemas.openxmlformats.org/officeDocument/2006/relationships/audio" Target="../media/audio1.wav"/><Relationship Id="rId1" Type="http://schemas.openxmlformats.org/officeDocument/2006/relationships/slideLayout" Target="../slideLayouts/slideLayout7.xml"/><Relationship Id="rId11" Type="http://schemas.openxmlformats.org/officeDocument/2006/relationships/image" Target="../media/image53.svg"/><Relationship Id="rId5" Type="http://schemas.openxmlformats.org/officeDocument/2006/relationships/image" Target="../media/image23.png"/><Relationship Id="rId10" Type="http://schemas.openxmlformats.org/officeDocument/2006/relationships/image" Target="../media/image25.png"/><Relationship Id="rId4" Type="http://schemas.openxmlformats.org/officeDocument/2006/relationships/image" Target="../media/image45.svg"/><Relationship Id="rId9" Type="http://schemas.openxmlformats.org/officeDocument/2006/relationships/image" Target="../media/image51.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grpSp>
        <p:nvGrpSpPr>
          <p:cNvPr id="3" name="Group 3"/>
          <p:cNvGrpSpPr/>
          <p:nvPr/>
        </p:nvGrpSpPr>
        <p:grpSpPr>
          <a:xfrm>
            <a:off x="13032403" y="-1448305"/>
            <a:ext cx="5255597" cy="1318361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0C6C3A">
                <a:alpha val="82745"/>
              </a:srgbClr>
            </a:solidFill>
          </p:spPr>
        </p:sp>
        <p:sp>
          <p:nvSpPr>
            <p:cNvPr id="5" name="TextBox 5"/>
            <p:cNvSpPr txBox="1"/>
            <p:nvPr/>
          </p:nvSpPr>
          <p:spPr>
            <a:xfrm>
              <a:off x="0" y="-28575"/>
              <a:ext cx="1384190" cy="3500802"/>
            </a:xfrm>
            <a:prstGeom prst="rect">
              <a:avLst/>
            </a:prstGeom>
          </p:spPr>
          <p:txBody>
            <a:bodyPr lIns="50800" tIns="50800" rIns="50800" bIns="50800" rtlCol="0" anchor="ctr"/>
            <a:lstStyle/>
            <a:p>
              <a:pPr algn="ctr">
                <a:lnSpc>
                  <a:spcPts val="2859"/>
                </a:lnSpc>
              </a:pPr>
              <a:endParaRPr/>
            </a:p>
          </p:txBody>
        </p:sp>
      </p:grpSp>
      <p:sp>
        <p:nvSpPr>
          <p:cNvPr id="6" name="Freeform 6"/>
          <p:cNvSpPr/>
          <p:nvPr/>
        </p:nvSpPr>
        <p:spPr>
          <a:xfrm>
            <a:off x="9432880" y="1526000"/>
            <a:ext cx="7234999" cy="7234999"/>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5">
              <a:alphaModFix amt="67000"/>
              <a:extLst>
                <a:ext uri="{96DAC541-7B7A-43D3-8B79-37D633B846F1}">
                  <asvg:svgBlip xmlns:asvg="http://schemas.microsoft.com/office/drawing/2016/SVG/main" xmlns="" r:embed="rId6"/>
                </a:ext>
              </a:extLst>
            </a:blip>
            <a:stretch>
              <a:fillRect/>
            </a:stretch>
          </a:blipFill>
          <a:ln cap="sq">
            <a:noFill/>
            <a:prstDash val="solid"/>
            <a:miter/>
          </a:ln>
        </p:spPr>
      </p:sp>
      <p:grpSp>
        <p:nvGrpSpPr>
          <p:cNvPr id="7" name="Group 7"/>
          <p:cNvGrpSpPr/>
          <p:nvPr/>
        </p:nvGrpSpPr>
        <p:grpSpPr>
          <a:xfrm>
            <a:off x="8676344" y="1110012"/>
            <a:ext cx="8321353" cy="8321320"/>
            <a:chOff x="0" y="0"/>
            <a:chExt cx="6350000" cy="6349975"/>
          </a:xfrm>
        </p:grpSpPr>
        <p:sp>
          <p:nvSpPr>
            <p:cNvPr id="8" name="Freeform 8"/>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7"/>
              <a:stretch>
                <a:fillRect/>
              </a:stretch>
            </a:blipFill>
          </p:spPr>
        </p:sp>
      </p:grpSp>
      <p:grpSp>
        <p:nvGrpSpPr>
          <p:cNvPr id="9" name="Group 9"/>
          <p:cNvGrpSpPr/>
          <p:nvPr/>
        </p:nvGrpSpPr>
        <p:grpSpPr>
          <a:xfrm>
            <a:off x="1057435" y="3489495"/>
            <a:ext cx="78988" cy="3562352"/>
            <a:chOff x="0" y="0"/>
            <a:chExt cx="20803" cy="938233"/>
          </a:xfrm>
        </p:grpSpPr>
        <p:sp>
          <p:nvSpPr>
            <p:cNvPr id="10" name="Freeform 10"/>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000000"/>
            </a:solidFill>
            <a:ln cap="sq">
              <a:noFill/>
              <a:prstDash val="solid"/>
              <a:miter/>
            </a:ln>
          </p:spPr>
        </p:sp>
        <p:sp>
          <p:nvSpPr>
            <p:cNvPr id="11" name="TextBox 11"/>
            <p:cNvSpPr txBox="1"/>
            <p:nvPr/>
          </p:nvSpPr>
          <p:spPr>
            <a:xfrm>
              <a:off x="0" y="-28575"/>
              <a:ext cx="20803" cy="966808"/>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12"/>
          <p:cNvSpPr/>
          <p:nvPr/>
        </p:nvSpPr>
        <p:spPr>
          <a:xfrm>
            <a:off x="412832" y="632185"/>
            <a:ext cx="4151633" cy="1371410"/>
          </a:xfrm>
          <a:custGeom>
            <a:avLst/>
            <a:gdLst/>
            <a:ahLst/>
            <a:cxnLst/>
            <a:rect l="l" t="t" r="r" b="b"/>
            <a:pathLst>
              <a:path w="4151633" h="1371410">
                <a:moveTo>
                  <a:pt x="0" y="0"/>
                </a:moveTo>
                <a:lnTo>
                  <a:pt x="4151633" y="0"/>
                </a:lnTo>
                <a:lnTo>
                  <a:pt x="4151633" y="1371410"/>
                </a:lnTo>
                <a:lnTo>
                  <a:pt x="0" y="1371410"/>
                </a:lnTo>
                <a:lnTo>
                  <a:pt x="0" y="0"/>
                </a:lnTo>
                <a:close/>
              </a:path>
            </a:pathLst>
          </a:custGeom>
          <a:blipFill>
            <a:blip r:embed="rId8"/>
            <a:stretch>
              <a:fillRect/>
            </a:stretch>
          </a:blipFill>
        </p:spPr>
      </p:sp>
      <p:sp>
        <p:nvSpPr>
          <p:cNvPr id="13" name="TextBox 13"/>
          <p:cNvSpPr txBox="1"/>
          <p:nvPr/>
        </p:nvSpPr>
        <p:spPr>
          <a:xfrm>
            <a:off x="1387521" y="4348776"/>
            <a:ext cx="8394253" cy="1084143"/>
          </a:xfrm>
          <a:prstGeom prst="rect">
            <a:avLst/>
          </a:prstGeom>
        </p:spPr>
        <p:txBody>
          <a:bodyPr lIns="0" tIns="0" rIns="0" bIns="0" rtlCol="0" anchor="t">
            <a:spAutoFit/>
          </a:bodyPr>
          <a:lstStyle/>
          <a:p>
            <a:pPr algn="l">
              <a:lnSpc>
                <a:spcPts val="8936"/>
              </a:lnSpc>
            </a:pPr>
            <a:r>
              <a:rPr lang="en-US" sz="6400" dirty="0">
                <a:solidFill>
                  <a:srgbClr val="000000"/>
                </a:solidFill>
                <a:latin typeface="Archivo Black"/>
              </a:rPr>
              <a:t>CASH IN MINUTES</a:t>
            </a:r>
          </a:p>
        </p:txBody>
      </p:sp>
      <p:sp>
        <p:nvSpPr>
          <p:cNvPr id="14" name="TextBox 14"/>
          <p:cNvSpPr txBox="1"/>
          <p:nvPr/>
        </p:nvSpPr>
        <p:spPr>
          <a:xfrm>
            <a:off x="1387521" y="5432597"/>
            <a:ext cx="8670879" cy="2192908"/>
          </a:xfrm>
          <a:prstGeom prst="rect">
            <a:avLst/>
          </a:prstGeom>
        </p:spPr>
        <p:txBody>
          <a:bodyPr wrap="square" lIns="0" tIns="0" rIns="0" bIns="0" rtlCol="0" anchor="t">
            <a:spAutoFit/>
          </a:bodyPr>
          <a:lstStyle/>
          <a:p>
            <a:pPr algn="l">
              <a:lnSpc>
                <a:spcPts val="9471"/>
              </a:lnSpc>
            </a:pPr>
            <a:r>
              <a:rPr lang="en-US" sz="6200" spc="-135" dirty="0" smtClean="0">
                <a:solidFill>
                  <a:srgbClr val="000000"/>
                </a:solidFill>
                <a:latin typeface="Archivo Black" charset="0"/>
              </a:rPr>
              <a:t>PERSONAL</a:t>
            </a:r>
            <a:r>
              <a:rPr lang="en-US" sz="6200" spc="-135" dirty="0" smtClean="0">
                <a:solidFill>
                  <a:srgbClr val="000000"/>
                </a:solidFill>
                <a:latin typeface="Archivo Black"/>
              </a:rPr>
              <a:t> LOANS</a:t>
            </a:r>
          </a:p>
          <a:p>
            <a:pPr algn="l">
              <a:lnSpc>
                <a:spcPts val="9471"/>
              </a:lnSpc>
            </a:pPr>
            <a:endParaRPr/>
          </a:p>
        </p:txBody>
      </p:sp>
    </p:spTree>
  </p:cSld>
  <p:clrMapOvr>
    <a:masterClrMapping/>
  </p:clrMapOvr>
  <p:transition spd="med" advClick="0" advTm="1984">
    <p:pull dir="d"/>
    <p:sndAc>
      <p:stSnd>
        <p:snd r:embed="rId2" name="voltage.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grpSp>
        <p:nvGrpSpPr>
          <p:cNvPr id="2" name="Group 2"/>
          <p:cNvGrpSpPr/>
          <p:nvPr/>
        </p:nvGrpSpPr>
        <p:grpSpPr>
          <a:xfrm>
            <a:off x="8881967" y="-2828925"/>
            <a:ext cx="5657850" cy="565785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C6C3A"/>
            </a:solidFill>
            <a:ln cap="sq">
              <a:noFill/>
              <a:prstDash val="solid"/>
              <a:miter/>
            </a:ln>
          </p:spPr>
        </p:sp>
        <p:sp>
          <p:nvSpPr>
            <p:cNvPr id="4" name="TextBox 4"/>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5" name="Group 5"/>
          <p:cNvGrpSpPr/>
          <p:nvPr/>
        </p:nvGrpSpPr>
        <p:grpSpPr>
          <a:xfrm>
            <a:off x="11710892" y="0"/>
            <a:ext cx="6648057" cy="10287000"/>
            <a:chOff x="0" y="0"/>
            <a:chExt cx="1750928" cy="2709333"/>
          </a:xfrm>
        </p:grpSpPr>
        <p:sp>
          <p:nvSpPr>
            <p:cNvPr id="6" name="Freeform 6"/>
            <p:cNvSpPr/>
            <p:nvPr/>
          </p:nvSpPr>
          <p:spPr>
            <a:xfrm>
              <a:off x="0" y="0"/>
              <a:ext cx="1750928" cy="2709333"/>
            </a:xfrm>
            <a:custGeom>
              <a:avLst/>
              <a:gdLst/>
              <a:ahLst/>
              <a:cxnLst/>
              <a:rect l="l" t="t" r="r" b="b"/>
              <a:pathLst>
                <a:path w="1750928" h="2709333">
                  <a:moveTo>
                    <a:pt x="0" y="0"/>
                  </a:moveTo>
                  <a:lnTo>
                    <a:pt x="1750928" y="0"/>
                  </a:lnTo>
                  <a:lnTo>
                    <a:pt x="1750928" y="2709333"/>
                  </a:lnTo>
                  <a:lnTo>
                    <a:pt x="0" y="2709333"/>
                  </a:lnTo>
                  <a:close/>
                </a:path>
              </a:pathLst>
            </a:custGeom>
            <a:solidFill>
              <a:srgbClr val="106861"/>
            </a:solidFill>
            <a:ln cap="sq">
              <a:noFill/>
              <a:prstDash val="solid"/>
              <a:miter/>
            </a:ln>
          </p:spPr>
        </p:sp>
        <p:sp>
          <p:nvSpPr>
            <p:cNvPr id="7" name="TextBox 7"/>
            <p:cNvSpPr txBox="1"/>
            <p:nvPr/>
          </p:nvSpPr>
          <p:spPr>
            <a:xfrm>
              <a:off x="0" y="-19050"/>
              <a:ext cx="1750928" cy="27283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8" name="Freeform 8"/>
          <p:cNvSpPr/>
          <p:nvPr/>
        </p:nvSpPr>
        <p:spPr>
          <a:xfrm>
            <a:off x="11710892" y="0"/>
            <a:ext cx="6577108" cy="10287000"/>
          </a:xfrm>
          <a:custGeom>
            <a:avLst/>
            <a:gdLst/>
            <a:ahLst/>
            <a:cxnLst/>
            <a:rect l="l" t="t" r="r" b="b"/>
            <a:pathLst>
              <a:path w="6577108" h="10287000">
                <a:moveTo>
                  <a:pt x="0" y="0"/>
                </a:moveTo>
                <a:lnTo>
                  <a:pt x="6577108" y="0"/>
                </a:lnTo>
                <a:lnTo>
                  <a:pt x="6577108" y="10287000"/>
                </a:lnTo>
                <a:lnTo>
                  <a:pt x="0" y="10287000"/>
                </a:lnTo>
                <a:lnTo>
                  <a:pt x="0" y="0"/>
                </a:lnTo>
                <a:close/>
              </a:path>
            </a:pathLst>
          </a:custGeom>
          <a:blipFill>
            <a:blip r:embed="rId3">
              <a:alphaModFix amt="59000"/>
            </a:blip>
            <a:stretch>
              <a:fillRect l="-36638" r="-77630"/>
            </a:stretch>
          </a:blipFill>
        </p:spPr>
      </p:sp>
      <p:grpSp>
        <p:nvGrpSpPr>
          <p:cNvPr id="9" name="Group 9"/>
          <p:cNvGrpSpPr/>
          <p:nvPr/>
        </p:nvGrpSpPr>
        <p:grpSpPr>
          <a:xfrm>
            <a:off x="8839200" y="2247900"/>
            <a:ext cx="654889" cy="654889"/>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C6C3A"/>
            </a:solidFill>
            <a:ln cap="sq">
              <a:noFill/>
              <a:prstDash val="solid"/>
              <a:miter/>
            </a:ln>
          </p:spPr>
        </p:sp>
        <p:sp>
          <p:nvSpPr>
            <p:cNvPr id="11" name="TextBox 11"/>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TextBox 12"/>
          <p:cNvSpPr txBox="1"/>
          <p:nvPr/>
        </p:nvSpPr>
        <p:spPr>
          <a:xfrm>
            <a:off x="1028700" y="942975"/>
            <a:ext cx="4991100" cy="862929"/>
          </a:xfrm>
          <a:prstGeom prst="rect">
            <a:avLst/>
          </a:prstGeom>
        </p:spPr>
        <p:txBody>
          <a:bodyPr wrap="square" lIns="0" tIns="0" rIns="0" bIns="0" rtlCol="0" anchor="t">
            <a:spAutoFit/>
          </a:bodyPr>
          <a:lstStyle/>
          <a:p>
            <a:pPr marL="0" lvl="0" indent="0" algn="l">
              <a:lnSpc>
                <a:spcPts val="6644"/>
              </a:lnSpc>
              <a:spcBef>
                <a:spcPct val="0"/>
              </a:spcBef>
            </a:pPr>
            <a:r>
              <a:rPr lang="en-US" sz="6400" spc="-94" dirty="0">
                <a:solidFill>
                  <a:srgbClr val="191919"/>
                </a:solidFill>
                <a:latin typeface="Archivo Black" charset="0"/>
              </a:rPr>
              <a:t>Overview</a:t>
            </a:r>
          </a:p>
        </p:txBody>
      </p:sp>
      <p:sp>
        <p:nvSpPr>
          <p:cNvPr id="13" name="TextBox 13"/>
          <p:cNvSpPr txBox="1"/>
          <p:nvPr/>
        </p:nvSpPr>
        <p:spPr>
          <a:xfrm>
            <a:off x="1524000" y="2171700"/>
            <a:ext cx="11201400" cy="6668492"/>
          </a:xfrm>
          <a:prstGeom prst="rect">
            <a:avLst/>
          </a:prstGeom>
        </p:spPr>
        <p:txBody>
          <a:bodyPr wrap="square" lIns="0" tIns="0" rIns="0" bIns="0" rtlCol="0" anchor="t">
            <a:spAutoFit/>
          </a:bodyPr>
          <a:lstStyle/>
          <a:p>
            <a:pPr marL="672832" lvl="1" indent="-336416" algn="l">
              <a:lnSpc>
                <a:spcPts val="5173"/>
              </a:lnSpc>
              <a:buFont typeface="Arial"/>
              <a:buChar char="•"/>
            </a:pPr>
            <a:r>
              <a:rPr lang="en-US" sz="3200" dirty="0" smtClean="0">
                <a:solidFill>
                  <a:srgbClr val="191919"/>
                </a:solidFill>
                <a:latin typeface="Cambria" pitchFamily="18" charset="0"/>
                <a:ea typeface="Cambria" pitchFamily="18" charset="0"/>
              </a:rPr>
              <a:t>About Us</a:t>
            </a:r>
          </a:p>
          <a:p>
            <a:pPr marL="672832" lvl="1" indent="-336416">
              <a:lnSpc>
                <a:spcPts val="5173"/>
              </a:lnSpc>
              <a:buFont typeface="Arial"/>
              <a:buChar char="•"/>
            </a:pPr>
            <a:r>
              <a:rPr lang="en-US" sz="3200" dirty="0" smtClean="0">
                <a:solidFill>
                  <a:srgbClr val="191919"/>
                </a:solidFill>
                <a:latin typeface="Cambria" pitchFamily="18" charset="0"/>
                <a:ea typeface="Cambria" pitchFamily="18" charset="0"/>
              </a:rPr>
              <a:t>Introduction</a:t>
            </a:r>
            <a:endParaRPr lang="en-US" sz="3200" dirty="0">
              <a:solidFill>
                <a:srgbClr val="191919"/>
              </a:solidFill>
              <a:latin typeface="Cambria" pitchFamily="18" charset="0"/>
              <a:ea typeface="Cambria" pitchFamily="18" charset="0"/>
            </a:endParaRPr>
          </a:p>
          <a:p>
            <a:pPr marL="672832" lvl="1" indent="-336416">
              <a:lnSpc>
                <a:spcPts val="5173"/>
              </a:lnSpc>
              <a:buFont typeface="Arial"/>
              <a:buChar char="•"/>
            </a:pPr>
            <a:r>
              <a:rPr lang="en-US" sz="3200" dirty="0" smtClean="0">
                <a:solidFill>
                  <a:srgbClr val="191919"/>
                </a:solidFill>
                <a:latin typeface="Cambria" pitchFamily="18" charset="0"/>
                <a:ea typeface="Cambria" pitchFamily="18" charset="0"/>
              </a:rPr>
              <a:t>Personal Loans: Everything You Need to Know</a:t>
            </a:r>
            <a:endParaRPr lang="en-US" sz="3200" dirty="0">
              <a:solidFill>
                <a:srgbClr val="191919"/>
              </a:solidFill>
              <a:latin typeface="Cambria" pitchFamily="18" charset="0"/>
              <a:ea typeface="Cambria" pitchFamily="18" charset="0"/>
            </a:endParaRPr>
          </a:p>
          <a:p>
            <a:pPr marL="672832" lvl="1" indent="-336416">
              <a:lnSpc>
                <a:spcPts val="5173"/>
              </a:lnSpc>
              <a:buFont typeface="Arial"/>
              <a:buChar char="•"/>
            </a:pPr>
            <a:r>
              <a:rPr lang="en-US" sz="3200" dirty="0" smtClean="0">
                <a:solidFill>
                  <a:srgbClr val="191919"/>
                </a:solidFill>
                <a:latin typeface="Cambria" pitchFamily="18" charset="0"/>
                <a:ea typeface="Cambria" pitchFamily="18" charset="0"/>
              </a:rPr>
              <a:t>Why Use Personal Loans?</a:t>
            </a:r>
            <a:endParaRPr lang="en-US" sz="3200" dirty="0">
              <a:solidFill>
                <a:srgbClr val="191919"/>
              </a:solidFill>
              <a:latin typeface="Cambria" pitchFamily="18" charset="0"/>
              <a:ea typeface="Cambria" pitchFamily="18" charset="0"/>
            </a:endParaRPr>
          </a:p>
          <a:p>
            <a:pPr marL="672832" lvl="1" indent="-336416">
              <a:lnSpc>
                <a:spcPts val="5173"/>
              </a:lnSpc>
              <a:buFont typeface="Arial"/>
              <a:buChar char="•"/>
            </a:pPr>
            <a:r>
              <a:rPr lang="en-US" sz="3200" dirty="0" smtClean="0">
                <a:solidFill>
                  <a:srgbClr val="191919"/>
                </a:solidFill>
                <a:latin typeface="Cambria" pitchFamily="18" charset="0"/>
                <a:ea typeface="Cambria" pitchFamily="18" charset="0"/>
              </a:rPr>
              <a:t>Types of Personal Loans</a:t>
            </a:r>
            <a:endParaRPr lang="en-US" sz="3200" dirty="0">
              <a:solidFill>
                <a:srgbClr val="191919"/>
              </a:solidFill>
              <a:latin typeface="Cambria" pitchFamily="18" charset="0"/>
              <a:ea typeface="Cambria" pitchFamily="18" charset="0"/>
            </a:endParaRPr>
          </a:p>
          <a:p>
            <a:pPr marL="672832" lvl="1" indent="-336416">
              <a:lnSpc>
                <a:spcPts val="5173"/>
              </a:lnSpc>
              <a:buFont typeface="Arial"/>
              <a:buChar char="•"/>
            </a:pPr>
            <a:r>
              <a:rPr lang="en-US" sz="3200" dirty="0" smtClean="0">
                <a:solidFill>
                  <a:srgbClr val="191919"/>
                </a:solidFill>
                <a:latin typeface="Cambria" pitchFamily="18" charset="0"/>
                <a:ea typeface="Cambria" pitchFamily="18" charset="0"/>
              </a:rPr>
              <a:t>Benefits of Personal Loans</a:t>
            </a:r>
            <a:endParaRPr lang="en-US" sz="3200" dirty="0">
              <a:solidFill>
                <a:srgbClr val="191919"/>
              </a:solidFill>
              <a:latin typeface="Cambria" pitchFamily="18" charset="0"/>
              <a:ea typeface="Cambria" pitchFamily="18" charset="0"/>
            </a:endParaRPr>
          </a:p>
          <a:p>
            <a:pPr marL="672832" lvl="1" indent="-336416">
              <a:lnSpc>
                <a:spcPts val="5173"/>
              </a:lnSpc>
              <a:buFont typeface="Arial"/>
              <a:buChar char="•"/>
            </a:pPr>
            <a:r>
              <a:rPr lang="en-US" sz="3200" dirty="0" smtClean="0">
                <a:solidFill>
                  <a:srgbClr val="191919"/>
                </a:solidFill>
                <a:latin typeface="Cambria" pitchFamily="18" charset="0"/>
                <a:ea typeface="Cambria" pitchFamily="18" charset="0"/>
              </a:rPr>
              <a:t>Why Choose Personal Loans?</a:t>
            </a:r>
            <a:endParaRPr lang="en-US" sz="3200" dirty="0">
              <a:solidFill>
                <a:srgbClr val="191919"/>
              </a:solidFill>
              <a:latin typeface="Cambria" pitchFamily="18" charset="0"/>
              <a:ea typeface="Cambria" pitchFamily="18" charset="0"/>
            </a:endParaRPr>
          </a:p>
          <a:p>
            <a:pPr marL="672832" lvl="1" indent="-336416">
              <a:lnSpc>
                <a:spcPts val="5173"/>
              </a:lnSpc>
              <a:buFont typeface="Arial"/>
              <a:buChar char="•"/>
            </a:pPr>
            <a:r>
              <a:rPr lang="en-US" sz="3200" dirty="0" smtClean="0">
                <a:solidFill>
                  <a:srgbClr val="191919"/>
                </a:solidFill>
                <a:latin typeface="Cambria" pitchFamily="18" charset="0"/>
                <a:ea typeface="Cambria" pitchFamily="18" charset="0"/>
              </a:rPr>
              <a:t>How To Apply For Personal Loans at Cash in Minutes</a:t>
            </a:r>
            <a:endParaRPr lang="en-US" sz="3200" dirty="0">
              <a:solidFill>
                <a:srgbClr val="191919"/>
              </a:solidFill>
              <a:latin typeface="Cambria" pitchFamily="18" charset="0"/>
              <a:ea typeface="Cambria" pitchFamily="18" charset="0"/>
            </a:endParaRPr>
          </a:p>
          <a:p>
            <a:pPr marL="672832" lvl="1" indent="-336416">
              <a:lnSpc>
                <a:spcPts val="5173"/>
              </a:lnSpc>
              <a:buFont typeface="Arial"/>
              <a:buChar char="•"/>
            </a:pPr>
            <a:r>
              <a:rPr lang="en-US" sz="3200" dirty="0" smtClean="0">
                <a:solidFill>
                  <a:srgbClr val="191919"/>
                </a:solidFill>
                <a:latin typeface="Cambria" pitchFamily="18" charset="0"/>
                <a:ea typeface="Cambria" pitchFamily="18" charset="0"/>
              </a:rPr>
              <a:t>Why Choose Us For Personal Loans For Bad Credit</a:t>
            </a:r>
            <a:r>
              <a:rPr lang="en-US" sz="3200" dirty="0" smtClean="0">
                <a:solidFill>
                  <a:srgbClr val="191919"/>
                </a:solidFill>
                <a:latin typeface="Cambria" pitchFamily="18" charset="0"/>
                <a:ea typeface="Cambria" pitchFamily="18" charset="0"/>
              </a:rPr>
              <a:t>?</a:t>
            </a:r>
          </a:p>
          <a:p>
            <a:pPr marL="672832" lvl="1" indent="-336416">
              <a:lnSpc>
                <a:spcPts val="5173"/>
              </a:lnSpc>
              <a:buFont typeface="Arial"/>
              <a:buChar char="•"/>
            </a:pPr>
            <a:r>
              <a:rPr lang="en-US" sz="3200" dirty="0" smtClean="0">
                <a:solidFill>
                  <a:srgbClr val="191919"/>
                </a:solidFill>
                <a:latin typeface="Cambria" pitchFamily="18" charset="0"/>
                <a:ea typeface="Cambria" pitchFamily="18" charset="0"/>
              </a:rPr>
              <a:t>Contact Details</a:t>
            </a:r>
            <a:endParaRPr lang="en-US" sz="3200" dirty="0">
              <a:solidFill>
                <a:srgbClr val="191919"/>
              </a:solidFill>
              <a:latin typeface="Cambria" pitchFamily="18" charset="0"/>
              <a:ea typeface="Cambria" pitchFamily="18" charset="0"/>
            </a:endParaRPr>
          </a:p>
        </p:txBody>
      </p:sp>
      <p:grpSp>
        <p:nvGrpSpPr>
          <p:cNvPr id="14" name="Group 14"/>
          <p:cNvGrpSpPr/>
          <p:nvPr/>
        </p:nvGrpSpPr>
        <p:grpSpPr>
          <a:xfrm>
            <a:off x="-3066775" y="7963357"/>
            <a:ext cx="5657850" cy="565785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9DF3A"/>
            </a:solidFill>
            <a:ln cap="sq">
              <a:noFill/>
              <a:prstDash val="solid"/>
              <a:miter/>
            </a:ln>
          </p:spPr>
        </p:sp>
        <p:sp>
          <p:nvSpPr>
            <p:cNvPr id="16" name="TextBox 16"/>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spTree>
  </p:cSld>
  <p:clrMapOvr>
    <a:masterClrMapping/>
  </p:clrMapOvr>
  <p:transition spd="med" advClick="0" advTm="2218">
    <p:pull dir="d"/>
    <p:sndAc>
      <p:stSnd>
        <p:snd r:embed="rId2" name="voltage.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grpSp>
        <p:nvGrpSpPr>
          <p:cNvPr id="2" name="Group 2"/>
          <p:cNvGrpSpPr/>
          <p:nvPr/>
        </p:nvGrpSpPr>
        <p:grpSpPr>
          <a:xfrm>
            <a:off x="9832433" y="-339559"/>
            <a:ext cx="8956821" cy="11772679"/>
            <a:chOff x="0" y="0"/>
            <a:chExt cx="2171400" cy="2854048"/>
          </a:xfrm>
        </p:grpSpPr>
        <p:sp>
          <p:nvSpPr>
            <p:cNvPr id="3" name="Freeform 3"/>
            <p:cNvSpPr/>
            <p:nvPr/>
          </p:nvSpPr>
          <p:spPr>
            <a:xfrm>
              <a:off x="0" y="0"/>
              <a:ext cx="2171400" cy="2854048"/>
            </a:xfrm>
            <a:custGeom>
              <a:avLst/>
              <a:gdLst/>
              <a:ahLst/>
              <a:cxnLst/>
              <a:rect l="l" t="t" r="r" b="b"/>
              <a:pathLst>
                <a:path w="2171400" h="2854048">
                  <a:moveTo>
                    <a:pt x="37167" y="0"/>
                  </a:moveTo>
                  <a:lnTo>
                    <a:pt x="2134233" y="0"/>
                  </a:lnTo>
                  <a:cubicBezTo>
                    <a:pt x="2154760" y="0"/>
                    <a:pt x="2171400" y="16640"/>
                    <a:pt x="2171400" y="37167"/>
                  </a:cubicBezTo>
                  <a:lnTo>
                    <a:pt x="2171400" y="2816880"/>
                  </a:lnTo>
                  <a:cubicBezTo>
                    <a:pt x="2171400" y="2826738"/>
                    <a:pt x="2167484" y="2836192"/>
                    <a:pt x="2160514" y="2843162"/>
                  </a:cubicBezTo>
                  <a:cubicBezTo>
                    <a:pt x="2153544" y="2850132"/>
                    <a:pt x="2144090" y="2854048"/>
                    <a:pt x="2134233" y="2854048"/>
                  </a:cubicBezTo>
                  <a:lnTo>
                    <a:pt x="37167" y="2854048"/>
                  </a:lnTo>
                  <a:cubicBezTo>
                    <a:pt x="27310" y="2854048"/>
                    <a:pt x="17856" y="2850132"/>
                    <a:pt x="10886" y="2843162"/>
                  </a:cubicBezTo>
                  <a:cubicBezTo>
                    <a:pt x="3916" y="2836192"/>
                    <a:pt x="0" y="2826738"/>
                    <a:pt x="0" y="2816880"/>
                  </a:cubicBezTo>
                  <a:lnTo>
                    <a:pt x="0" y="37167"/>
                  </a:lnTo>
                  <a:cubicBezTo>
                    <a:pt x="0" y="27310"/>
                    <a:pt x="3916" y="17856"/>
                    <a:pt x="10886" y="10886"/>
                  </a:cubicBezTo>
                  <a:cubicBezTo>
                    <a:pt x="17856" y="3916"/>
                    <a:pt x="27310" y="0"/>
                    <a:pt x="37167" y="0"/>
                  </a:cubicBezTo>
                  <a:close/>
                </a:path>
              </a:pathLst>
            </a:custGeom>
            <a:solidFill>
              <a:srgbClr val="0C6C3A"/>
            </a:solidFill>
            <a:ln cap="rnd">
              <a:noFill/>
              <a:prstDash val="solid"/>
              <a:round/>
            </a:ln>
          </p:spPr>
        </p:sp>
        <p:sp>
          <p:nvSpPr>
            <p:cNvPr id="4" name="TextBox 4"/>
            <p:cNvSpPr txBox="1"/>
            <p:nvPr/>
          </p:nvSpPr>
          <p:spPr>
            <a:xfrm>
              <a:off x="0" y="-19050"/>
              <a:ext cx="2171400" cy="2873098"/>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5" name="Group 5"/>
          <p:cNvGrpSpPr/>
          <p:nvPr/>
        </p:nvGrpSpPr>
        <p:grpSpPr>
          <a:xfrm>
            <a:off x="9832433" y="0"/>
            <a:ext cx="8735127" cy="6811477"/>
            <a:chOff x="0" y="0"/>
            <a:chExt cx="6350000" cy="4951603"/>
          </a:xfrm>
        </p:grpSpPr>
        <p:sp>
          <p:nvSpPr>
            <p:cNvPr id="6" name="Freeform 6"/>
            <p:cNvSpPr/>
            <p:nvPr/>
          </p:nvSpPr>
          <p:spPr>
            <a:xfrm>
              <a:off x="0" y="0"/>
              <a:ext cx="6349873" cy="4979162"/>
            </a:xfrm>
            <a:custGeom>
              <a:avLst/>
              <a:gdLst/>
              <a:ahLst/>
              <a:cxnLst/>
              <a:rect l="l" t="t" r="r" b="b"/>
              <a:pathLst>
                <a:path w="6349873" h="4979162">
                  <a:moveTo>
                    <a:pt x="292100" y="0"/>
                  </a:moveTo>
                  <a:cubicBezTo>
                    <a:pt x="131445" y="0"/>
                    <a:pt x="0" y="131445"/>
                    <a:pt x="0" y="292100"/>
                  </a:cubicBezTo>
                  <a:lnTo>
                    <a:pt x="0" y="3332480"/>
                  </a:lnTo>
                  <a:cubicBezTo>
                    <a:pt x="0" y="3493135"/>
                    <a:pt x="128397" y="3652520"/>
                    <a:pt x="285369" y="3686683"/>
                  </a:cubicBezTo>
                  <a:lnTo>
                    <a:pt x="6064504" y="4944999"/>
                  </a:lnTo>
                  <a:cubicBezTo>
                    <a:pt x="6221476" y="4979162"/>
                    <a:pt x="6349873" y="4875657"/>
                    <a:pt x="6349873" y="4715002"/>
                  </a:cubicBezTo>
                  <a:lnTo>
                    <a:pt x="6349873" y="292100"/>
                  </a:lnTo>
                  <a:cubicBezTo>
                    <a:pt x="6349873" y="131445"/>
                    <a:pt x="6218428" y="0"/>
                    <a:pt x="6057773" y="0"/>
                  </a:cubicBezTo>
                  <a:lnTo>
                    <a:pt x="292100" y="0"/>
                  </a:lnTo>
                  <a:close/>
                </a:path>
              </a:pathLst>
            </a:custGeom>
            <a:blipFill>
              <a:blip r:embed="rId3"/>
              <a:stretch>
                <a:fillRect t="-5896" b="-5896"/>
              </a:stretch>
            </a:blipFill>
          </p:spPr>
        </p:sp>
      </p:grpSp>
      <p:sp>
        <p:nvSpPr>
          <p:cNvPr id="7" name="Freeform 7"/>
          <p:cNvSpPr/>
          <p:nvPr/>
        </p:nvSpPr>
        <p:spPr>
          <a:xfrm>
            <a:off x="10334905" y="5642237"/>
            <a:ext cx="2264637" cy="1659361"/>
          </a:xfrm>
          <a:custGeom>
            <a:avLst/>
            <a:gdLst/>
            <a:ahLst/>
            <a:cxnLst/>
            <a:rect l="l" t="t" r="r" b="b"/>
            <a:pathLst>
              <a:path w="2264637" h="1659361">
                <a:moveTo>
                  <a:pt x="0" y="0"/>
                </a:moveTo>
                <a:lnTo>
                  <a:pt x="2264637" y="0"/>
                </a:lnTo>
                <a:lnTo>
                  <a:pt x="2264637" y="1659362"/>
                </a:lnTo>
                <a:lnTo>
                  <a:pt x="0" y="1659362"/>
                </a:lnTo>
                <a:lnTo>
                  <a:pt x="0" y="0"/>
                </a:lnTo>
                <a:close/>
              </a:path>
            </a:pathLst>
          </a:custGeom>
          <a:blipFill>
            <a:blip r:embed="rId4">
              <a:alphaModFix amt="15000"/>
              <a:extLst>
                <a:ext uri="{96DAC541-7B7A-43D3-8B79-37D633B846F1}">
                  <asvg:svgBlip xmlns:asvg="http://schemas.microsoft.com/office/drawing/2016/SVG/main" xmlns="" r:embed="rId5"/>
                </a:ext>
              </a:extLst>
            </a:blip>
            <a:stretch>
              <a:fillRect/>
            </a:stretch>
          </a:blipFill>
        </p:spPr>
      </p:sp>
      <p:sp>
        <p:nvSpPr>
          <p:cNvPr id="9" name="TextBox 9"/>
          <p:cNvSpPr txBox="1"/>
          <p:nvPr/>
        </p:nvSpPr>
        <p:spPr>
          <a:xfrm>
            <a:off x="1219200" y="1104900"/>
            <a:ext cx="5376858" cy="862929"/>
          </a:xfrm>
          <a:prstGeom prst="rect">
            <a:avLst/>
          </a:prstGeom>
        </p:spPr>
        <p:txBody>
          <a:bodyPr lIns="0" tIns="0" rIns="0" bIns="0" rtlCol="0" anchor="t">
            <a:spAutoFit/>
          </a:bodyPr>
          <a:lstStyle/>
          <a:p>
            <a:pPr marL="0" lvl="0" indent="0" algn="l">
              <a:lnSpc>
                <a:spcPts val="6644"/>
              </a:lnSpc>
              <a:spcBef>
                <a:spcPct val="0"/>
              </a:spcBef>
            </a:pPr>
            <a:r>
              <a:rPr lang="en-US" sz="6400" spc="-94" dirty="0">
                <a:solidFill>
                  <a:srgbClr val="191919"/>
                </a:solidFill>
                <a:latin typeface="Archivo Black" charset="0"/>
              </a:rPr>
              <a:t>About Us</a:t>
            </a:r>
          </a:p>
        </p:txBody>
      </p:sp>
      <p:sp>
        <p:nvSpPr>
          <p:cNvPr id="10" name="TextBox 10"/>
          <p:cNvSpPr txBox="1"/>
          <p:nvPr/>
        </p:nvSpPr>
        <p:spPr>
          <a:xfrm>
            <a:off x="990600" y="2476500"/>
            <a:ext cx="7848863" cy="4719241"/>
          </a:xfrm>
          <a:prstGeom prst="rect">
            <a:avLst/>
          </a:prstGeom>
        </p:spPr>
        <p:txBody>
          <a:bodyPr lIns="0" tIns="0" rIns="0" bIns="0" rtlCol="0" anchor="t">
            <a:spAutoFit/>
          </a:bodyPr>
          <a:lstStyle/>
          <a:p>
            <a:pPr algn="l">
              <a:lnSpc>
                <a:spcPts val="4573"/>
              </a:lnSpc>
            </a:pPr>
            <a:r>
              <a:rPr lang="en-US" sz="3200" spc="49" dirty="0">
                <a:solidFill>
                  <a:srgbClr val="191919"/>
                </a:solidFill>
                <a:latin typeface="Cambria" pitchFamily="18" charset="0"/>
                <a:ea typeface="Cambria" pitchFamily="18" charset="0"/>
              </a:rPr>
              <a:t>Here is a little about us at </a:t>
            </a:r>
            <a:r>
              <a:rPr lang="en-US" sz="3200" spc="49" dirty="0">
                <a:solidFill>
                  <a:srgbClr val="191919"/>
                </a:solidFill>
                <a:latin typeface="Cambria" pitchFamily="18" charset="0"/>
                <a:ea typeface="Cambria" pitchFamily="18" charset="0"/>
                <a:hlinkClick r:id="rId6"/>
              </a:rPr>
              <a:t>Cash in Minutes</a:t>
            </a:r>
            <a:r>
              <a:rPr lang="en-US" sz="3200" spc="49" dirty="0">
                <a:solidFill>
                  <a:srgbClr val="191919"/>
                </a:solidFill>
                <a:latin typeface="Cambria" pitchFamily="18" charset="0"/>
                <a:ea typeface="Cambria" pitchFamily="18" charset="0"/>
              </a:rPr>
              <a:t> delivers the cash you need quick when needed the most. We know that unforeseen expenses can lead to financial hardship and that life can be unpredictable. </a:t>
            </a:r>
          </a:p>
          <a:p>
            <a:pPr marL="0" lvl="0" indent="0" algn="l">
              <a:lnSpc>
                <a:spcPts val="4573"/>
              </a:lnSpc>
            </a:pPr>
            <a:r>
              <a:rPr lang="en-US" sz="3200" spc="49" dirty="0">
                <a:solidFill>
                  <a:srgbClr val="191919"/>
                </a:solidFill>
                <a:latin typeface="Cambria" pitchFamily="18" charset="0"/>
                <a:ea typeface="Cambria" pitchFamily="18" charset="0"/>
              </a:rPr>
              <a:t>So, to assist people in those difficult circumstances and help them get back on their feet, we launched Cash in Minutes.</a:t>
            </a:r>
          </a:p>
        </p:txBody>
      </p:sp>
      <p:sp>
        <p:nvSpPr>
          <p:cNvPr id="11" name="TextBox 11"/>
          <p:cNvSpPr txBox="1"/>
          <p:nvPr/>
        </p:nvSpPr>
        <p:spPr>
          <a:xfrm>
            <a:off x="10650504" y="7725818"/>
            <a:ext cx="6608796" cy="1693218"/>
          </a:xfrm>
          <a:prstGeom prst="rect">
            <a:avLst/>
          </a:prstGeom>
        </p:spPr>
        <p:txBody>
          <a:bodyPr lIns="0" tIns="0" rIns="0" bIns="0" rtlCol="0" anchor="t">
            <a:spAutoFit/>
          </a:bodyPr>
          <a:lstStyle/>
          <a:p>
            <a:pPr algn="l">
              <a:lnSpc>
                <a:spcPts val="4604"/>
              </a:lnSpc>
            </a:pPr>
            <a:r>
              <a:rPr lang="en-US" sz="2502" spc="25" dirty="0">
                <a:solidFill>
                  <a:srgbClr val="FDFBFB"/>
                </a:solidFill>
                <a:latin typeface="Open Sauce Bold Italics"/>
              </a:rPr>
              <a:t> Personal Loan from $100 to $1500 Cash Loan in Minutes</a:t>
            </a:r>
          </a:p>
          <a:p>
            <a:pPr algn="l">
              <a:lnSpc>
                <a:spcPts val="4604"/>
              </a:lnSpc>
            </a:pPr>
            <a:endParaRPr/>
          </a:p>
        </p:txBody>
      </p:sp>
    </p:spTree>
  </p:cSld>
  <p:clrMapOvr>
    <a:masterClrMapping/>
  </p:clrMapOvr>
  <p:transition spd="med" advClick="0" advTm="2188">
    <p:pull dir="d"/>
    <p:sndAc>
      <p:stSnd>
        <p:snd r:embed="rId2" name="voltage.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rot="-10800000">
            <a:off x="2778327" y="7417124"/>
            <a:ext cx="12710840" cy="1184047"/>
          </a:xfrm>
          <a:custGeom>
            <a:avLst/>
            <a:gdLst/>
            <a:ahLst/>
            <a:cxnLst/>
            <a:rect l="l" t="t" r="r" b="b"/>
            <a:pathLst>
              <a:path w="12710840" h="1184047">
                <a:moveTo>
                  <a:pt x="0" y="0"/>
                </a:moveTo>
                <a:lnTo>
                  <a:pt x="12710840" y="0"/>
                </a:lnTo>
                <a:lnTo>
                  <a:pt x="12710840" y="1184046"/>
                </a:lnTo>
                <a:lnTo>
                  <a:pt x="0" y="1184046"/>
                </a:lnTo>
                <a:lnTo>
                  <a:pt x="0" y="0"/>
                </a:lnTo>
                <a:close/>
              </a:path>
            </a:pathLst>
          </a:custGeom>
          <a:blipFill>
            <a:blip r:embed="rId3">
              <a:alphaModFix amt="72000"/>
            </a:blip>
            <a:stretch>
              <a:fillRect b="-208633"/>
            </a:stretch>
          </a:blipFill>
        </p:spPr>
      </p:sp>
      <p:grpSp>
        <p:nvGrpSpPr>
          <p:cNvPr id="3" name="Group 3"/>
          <p:cNvGrpSpPr/>
          <p:nvPr/>
        </p:nvGrpSpPr>
        <p:grpSpPr>
          <a:xfrm>
            <a:off x="0" y="0"/>
            <a:ext cx="18288000" cy="4491629"/>
            <a:chOff x="0" y="0"/>
            <a:chExt cx="4816593" cy="1182980"/>
          </a:xfrm>
        </p:grpSpPr>
        <p:sp>
          <p:nvSpPr>
            <p:cNvPr id="4" name="Freeform 4"/>
            <p:cNvSpPr/>
            <p:nvPr/>
          </p:nvSpPr>
          <p:spPr>
            <a:xfrm>
              <a:off x="0" y="0"/>
              <a:ext cx="4816592" cy="1182980"/>
            </a:xfrm>
            <a:custGeom>
              <a:avLst/>
              <a:gdLst/>
              <a:ahLst/>
              <a:cxnLst/>
              <a:rect l="l" t="t" r="r" b="b"/>
              <a:pathLst>
                <a:path w="4816592" h="1182980">
                  <a:moveTo>
                    <a:pt x="0" y="0"/>
                  </a:moveTo>
                  <a:lnTo>
                    <a:pt x="4816592" y="0"/>
                  </a:lnTo>
                  <a:lnTo>
                    <a:pt x="4816592" y="1182980"/>
                  </a:lnTo>
                  <a:lnTo>
                    <a:pt x="0" y="1182980"/>
                  </a:lnTo>
                  <a:close/>
                </a:path>
              </a:pathLst>
            </a:custGeom>
            <a:solidFill>
              <a:srgbClr val="106861"/>
            </a:solidFill>
            <a:ln cap="sq">
              <a:noFill/>
              <a:prstDash val="solid"/>
              <a:miter/>
            </a:ln>
          </p:spPr>
        </p:sp>
        <p:sp>
          <p:nvSpPr>
            <p:cNvPr id="5" name="TextBox 5"/>
            <p:cNvSpPr txBox="1"/>
            <p:nvPr/>
          </p:nvSpPr>
          <p:spPr>
            <a:xfrm>
              <a:off x="0" y="-19050"/>
              <a:ext cx="4816593" cy="1202030"/>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6" name="Freeform 6"/>
          <p:cNvSpPr/>
          <p:nvPr/>
        </p:nvSpPr>
        <p:spPr>
          <a:xfrm>
            <a:off x="0" y="0"/>
            <a:ext cx="18288000" cy="4491629"/>
          </a:xfrm>
          <a:custGeom>
            <a:avLst/>
            <a:gdLst/>
            <a:ahLst/>
            <a:cxnLst/>
            <a:rect l="l" t="t" r="r" b="b"/>
            <a:pathLst>
              <a:path w="18288000" h="4491629">
                <a:moveTo>
                  <a:pt x="0" y="0"/>
                </a:moveTo>
                <a:lnTo>
                  <a:pt x="18288000" y="0"/>
                </a:lnTo>
                <a:lnTo>
                  <a:pt x="18288000" y="4491629"/>
                </a:lnTo>
                <a:lnTo>
                  <a:pt x="0" y="4491629"/>
                </a:lnTo>
                <a:lnTo>
                  <a:pt x="0" y="0"/>
                </a:lnTo>
                <a:close/>
              </a:path>
            </a:pathLst>
          </a:custGeom>
          <a:blipFill>
            <a:blip r:embed="rId4">
              <a:alphaModFix amt="59000"/>
            </a:blip>
            <a:stretch>
              <a:fillRect t="-98602" b="-98602"/>
            </a:stretch>
          </a:blipFill>
          <a:ln cap="sq">
            <a:noFill/>
            <a:prstDash val="solid"/>
            <a:miter/>
          </a:ln>
        </p:spPr>
      </p:sp>
      <p:grpSp>
        <p:nvGrpSpPr>
          <p:cNvPr id="7" name="Group 7"/>
          <p:cNvGrpSpPr/>
          <p:nvPr/>
        </p:nvGrpSpPr>
        <p:grpSpPr>
          <a:xfrm>
            <a:off x="2778327" y="2245814"/>
            <a:ext cx="12731346" cy="5171309"/>
            <a:chOff x="0" y="0"/>
            <a:chExt cx="3353112" cy="1361991"/>
          </a:xfrm>
        </p:grpSpPr>
        <p:sp>
          <p:nvSpPr>
            <p:cNvPr id="8" name="Freeform 8"/>
            <p:cNvSpPr/>
            <p:nvPr/>
          </p:nvSpPr>
          <p:spPr>
            <a:xfrm>
              <a:off x="0" y="0"/>
              <a:ext cx="3353112" cy="1361991"/>
            </a:xfrm>
            <a:custGeom>
              <a:avLst/>
              <a:gdLst/>
              <a:ahLst/>
              <a:cxnLst/>
              <a:rect l="l" t="t" r="r" b="b"/>
              <a:pathLst>
                <a:path w="3353112" h="1361991">
                  <a:moveTo>
                    <a:pt x="15202" y="0"/>
                  </a:moveTo>
                  <a:lnTo>
                    <a:pt x="3337909" y="0"/>
                  </a:lnTo>
                  <a:cubicBezTo>
                    <a:pt x="3341941" y="0"/>
                    <a:pt x="3345808" y="1602"/>
                    <a:pt x="3348659" y="4453"/>
                  </a:cubicBezTo>
                  <a:cubicBezTo>
                    <a:pt x="3351510" y="7304"/>
                    <a:pt x="3353112" y="11171"/>
                    <a:pt x="3353112" y="15202"/>
                  </a:cubicBezTo>
                  <a:lnTo>
                    <a:pt x="3353112" y="1346788"/>
                  </a:lnTo>
                  <a:cubicBezTo>
                    <a:pt x="3353112" y="1350820"/>
                    <a:pt x="3351510" y="1354687"/>
                    <a:pt x="3348659" y="1357538"/>
                  </a:cubicBezTo>
                  <a:cubicBezTo>
                    <a:pt x="3345808" y="1360389"/>
                    <a:pt x="3341941" y="1361991"/>
                    <a:pt x="3337909" y="1361991"/>
                  </a:cubicBezTo>
                  <a:lnTo>
                    <a:pt x="15202" y="1361991"/>
                  </a:lnTo>
                  <a:cubicBezTo>
                    <a:pt x="11171" y="1361991"/>
                    <a:pt x="7304" y="1360389"/>
                    <a:pt x="4453" y="1357538"/>
                  </a:cubicBezTo>
                  <a:cubicBezTo>
                    <a:pt x="1602" y="1354687"/>
                    <a:pt x="0" y="1350820"/>
                    <a:pt x="0" y="1346788"/>
                  </a:cubicBezTo>
                  <a:lnTo>
                    <a:pt x="0" y="15202"/>
                  </a:lnTo>
                  <a:cubicBezTo>
                    <a:pt x="0" y="11171"/>
                    <a:pt x="1602" y="7304"/>
                    <a:pt x="4453" y="4453"/>
                  </a:cubicBezTo>
                  <a:cubicBezTo>
                    <a:pt x="7304" y="1602"/>
                    <a:pt x="11171" y="0"/>
                    <a:pt x="15202" y="0"/>
                  </a:cubicBezTo>
                  <a:close/>
                </a:path>
              </a:pathLst>
            </a:custGeom>
            <a:solidFill>
              <a:srgbClr val="0C6C3A">
                <a:alpha val="84706"/>
              </a:srgbClr>
            </a:solidFill>
            <a:ln cap="rnd">
              <a:noFill/>
              <a:prstDash val="solid"/>
              <a:round/>
            </a:ln>
          </p:spPr>
        </p:sp>
        <p:sp>
          <p:nvSpPr>
            <p:cNvPr id="9" name="TextBox 9"/>
            <p:cNvSpPr txBox="1"/>
            <p:nvPr/>
          </p:nvSpPr>
          <p:spPr>
            <a:xfrm>
              <a:off x="0" y="-19050"/>
              <a:ext cx="3353112" cy="1381041"/>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10" name="Group 10"/>
          <p:cNvGrpSpPr/>
          <p:nvPr/>
        </p:nvGrpSpPr>
        <p:grpSpPr>
          <a:xfrm>
            <a:off x="16113923" y="9258300"/>
            <a:ext cx="327444" cy="327444"/>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23D33"/>
            </a:solidFill>
            <a:ln cap="sq">
              <a:noFill/>
              <a:prstDash val="solid"/>
              <a:miter/>
            </a:ln>
          </p:spPr>
        </p:sp>
        <p:sp>
          <p:nvSpPr>
            <p:cNvPr id="12" name="TextBox 12"/>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13" name="Group 13"/>
          <p:cNvGrpSpPr/>
          <p:nvPr/>
        </p:nvGrpSpPr>
        <p:grpSpPr>
          <a:xfrm>
            <a:off x="15648108" y="9258300"/>
            <a:ext cx="327444" cy="327444"/>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23D33"/>
            </a:solidFill>
            <a:ln cap="sq">
              <a:noFill/>
              <a:prstDash val="solid"/>
              <a:miter/>
            </a:ln>
          </p:spPr>
        </p:sp>
        <p:sp>
          <p:nvSpPr>
            <p:cNvPr id="15" name="TextBox 15"/>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16" name="Group 16"/>
          <p:cNvGrpSpPr/>
          <p:nvPr/>
        </p:nvGrpSpPr>
        <p:grpSpPr>
          <a:xfrm>
            <a:off x="15161723" y="9258300"/>
            <a:ext cx="327444" cy="327444"/>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23D33"/>
            </a:solidFill>
            <a:ln cap="sq">
              <a:noFill/>
              <a:prstDash val="solid"/>
              <a:miter/>
            </a:ln>
          </p:spPr>
        </p:sp>
        <p:sp>
          <p:nvSpPr>
            <p:cNvPr id="18" name="TextBox 18"/>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9" name="TextBox 19"/>
          <p:cNvSpPr txBox="1"/>
          <p:nvPr/>
        </p:nvSpPr>
        <p:spPr>
          <a:xfrm>
            <a:off x="3568603" y="4197614"/>
            <a:ext cx="11150794" cy="3077766"/>
          </a:xfrm>
          <a:prstGeom prst="rect">
            <a:avLst/>
          </a:prstGeom>
        </p:spPr>
        <p:txBody>
          <a:bodyPr lIns="0" tIns="0" rIns="0" bIns="0" rtlCol="0" anchor="t">
            <a:spAutoFit/>
          </a:bodyPr>
          <a:lstStyle/>
          <a:p>
            <a:pPr algn="ctr">
              <a:lnSpc>
                <a:spcPts val="3950"/>
              </a:lnSpc>
            </a:pPr>
            <a:r>
              <a:rPr lang="en-US" sz="3200" dirty="0">
                <a:latin typeface="Cambria" pitchFamily="18" charset="0"/>
                <a:ea typeface="Cambria" pitchFamily="18" charset="0"/>
                <a:hlinkClick r:id="rId5"/>
              </a:rPr>
              <a:t>Personal loans</a:t>
            </a:r>
            <a:r>
              <a:rPr lang="en-US" sz="3200" dirty="0">
                <a:latin typeface="Cambria" pitchFamily="18" charset="0"/>
                <a:ea typeface="Cambria" pitchFamily="18" charset="0"/>
              </a:rPr>
              <a:t> or installment loans at Cash in Minutes means instant cash advances in minutes. Our personal loans come at a fixed interest rate with regular and equal monthly payments. We offer an extended repayment period so you can repay your payments at your own pace.</a:t>
            </a:r>
          </a:p>
          <a:p>
            <a:pPr algn="ctr">
              <a:lnSpc>
                <a:spcPts val="3950"/>
              </a:lnSpc>
            </a:pPr>
            <a:endParaRPr/>
          </a:p>
        </p:txBody>
      </p:sp>
      <p:sp>
        <p:nvSpPr>
          <p:cNvPr id="20" name="TextBox 20"/>
          <p:cNvSpPr txBox="1"/>
          <p:nvPr/>
        </p:nvSpPr>
        <p:spPr>
          <a:xfrm>
            <a:off x="5679731" y="2788642"/>
            <a:ext cx="6928538" cy="1158738"/>
          </a:xfrm>
          <a:prstGeom prst="rect">
            <a:avLst/>
          </a:prstGeom>
        </p:spPr>
        <p:txBody>
          <a:bodyPr lIns="0" tIns="0" rIns="0" bIns="0" rtlCol="0" anchor="t">
            <a:spAutoFit/>
          </a:bodyPr>
          <a:lstStyle/>
          <a:p>
            <a:pPr marL="0" lvl="0" indent="0" algn="ctr">
              <a:lnSpc>
                <a:spcPts val="9582"/>
              </a:lnSpc>
              <a:spcBef>
                <a:spcPct val="0"/>
              </a:spcBef>
            </a:pPr>
            <a:r>
              <a:rPr lang="en-US" sz="6400" spc="-136" dirty="0">
                <a:latin typeface="Archivo Black" charset="0"/>
              </a:rPr>
              <a:t>Introduction</a:t>
            </a:r>
          </a:p>
        </p:txBody>
      </p:sp>
    </p:spTree>
  </p:cSld>
  <p:clrMapOvr>
    <a:masterClrMapping/>
  </p:clrMapOvr>
  <p:transition spd="med" advClick="0" advTm="2296">
    <p:pull dir="d"/>
    <p:sndAc>
      <p:stSnd>
        <p:snd r:embed="rId2" name="voltage.wav" builtIn="1"/>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222" b="-9222"/>
            </a:stretch>
          </a:blipFill>
        </p:spPr>
      </p:sp>
      <p:grpSp>
        <p:nvGrpSpPr>
          <p:cNvPr id="3" name="Group 3"/>
          <p:cNvGrpSpPr/>
          <p:nvPr/>
        </p:nvGrpSpPr>
        <p:grpSpPr>
          <a:xfrm>
            <a:off x="683899" y="793255"/>
            <a:ext cx="16920201" cy="8796706"/>
            <a:chOff x="0" y="0"/>
            <a:chExt cx="4456349" cy="2316828"/>
          </a:xfrm>
        </p:grpSpPr>
        <p:sp>
          <p:nvSpPr>
            <p:cNvPr id="4" name="Freeform 4"/>
            <p:cNvSpPr/>
            <p:nvPr/>
          </p:nvSpPr>
          <p:spPr>
            <a:xfrm>
              <a:off x="0" y="0"/>
              <a:ext cx="4456349" cy="2316828"/>
            </a:xfrm>
            <a:custGeom>
              <a:avLst/>
              <a:gdLst/>
              <a:ahLst/>
              <a:cxnLst/>
              <a:rect l="l" t="t" r="r" b="b"/>
              <a:pathLst>
                <a:path w="4456349" h="2316828">
                  <a:moveTo>
                    <a:pt x="11439" y="0"/>
                  </a:moveTo>
                  <a:lnTo>
                    <a:pt x="4444910" y="0"/>
                  </a:lnTo>
                  <a:cubicBezTo>
                    <a:pt x="4447944" y="0"/>
                    <a:pt x="4450854" y="1205"/>
                    <a:pt x="4452999" y="3350"/>
                  </a:cubicBezTo>
                  <a:cubicBezTo>
                    <a:pt x="4455144" y="5496"/>
                    <a:pt x="4456349" y="8405"/>
                    <a:pt x="4456349" y="11439"/>
                  </a:cubicBezTo>
                  <a:lnTo>
                    <a:pt x="4456349" y="2305389"/>
                  </a:lnTo>
                  <a:cubicBezTo>
                    <a:pt x="4456349" y="2308423"/>
                    <a:pt x="4455144" y="2311332"/>
                    <a:pt x="4452999" y="2313478"/>
                  </a:cubicBezTo>
                  <a:cubicBezTo>
                    <a:pt x="4450854" y="2315623"/>
                    <a:pt x="4447944" y="2316828"/>
                    <a:pt x="4444910" y="2316828"/>
                  </a:cubicBezTo>
                  <a:lnTo>
                    <a:pt x="11439" y="2316828"/>
                  </a:lnTo>
                  <a:cubicBezTo>
                    <a:pt x="8405" y="2316828"/>
                    <a:pt x="5496" y="2315623"/>
                    <a:pt x="3350" y="2313478"/>
                  </a:cubicBezTo>
                  <a:cubicBezTo>
                    <a:pt x="1205" y="2311332"/>
                    <a:pt x="0" y="2308423"/>
                    <a:pt x="0" y="2305389"/>
                  </a:cubicBezTo>
                  <a:lnTo>
                    <a:pt x="0" y="11439"/>
                  </a:lnTo>
                  <a:cubicBezTo>
                    <a:pt x="0" y="8405"/>
                    <a:pt x="1205" y="5496"/>
                    <a:pt x="3350" y="3350"/>
                  </a:cubicBezTo>
                  <a:cubicBezTo>
                    <a:pt x="5496" y="1205"/>
                    <a:pt x="8405" y="0"/>
                    <a:pt x="11439" y="0"/>
                  </a:cubicBezTo>
                  <a:close/>
                </a:path>
              </a:pathLst>
            </a:custGeom>
            <a:solidFill>
              <a:srgbClr val="FDFBFB">
                <a:alpha val="82745"/>
              </a:srgbClr>
            </a:solidFill>
            <a:ln cap="rnd">
              <a:noFill/>
              <a:prstDash val="solid"/>
              <a:round/>
            </a:ln>
          </p:spPr>
        </p:sp>
        <p:sp>
          <p:nvSpPr>
            <p:cNvPr id="5" name="TextBox 5"/>
            <p:cNvSpPr txBox="1"/>
            <p:nvPr/>
          </p:nvSpPr>
          <p:spPr>
            <a:xfrm>
              <a:off x="0" y="-19050"/>
              <a:ext cx="4456349" cy="2335878"/>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8" name="TextBox 8"/>
          <p:cNvSpPr txBox="1"/>
          <p:nvPr/>
        </p:nvSpPr>
        <p:spPr>
          <a:xfrm>
            <a:off x="1828800" y="952500"/>
            <a:ext cx="14554200" cy="2031325"/>
          </a:xfrm>
          <a:prstGeom prst="rect">
            <a:avLst/>
          </a:prstGeom>
        </p:spPr>
        <p:txBody>
          <a:bodyPr wrap="square" lIns="0" tIns="0" rIns="0" bIns="0" rtlCol="0" anchor="t">
            <a:spAutoFit/>
          </a:bodyPr>
          <a:lstStyle/>
          <a:p>
            <a:pPr algn="ctr" fontAlgn="base"/>
            <a:r>
              <a:rPr lang="en-US" sz="6400" b="1" dirty="0" smtClean="0">
                <a:latin typeface="Archivo Black" charset="0"/>
              </a:rPr>
              <a:t>Personal Loans: Everything You Need to </a:t>
            </a:r>
            <a:r>
              <a:rPr lang="en-US" sz="6400" b="1" dirty="0" smtClean="0">
                <a:latin typeface="Archivo Black" charset="0"/>
              </a:rPr>
              <a:t>Know</a:t>
            </a:r>
            <a:endParaRPr lang="en-US" sz="6400" b="1" dirty="0" smtClean="0">
              <a:latin typeface="Archivo Black" charset="0"/>
            </a:endParaRPr>
          </a:p>
        </p:txBody>
      </p:sp>
      <p:sp>
        <p:nvSpPr>
          <p:cNvPr id="9" name="TextBox 9"/>
          <p:cNvSpPr txBox="1"/>
          <p:nvPr/>
        </p:nvSpPr>
        <p:spPr>
          <a:xfrm>
            <a:off x="1905000" y="3390900"/>
            <a:ext cx="14859000" cy="5416868"/>
          </a:xfrm>
          <a:prstGeom prst="rect">
            <a:avLst/>
          </a:prstGeom>
        </p:spPr>
        <p:txBody>
          <a:bodyPr wrap="square" lIns="0" tIns="0" rIns="0" bIns="0" rtlCol="0" anchor="t">
            <a:spAutoFit/>
          </a:bodyPr>
          <a:lstStyle/>
          <a:p>
            <a:pPr algn="ctr" fontAlgn="base"/>
            <a:r>
              <a:rPr lang="en-US" sz="3200" dirty="0" smtClean="0">
                <a:latin typeface="Cambria" pitchFamily="18" charset="0"/>
                <a:ea typeface="Cambria" pitchFamily="18" charset="0"/>
              </a:rPr>
              <a:t>You can get a personal loan to manage your financial situation whether you need more funds to cover an unforeseen expense, buy something major, or deal with a difficult financial period</a:t>
            </a:r>
            <a:r>
              <a:rPr lang="en-US" sz="3200" dirty="0" smtClean="0">
                <a:latin typeface="Cambria" pitchFamily="18" charset="0"/>
                <a:ea typeface="Cambria" pitchFamily="18" charset="0"/>
              </a:rPr>
              <a:t>.</a:t>
            </a:r>
          </a:p>
          <a:p>
            <a:pPr algn="ctr" fontAlgn="base"/>
            <a:endParaRPr lang="en-US" sz="3200" dirty="0" smtClean="0">
              <a:latin typeface="Cambria" pitchFamily="18" charset="0"/>
              <a:ea typeface="Cambria" pitchFamily="18" charset="0"/>
            </a:endParaRPr>
          </a:p>
          <a:p>
            <a:pPr algn="ctr" fontAlgn="base"/>
            <a:r>
              <a:rPr lang="en-US" sz="3200" dirty="0" smtClean="0">
                <a:latin typeface="Cambria" pitchFamily="18" charset="0"/>
                <a:ea typeface="Cambria" pitchFamily="18" charset="0"/>
              </a:rPr>
              <a:t>As the name implies, Cash in Minutes provides people in need with speedy personal loans. We don’t care if you have bad credit. Even those with bad credit can get quick personal loans from us so they can get through a difficult period without worrying about their finances</a:t>
            </a:r>
            <a:r>
              <a:rPr lang="en-US" sz="3200" dirty="0" smtClean="0">
                <a:latin typeface="Cambria" pitchFamily="18" charset="0"/>
                <a:ea typeface="Cambria" pitchFamily="18" charset="0"/>
              </a:rPr>
              <a:t>.</a:t>
            </a:r>
          </a:p>
          <a:p>
            <a:pPr algn="ctr" fontAlgn="base"/>
            <a:endParaRPr lang="en-US" sz="3200" dirty="0" smtClean="0">
              <a:latin typeface="Cambria" pitchFamily="18" charset="0"/>
              <a:ea typeface="Cambria" pitchFamily="18" charset="0"/>
            </a:endParaRPr>
          </a:p>
          <a:p>
            <a:pPr algn="ctr" fontAlgn="base"/>
            <a:r>
              <a:rPr lang="en-US" sz="3200" dirty="0" smtClean="0">
                <a:latin typeface="Cambria" pitchFamily="18" charset="0"/>
                <a:ea typeface="Cambria" pitchFamily="18" charset="0"/>
              </a:rPr>
              <a:t>Continue reading to learn more about the best personal loans, including how to apply for them, their types, advantages, and more</a:t>
            </a:r>
            <a:r>
              <a:rPr lang="en-US" sz="3200" dirty="0" smtClean="0">
                <a:latin typeface="Cambria" pitchFamily="18" charset="0"/>
                <a:ea typeface="Cambria" pitchFamily="18" charset="0"/>
              </a:rPr>
              <a:t>.</a:t>
            </a:r>
            <a:endParaRPr lang="en-US" sz="3200" dirty="0">
              <a:solidFill>
                <a:srgbClr val="343432"/>
              </a:solidFill>
              <a:latin typeface="Cambria" pitchFamily="18" charset="0"/>
              <a:ea typeface="Cambria" pitchFamily="18" charset="0"/>
            </a:endParaRPr>
          </a:p>
        </p:txBody>
      </p:sp>
    </p:spTree>
  </p:cSld>
  <p:clrMapOvr>
    <a:masterClrMapping/>
  </p:clrMapOvr>
  <p:transition spd="med" advClick="0" advTm="2250">
    <p:pull dir="d"/>
    <p:sndAc>
      <p:stSnd>
        <p:snd r:embed="rId2" name="voltage.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4592460" y="2868946"/>
            <a:ext cx="3695540" cy="7418054"/>
          </a:xfrm>
          <a:custGeom>
            <a:avLst/>
            <a:gdLst/>
            <a:ahLst/>
            <a:cxnLst/>
            <a:rect l="l" t="t" r="r" b="b"/>
            <a:pathLst>
              <a:path w="3695540" h="7418054">
                <a:moveTo>
                  <a:pt x="0" y="0"/>
                </a:moveTo>
                <a:lnTo>
                  <a:pt x="3695540" y="0"/>
                </a:lnTo>
                <a:lnTo>
                  <a:pt x="3695540" y="7418054"/>
                </a:lnTo>
                <a:lnTo>
                  <a:pt x="0" y="7418054"/>
                </a:lnTo>
                <a:lnTo>
                  <a:pt x="0" y="0"/>
                </a:lnTo>
                <a:close/>
              </a:path>
            </a:pathLst>
          </a:custGeom>
          <a:blipFill>
            <a:blip r:embed="rId3">
              <a:alphaModFix amt="79000"/>
              <a:extLst>
                <a:ext uri="{96DAC541-7B7A-43D3-8B79-37D633B846F1}">
                  <asvg:svgBlip xmlns:asvg="http://schemas.microsoft.com/office/drawing/2016/SVG/main" xmlns="" r:embed="rId4"/>
                </a:ext>
              </a:extLst>
            </a:blip>
            <a:stretch>
              <a:fillRect/>
            </a:stretch>
          </a:blipFill>
          <a:ln cap="sq">
            <a:noFill/>
            <a:prstDash val="solid"/>
            <a:miter/>
          </a:ln>
        </p:spPr>
      </p:sp>
      <p:sp>
        <p:nvSpPr>
          <p:cNvPr id="3" name="TextBox 3"/>
          <p:cNvSpPr txBox="1"/>
          <p:nvPr/>
        </p:nvSpPr>
        <p:spPr>
          <a:xfrm>
            <a:off x="2971800" y="1333500"/>
            <a:ext cx="11913586" cy="1015663"/>
          </a:xfrm>
          <a:prstGeom prst="rect">
            <a:avLst/>
          </a:prstGeom>
        </p:spPr>
        <p:txBody>
          <a:bodyPr lIns="0" tIns="0" rIns="0" bIns="0" rtlCol="0" anchor="t">
            <a:spAutoFit/>
          </a:bodyPr>
          <a:lstStyle/>
          <a:p>
            <a:pPr algn="ctr" fontAlgn="base"/>
            <a:r>
              <a:rPr lang="en-US" sz="6400" b="1" dirty="0" smtClean="0">
                <a:latin typeface="Archivo Black" charset="0"/>
              </a:rPr>
              <a:t>Why Use Personal Loans</a:t>
            </a:r>
            <a:r>
              <a:rPr lang="en-US" sz="6400" b="1" dirty="0" smtClean="0">
                <a:latin typeface="Archivo Black" charset="0"/>
              </a:rPr>
              <a:t>?</a:t>
            </a:r>
            <a:endParaRPr lang="en-US" sz="6400" b="1" dirty="0" smtClean="0">
              <a:latin typeface="Archivo Black" charset="0"/>
            </a:endParaRPr>
          </a:p>
        </p:txBody>
      </p:sp>
      <p:sp>
        <p:nvSpPr>
          <p:cNvPr id="4" name="TextBox 4"/>
          <p:cNvSpPr txBox="1"/>
          <p:nvPr/>
        </p:nvSpPr>
        <p:spPr>
          <a:xfrm>
            <a:off x="3048000" y="2857500"/>
            <a:ext cx="12496818" cy="4924425"/>
          </a:xfrm>
          <a:prstGeom prst="rect">
            <a:avLst/>
          </a:prstGeom>
        </p:spPr>
        <p:txBody>
          <a:bodyPr lIns="0" tIns="0" rIns="0" bIns="0" rtlCol="0" anchor="t">
            <a:spAutoFit/>
          </a:bodyPr>
          <a:lstStyle/>
          <a:p>
            <a:pPr fontAlgn="base"/>
            <a:r>
              <a:rPr lang="en-US" sz="3200" dirty="0" smtClean="0">
                <a:latin typeface="Cambria" pitchFamily="18" charset="0"/>
                <a:ea typeface="Cambria" pitchFamily="18" charset="0"/>
              </a:rPr>
              <a:t>There are several situations where personal loans can be helpful. You could need a personal loan to finance the expenses of upgrading your home, buying a car, handling an unforeseen expense, or getting something fixed</a:t>
            </a:r>
            <a:r>
              <a:rPr lang="en-US" sz="3200" dirty="0" smtClean="0">
                <a:latin typeface="Cambria" pitchFamily="18" charset="0"/>
                <a:ea typeface="Cambria" pitchFamily="18" charset="0"/>
              </a:rPr>
              <a:t>.</a:t>
            </a:r>
          </a:p>
          <a:p>
            <a:pPr fontAlgn="base"/>
            <a:endParaRPr lang="en-US" sz="3200" dirty="0" smtClean="0">
              <a:latin typeface="Cambria" pitchFamily="18" charset="0"/>
              <a:ea typeface="Cambria" pitchFamily="18" charset="0"/>
            </a:endParaRPr>
          </a:p>
          <a:p>
            <a:pPr fontAlgn="base"/>
            <a:r>
              <a:rPr lang="en-US" sz="3200" dirty="0" smtClean="0">
                <a:latin typeface="Cambria" pitchFamily="18" charset="0"/>
                <a:ea typeface="Cambria" pitchFamily="18" charset="0"/>
              </a:rPr>
              <a:t>The majority of people use personal loans to pay for weddings or trips. So you can depend on personal loans to aid in achieving your financial objectives and maintain your financial stability.</a:t>
            </a:r>
          </a:p>
          <a:p>
            <a:r>
              <a:rPr lang="en-US" sz="3200" dirty="0" smtClean="0">
                <a:latin typeface="Cambria" pitchFamily="18" charset="0"/>
                <a:ea typeface="Cambria" pitchFamily="18" charset="0"/>
              </a:rPr>
              <a:t/>
            </a:r>
            <a:br>
              <a:rPr lang="en-US" sz="3200" dirty="0" smtClean="0">
                <a:latin typeface="Cambria" pitchFamily="18" charset="0"/>
                <a:ea typeface="Cambria" pitchFamily="18" charset="0"/>
              </a:rPr>
            </a:br>
            <a:endParaRPr lang="en-US" sz="3200" dirty="0">
              <a:solidFill>
                <a:srgbClr val="343432"/>
              </a:solidFill>
              <a:latin typeface="Cambria" pitchFamily="18" charset="0"/>
              <a:ea typeface="Cambria" pitchFamily="18" charset="0"/>
            </a:endParaRPr>
          </a:p>
        </p:txBody>
      </p:sp>
      <p:sp>
        <p:nvSpPr>
          <p:cNvPr id="5" name="Freeform 5"/>
          <p:cNvSpPr/>
          <p:nvPr/>
        </p:nvSpPr>
        <p:spPr>
          <a:xfrm rot="-10800000">
            <a:off x="-819070" y="-4549109"/>
            <a:ext cx="3695540" cy="7418054"/>
          </a:xfrm>
          <a:custGeom>
            <a:avLst/>
            <a:gdLst/>
            <a:ahLst/>
            <a:cxnLst/>
            <a:rect l="l" t="t" r="r" b="b"/>
            <a:pathLst>
              <a:path w="3695540" h="7418054">
                <a:moveTo>
                  <a:pt x="0" y="0"/>
                </a:moveTo>
                <a:lnTo>
                  <a:pt x="3695540" y="0"/>
                </a:lnTo>
                <a:lnTo>
                  <a:pt x="3695540" y="7418055"/>
                </a:lnTo>
                <a:lnTo>
                  <a:pt x="0" y="7418055"/>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a:ln cap="sq">
            <a:noFill/>
            <a:prstDash val="solid"/>
            <a:miter/>
          </a:ln>
        </p:spPr>
      </p:sp>
      <p:sp>
        <p:nvSpPr>
          <p:cNvPr id="7" name="Freeform 7"/>
          <p:cNvSpPr/>
          <p:nvPr/>
        </p:nvSpPr>
        <p:spPr>
          <a:xfrm>
            <a:off x="14945128" y="2868946"/>
            <a:ext cx="3695540" cy="7418054"/>
          </a:xfrm>
          <a:custGeom>
            <a:avLst/>
            <a:gdLst/>
            <a:ahLst/>
            <a:cxnLst/>
            <a:rect l="l" t="t" r="r" b="b"/>
            <a:pathLst>
              <a:path w="3695540" h="7418054">
                <a:moveTo>
                  <a:pt x="0" y="0"/>
                </a:moveTo>
                <a:lnTo>
                  <a:pt x="3695540" y="0"/>
                </a:lnTo>
                <a:lnTo>
                  <a:pt x="3695540" y="7418054"/>
                </a:lnTo>
                <a:lnTo>
                  <a:pt x="0" y="7418054"/>
                </a:lnTo>
                <a:lnTo>
                  <a:pt x="0" y="0"/>
                </a:lnTo>
                <a:close/>
              </a:path>
            </a:pathLst>
          </a:custGeom>
          <a:blipFill>
            <a:blip r:embed="rId3">
              <a:alphaModFix amt="52000"/>
              <a:extLst>
                <a:ext uri="{96DAC541-7B7A-43D3-8B79-37D633B846F1}">
                  <asvg:svgBlip xmlns:asvg="http://schemas.microsoft.com/office/drawing/2016/SVG/main" xmlns="" r:embed="rId4"/>
                </a:ext>
              </a:extLst>
            </a:blip>
            <a:stretch>
              <a:fillRect/>
            </a:stretch>
          </a:blipFill>
          <a:ln cap="sq">
            <a:noFill/>
            <a:prstDash val="solid"/>
            <a:miter/>
          </a:ln>
        </p:spPr>
      </p:sp>
      <p:sp>
        <p:nvSpPr>
          <p:cNvPr id="8" name="Freeform 8"/>
          <p:cNvSpPr/>
          <p:nvPr/>
        </p:nvSpPr>
        <p:spPr>
          <a:xfrm rot="-10800000">
            <a:off x="-819070" y="-4089360"/>
            <a:ext cx="3695540" cy="7418054"/>
          </a:xfrm>
          <a:custGeom>
            <a:avLst/>
            <a:gdLst/>
            <a:ahLst/>
            <a:cxnLst/>
            <a:rect l="l" t="t" r="r" b="b"/>
            <a:pathLst>
              <a:path w="3695540" h="7418054">
                <a:moveTo>
                  <a:pt x="0" y="0"/>
                </a:moveTo>
                <a:lnTo>
                  <a:pt x="3695540" y="0"/>
                </a:lnTo>
                <a:lnTo>
                  <a:pt x="3695540" y="7418055"/>
                </a:lnTo>
                <a:lnTo>
                  <a:pt x="0" y="7418055"/>
                </a:lnTo>
                <a:lnTo>
                  <a:pt x="0" y="0"/>
                </a:lnTo>
                <a:close/>
              </a:path>
            </a:pathLst>
          </a:custGeom>
          <a:blipFill>
            <a:blip r:embed="rId3">
              <a:alphaModFix amt="57000"/>
              <a:extLst>
                <a:ext uri="{96DAC541-7B7A-43D3-8B79-37D633B846F1}">
                  <asvg:svgBlip xmlns:asvg="http://schemas.microsoft.com/office/drawing/2016/SVG/main" xmlns="" r:embed="rId4"/>
                </a:ext>
              </a:extLst>
            </a:blip>
            <a:stretch>
              <a:fillRect/>
            </a:stretch>
          </a:blipFill>
          <a:ln cap="sq">
            <a:noFill/>
            <a:prstDash val="solid"/>
            <a:miter/>
          </a:ln>
        </p:spPr>
      </p:sp>
    </p:spTree>
  </p:cSld>
  <p:clrMapOvr>
    <a:masterClrMapping/>
  </p:clrMapOvr>
  <p:transition spd="med" advClick="0" advTm="2234">
    <p:pull dir="d"/>
    <p:sndAc>
      <p:stSnd>
        <p:snd r:embed="rId2" name="voltage.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85800" y="1409700"/>
            <a:ext cx="7620000" cy="1969770"/>
          </a:xfrm>
          <a:prstGeom prst="rect">
            <a:avLst/>
          </a:prstGeom>
        </p:spPr>
        <p:txBody>
          <a:bodyPr wrap="square" lIns="0" tIns="0" rIns="0" bIns="0" rtlCol="0" anchor="t">
            <a:spAutoFit/>
          </a:bodyPr>
          <a:lstStyle/>
          <a:p>
            <a:pPr algn="ctr" fontAlgn="base"/>
            <a:r>
              <a:rPr lang="en-US" sz="6400" b="1" dirty="0" smtClean="0">
                <a:latin typeface="Archivo Black" charset="0"/>
              </a:rPr>
              <a:t>Types </a:t>
            </a:r>
            <a:r>
              <a:rPr lang="en-US" sz="6400" b="1" dirty="0" smtClean="0">
                <a:latin typeface="Archivo Black" charset="0"/>
              </a:rPr>
              <a:t>of </a:t>
            </a:r>
            <a:r>
              <a:rPr lang="en-US" sz="6400" b="1" dirty="0" smtClean="0">
                <a:latin typeface="Archivo Black" charset="0"/>
              </a:rPr>
              <a:t>Personal Loans</a:t>
            </a:r>
            <a:r>
              <a:rPr lang="en-US" sz="6400" b="1" dirty="0" smtClean="0">
                <a:latin typeface="Archivo Black" charset="0"/>
              </a:rPr>
              <a:t>:</a:t>
            </a:r>
            <a:endParaRPr lang="en-US" sz="6400" b="1" dirty="0" smtClean="0">
              <a:latin typeface="Archivo Black" charset="0"/>
            </a:endParaRPr>
          </a:p>
        </p:txBody>
      </p:sp>
      <p:sp>
        <p:nvSpPr>
          <p:cNvPr id="3" name="TextBox 3"/>
          <p:cNvSpPr txBox="1"/>
          <p:nvPr/>
        </p:nvSpPr>
        <p:spPr>
          <a:xfrm>
            <a:off x="1447800" y="4076700"/>
            <a:ext cx="6064231" cy="1477328"/>
          </a:xfrm>
          <a:prstGeom prst="rect">
            <a:avLst/>
          </a:prstGeom>
        </p:spPr>
        <p:txBody>
          <a:bodyPr lIns="0" tIns="0" rIns="0" bIns="0" rtlCol="0" anchor="t">
            <a:spAutoFit/>
          </a:bodyPr>
          <a:lstStyle/>
          <a:p>
            <a:pPr algn="ctr" fontAlgn="base"/>
            <a:r>
              <a:rPr lang="en-US" sz="3200" dirty="0" smtClean="0">
                <a:latin typeface="Cambria" pitchFamily="18" charset="0"/>
                <a:ea typeface="Cambria" pitchFamily="18" charset="0"/>
              </a:rPr>
              <a:t>Cash in Minutes has several types of personal loans online to meet your unique needs</a:t>
            </a:r>
            <a:r>
              <a:rPr lang="en-US" sz="3200" dirty="0" smtClean="0">
                <a:latin typeface="Cambria" pitchFamily="18" charset="0"/>
                <a:ea typeface="Cambria" pitchFamily="18" charset="0"/>
              </a:rPr>
              <a:t>:</a:t>
            </a:r>
            <a:endParaRPr lang="en-US" sz="3200" dirty="0" smtClean="0">
              <a:latin typeface="Cambria" pitchFamily="18" charset="0"/>
              <a:ea typeface="Cambria" pitchFamily="18" charset="0"/>
            </a:endParaRPr>
          </a:p>
        </p:txBody>
      </p:sp>
      <p:grpSp>
        <p:nvGrpSpPr>
          <p:cNvPr id="4" name="Group 4"/>
          <p:cNvGrpSpPr/>
          <p:nvPr/>
        </p:nvGrpSpPr>
        <p:grpSpPr>
          <a:xfrm>
            <a:off x="-2214966" y="7001749"/>
            <a:ext cx="5765791" cy="5765791"/>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0C6C3A"/>
              </a:solidFill>
              <a:prstDash val="solid"/>
              <a:miter/>
            </a:ln>
          </p:spPr>
        </p:sp>
        <p:sp>
          <p:nvSpPr>
            <p:cNvPr id="6" name="TextBox 6"/>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7" name="Group 7"/>
          <p:cNvGrpSpPr/>
          <p:nvPr/>
        </p:nvGrpSpPr>
        <p:grpSpPr>
          <a:xfrm>
            <a:off x="3684175" y="7005833"/>
            <a:ext cx="452472" cy="452472"/>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C6C3A"/>
            </a:solidFill>
            <a:ln w="742950" cap="sq">
              <a:solidFill>
                <a:srgbClr val="0C6C3A"/>
              </a:solidFill>
              <a:prstDash val="solid"/>
              <a:miter/>
            </a:ln>
          </p:spPr>
        </p:sp>
        <p:sp>
          <p:nvSpPr>
            <p:cNvPr id="9" name="TextBox 9"/>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10" name="Group 10"/>
          <p:cNvGrpSpPr/>
          <p:nvPr/>
        </p:nvGrpSpPr>
        <p:grpSpPr>
          <a:xfrm>
            <a:off x="15017929" y="-2533783"/>
            <a:ext cx="5002094" cy="5002094"/>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alpha val="32941"/>
              </a:srgbClr>
            </a:solidFill>
            <a:ln w="742950" cap="sq">
              <a:solidFill>
                <a:srgbClr val="0C6C3A">
                  <a:alpha val="32941"/>
                </a:srgbClr>
              </a:solidFill>
              <a:prstDash val="solid"/>
              <a:miter/>
            </a:ln>
          </p:spPr>
        </p:sp>
        <p:sp>
          <p:nvSpPr>
            <p:cNvPr id="12" name="TextBox 12"/>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sp>
        <p:nvSpPr>
          <p:cNvPr id="13" name="Freeform 13"/>
          <p:cNvSpPr/>
          <p:nvPr/>
        </p:nvSpPr>
        <p:spPr>
          <a:xfrm rot="-10800000">
            <a:off x="9028187" y="3444554"/>
            <a:ext cx="5128563" cy="381636"/>
          </a:xfrm>
          <a:custGeom>
            <a:avLst/>
            <a:gdLst/>
            <a:ahLst/>
            <a:cxnLst/>
            <a:rect l="l" t="t" r="r" b="b"/>
            <a:pathLst>
              <a:path w="5128563" h="381636">
                <a:moveTo>
                  <a:pt x="0" y="0"/>
                </a:moveTo>
                <a:lnTo>
                  <a:pt x="5128564" y="0"/>
                </a:lnTo>
                <a:lnTo>
                  <a:pt x="5128564" y="381637"/>
                </a:lnTo>
                <a:lnTo>
                  <a:pt x="0" y="381637"/>
                </a:lnTo>
                <a:lnTo>
                  <a:pt x="0" y="0"/>
                </a:lnTo>
                <a:close/>
              </a:path>
            </a:pathLst>
          </a:custGeom>
          <a:blipFill>
            <a:blip r:embed="rId3">
              <a:alphaModFix amt="72000"/>
            </a:blip>
            <a:stretch>
              <a:fillRect b="-286352"/>
            </a:stretch>
          </a:blipFill>
        </p:spPr>
      </p:sp>
      <p:grpSp>
        <p:nvGrpSpPr>
          <p:cNvPr id="14" name="Group 14"/>
          <p:cNvGrpSpPr/>
          <p:nvPr/>
        </p:nvGrpSpPr>
        <p:grpSpPr>
          <a:xfrm>
            <a:off x="8921546" y="1425268"/>
            <a:ext cx="5334876" cy="2086085"/>
            <a:chOff x="0" y="-38100"/>
            <a:chExt cx="1234628" cy="520874"/>
          </a:xfrm>
        </p:grpSpPr>
        <p:sp>
          <p:nvSpPr>
            <p:cNvPr id="15" name="Freeform 15"/>
            <p:cNvSpPr/>
            <p:nvPr/>
          </p:nvSpPr>
          <p:spPr>
            <a:xfrm>
              <a:off x="0" y="0"/>
              <a:ext cx="1234628" cy="482774"/>
            </a:xfrm>
            <a:custGeom>
              <a:avLst/>
              <a:gdLst/>
              <a:ahLst/>
              <a:cxnLst/>
              <a:rect l="l" t="t" r="r" b="b"/>
              <a:pathLst>
                <a:path w="1234628" h="482774">
                  <a:moveTo>
                    <a:pt x="46438" y="0"/>
                  </a:moveTo>
                  <a:lnTo>
                    <a:pt x="1188190" y="0"/>
                  </a:lnTo>
                  <a:cubicBezTo>
                    <a:pt x="1213837" y="0"/>
                    <a:pt x="1234628" y="20791"/>
                    <a:pt x="1234628" y="46438"/>
                  </a:cubicBezTo>
                  <a:lnTo>
                    <a:pt x="1234628" y="436336"/>
                  </a:lnTo>
                  <a:cubicBezTo>
                    <a:pt x="1234628" y="461983"/>
                    <a:pt x="1213837" y="482774"/>
                    <a:pt x="1188190" y="482774"/>
                  </a:cubicBezTo>
                  <a:lnTo>
                    <a:pt x="46438" y="482774"/>
                  </a:lnTo>
                  <a:cubicBezTo>
                    <a:pt x="20791" y="482774"/>
                    <a:pt x="0" y="461983"/>
                    <a:pt x="0" y="436336"/>
                  </a:cubicBezTo>
                  <a:lnTo>
                    <a:pt x="0" y="46438"/>
                  </a:lnTo>
                  <a:cubicBezTo>
                    <a:pt x="0" y="20791"/>
                    <a:pt x="20791" y="0"/>
                    <a:pt x="46438" y="0"/>
                  </a:cubicBezTo>
                  <a:close/>
                </a:path>
              </a:pathLst>
            </a:custGeom>
            <a:solidFill>
              <a:srgbClr val="FFFFFF"/>
            </a:solidFill>
            <a:ln w="104775" cap="rnd">
              <a:solidFill>
                <a:srgbClr val="0C6C3A"/>
              </a:solidFill>
              <a:prstDash val="solid"/>
              <a:round/>
            </a:ln>
          </p:spPr>
        </p:sp>
        <p:sp>
          <p:nvSpPr>
            <p:cNvPr id="16" name="TextBox 16"/>
            <p:cNvSpPr txBox="1"/>
            <p:nvPr/>
          </p:nvSpPr>
          <p:spPr>
            <a:xfrm>
              <a:off x="0" y="-38100"/>
              <a:ext cx="1234628" cy="520874"/>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17" name="Group 17"/>
          <p:cNvGrpSpPr/>
          <p:nvPr/>
        </p:nvGrpSpPr>
        <p:grpSpPr>
          <a:xfrm>
            <a:off x="8307532" y="1878174"/>
            <a:ext cx="1228028" cy="1226514"/>
            <a:chOff x="0" y="0"/>
            <a:chExt cx="323431" cy="323032"/>
          </a:xfrm>
        </p:grpSpPr>
        <p:sp>
          <p:nvSpPr>
            <p:cNvPr id="18" name="Freeform 18"/>
            <p:cNvSpPr/>
            <p:nvPr/>
          </p:nvSpPr>
          <p:spPr>
            <a:xfrm>
              <a:off x="0" y="0"/>
              <a:ext cx="323431" cy="323032"/>
            </a:xfrm>
            <a:custGeom>
              <a:avLst/>
              <a:gdLst/>
              <a:ahLst/>
              <a:cxnLst/>
              <a:rect l="l" t="t" r="r" b="b"/>
              <a:pathLst>
                <a:path w="323431" h="323032">
                  <a:moveTo>
                    <a:pt x="0" y="0"/>
                  </a:moveTo>
                  <a:lnTo>
                    <a:pt x="323431" y="0"/>
                  </a:lnTo>
                  <a:lnTo>
                    <a:pt x="323431" y="323032"/>
                  </a:lnTo>
                  <a:lnTo>
                    <a:pt x="0" y="323032"/>
                  </a:lnTo>
                  <a:close/>
                </a:path>
              </a:pathLst>
            </a:custGeom>
            <a:solidFill>
              <a:srgbClr val="FFFFFF"/>
            </a:solidFill>
          </p:spPr>
        </p:sp>
        <p:sp>
          <p:nvSpPr>
            <p:cNvPr id="19" name="TextBox 19"/>
            <p:cNvSpPr txBox="1"/>
            <p:nvPr/>
          </p:nvSpPr>
          <p:spPr>
            <a:xfrm>
              <a:off x="0" y="-114300"/>
              <a:ext cx="323431" cy="437332"/>
            </a:xfrm>
            <a:prstGeom prst="rect">
              <a:avLst/>
            </a:prstGeom>
          </p:spPr>
          <p:txBody>
            <a:bodyPr lIns="50800" tIns="50800" rIns="50800" bIns="50800" rtlCol="0" anchor="ctr"/>
            <a:lstStyle/>
            <a:p>
              <a:pPr algn="ctr">
                <a:lnSpc>
                  <a:spcPts val="8076"/>
                </a:lnSpc>
              </a:pPr>
              <a:endParaRPr/>
            </a:p>
          </p:txBody>
        </p:sp>
      </p:grpSp>
      <p:sp>
        <p:nvSpPr>
          <p:cNvPr id="20" name="TextBox 20"/>
          <p:cNvSpPr txBox="1"/>
          <p:nvPr/>
        </p:nvSpPr>
        <p:spPr>
          <a:xfrm>
            <a:off x="9535560" y="2192094"/>
            <a:ext cx="4561440" cy="984885"/>
          </a:xfrm>
          <a:prstGeom prst="rect">
            <a:avLst/>
          </a:prstGeom>
        </p:spPr>
        <p:txBody>
          <a:bodyPr wrap="square" lIns="0" tIns="0" rIns="0" bIns="0" rtlCol="0" anchor="t">
            <a:spAutoFit/>
          </a:bodyPr>
          <a:lstStyle/>
          <a:p>
            <a:pPr fontAlgn="base"/>
            <a:r>
              <a:rPr lang="en-US" sz="1600" dirty="0" smtClean="0">
                <a:latin typeface="Cambria" pitchFamily="18" charset="0"/>
                <a:ea typeface="Cambria" pitchFamily="18" charset="0"/>
              </a:rPr>
              <a:t>Payday loans are brief loans for those who urgently want a small amount of cash. Payday loans must be repaid when your next paycheck arrives. They can very easily be repaid in a few weeks</a:t>
            </a:r>
            <a:r>
              <a:rPr lang="en-US" sz="1600" dirty="0" smtClean="0">
                <a:latin typeface="Cambria" pitchFamily="18" charset="0"/>
                <a:ea typeface="Cambria" pitchFamily="18" charset="0"/>
              </a:rPr>
              <a:t>.</a:t>
            </a:r>
            <a:endParaRPr lang="en-US" sz="1600" dirty="0" smtClean="0">
              <a:latin typeface="Cambria" pitchFamily="18" charset="0"/>
              <a:ea typeface="Cambria" pitchFamily="18" charset="0"/>
            </a:endParaRPr>
          </a:p>
        </p:txBody>
      </p:sp>
      <p:sp>
        <p:nvSpPr>
          <p:cNvPr id="21" name="TextBox 21"/>
          <p:cNvSpPr txBox="1"/>
          <p:nvPr/>
        </p:nvSpPr>
        <p:spPr>
          <a:xfrm>
            <a:off x="9667546" y="1706383"/>
            <a:ext cx="4100514" cy="1015663"/>
          </a:xfrm>
          <a:prstGeom prst="rect">
            <a:avLst/>
          </a:prstGeom>
        </p:spPr>
        <p:txBody>
          <a:bodyPr lIns="0" tIns="0" rIns="0" bIns="0" rtlCol="0" anchor="t">
            <a:spAutoFit/>
          </a:bodyPr>
          <a:lstStyle/>
          <a:p>
            <a:pPr fontAlgn="base"/>
            <a:r>
              <a:rPr lang="en-US" sz="2400" b="1" dirty="0" smtClean="0">
                <a:latin typeface="Archivo Black" charset="0"/>
              </a:rPr>
              <a:t>Payday </a:t>
            </a:r>
            <a:r>
              <a:rPr lang="en-US" sz="2400" b="1" dirty="0" smtClean="0">
                <a:latin typeface="Archivo Black" charset="0"/>
              </a:rPr>
              <a:t>Loans</a:t>
            </a:r>
          </a:p>
          <a:p>
            <a:r>
              <a:rPr lang="en-US" sz="2400" dirty="0" smtClean="0"/>
              <a:t/>
            </a:r>
            <a:br>
              <a:rPr lang="en-US" sz="2400" dirty="0" smtClean="0"/>
            </a:br>
            <a:endParaRPr/>
          </a:p>
        </p:txBody>
      </p:sp>
      <p:sp>
        <p:nvSpPr>
          <p:cNvPr id="22" name="Freeform 22"/>
          <p:cNvSpPr/>
          <p:nvPr/>
        </p:nvSpPr>
        <p:spPr>
          <a:xfrm rot="-10800000">
            <a:off x="9028187" y="5940727"/>
            <a:ext cx="5128563" cy="381636"/>
          </a:xfrm>
          <a:custGeom>
            <a:avLst/>
            <a:gdLst/>
            <a:ahLst/>
            <a:cxnLst/>
            <a:rect l="l" t="t" r="r" b="b"/>
            <a:pathLst>
              <a:path w="5128563" h="381636">
                <a:moveTo>
                  <a:pt x="0" y="0"/>
                </a:moveTo>
                <a:lnTo>
                  <a:pt x="5128564" y="0"/>
                </a:lnTo>
                <a:lnTo>
                  <a:pt x="5128564" y="381637"/>
                </a:lnTo>
                <a:lnTo>
                  <a:pt x="0" y="381637"/>
                </a:lnTo>
                <a:lnTo>
                  <a:pt x="0" y="0"/>
                </a:lnTo>
                <a:close/>
              </a:path>
            </a:pathLst>
          </a:custGeom>
          <a:blipFill>
            <a:blip r:embed="rId3">
              <a:alphaModFix amt="72000"/>
            </a:blip>
            <a:stretch>
              <a:fillRect b="-286352"/>
            </a:stretch>
          </a:blipFill>
        </p:spPr>
      </p:sp>
      <p:grpSp>
        <p:nvGrpSpPr>
          <p:cNvPr id="23" name="Group 23"/>
          <p:cNvGrpSpPr/>
          <p:nvPr/>
        </p:nvGrpSpPr>
        <p:grpSpPr>
          <a:xfrm>
            <a:off x="8915400" y="3924300"/>
            <a:ext cx="5334876" cy="3279459"/>
            <a:chOff x="0" y="0"/>
            <a:chExt cx="1234628" cy="482774"/>
          </a:xfrm>
        </p:grpSpPr>
        <p:sp>
          <p:nvSpPr>
            <p:cNvPr id="24" name="Freeform 24"/>
            <p:cNvSpPr/>
            <p:nvPr/>
          </p:nvSpPr>
          <p:spPr>
            <a:xfrm>
              <a:off x="0" y="0"/>
              <a:ext cx="1234628" cy="482774"/>
            </a:xfrm>
            <a:custGeom>
              <a:avLst/>
              <a:gdLst/>
              <a:ahLst/>
              <a:cxnLst/>
              <a:rect l="l" t="t" r="r" b="b"/>
              <a:pathLst>
                <a:path w="1234628" h="482774">
                  <a:moveTo>
                    <a:pt x="46438" y="0"/>
                  </a:moveTo>
                  <a:lnTo>
                    <a:pt x="1188190" y="0"/>
                  </a:lnTo>
                  <a:cubicBezTo>
                    <a:pt x="1213837" y="0"/>
                    <a:pt x="1234628" y="20791"/>
                    <a:pt x="1234628" y="46438"/>
                  </a:cubicBezTo>
                  <a:lnTo>
                    <a:pt x="1234628" y="436336"/>
                  </a:lnTo>
                  <a:cubicBezTo>
                    <a:pt x="1234628" y="461983"/>
                    <a:pt x="1213837" y="482774"/>
                    <a:pt x="1188190" y="482774"/>
                  </a:cubicBezTo>
                  <a:lnTo>
                    <a:pt x="46438" y="482774"/>
                  </a:lnTo>
                  <a:cubicBezTo>
                    <a:pt x="20791" y="482774"/>
                    <a:pt x="0" y="461983"/>
                    <a:pt x="0" y="436336"/>
                  </a:cubicBezTo>
                  <a:lnTo>
                    <a:pt x="0" y="46438"/>
                  </a:lnTo>
                  <a:cubicBezTo>
                    <a:pt x="0" y="20791"/>
                    <a:pt x="20791" y="0"/>
                    <a:pt x="46438" y="0"/>
                  </a:cubicBezTo>
                  <a:close/>
                </a:path>
              </a:pathLst>
            </a:custGeom>
            <a:solidFill>
              <a:srgbClr val="FFFFFF"/>
            </a:solidFill>
            <a:ln w="104775" cap="rnd">
              <a:solidFill>
                <a:srgbClr val="106861"/>
              </a:solidFill>
              <a:prstDash val="solid"/>
              <a:round/>
            </a:ln>
          </p:spPr>
        </p:sp>
        <p:sp>
          <p:nvSpPr>
            <p:cNvPr id="25" name="TextBox 25"/>
            <p:cNvSpPr txBox="1"/>
            <p:nvPr/>
          </p:nvSpPr>
          <p:spPr>
            <a:xfrm>
              <a:off x="0" y="-38100"/>
              <a:ext cx="1234628" cy="520874"/>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26" name="Group 26"/>
          <p:cNvGrpSpPr/>
          <p:nvPr/>
        </p:nvGrpSpPr>
        <p:grpSpPr>
          <a:xfrm>
            <a:off x="8307532" y="4374347"/>
            <a:ext cx="1228028" cy="1226514"/>
            <a:chOff x="0" y="0"/>
            <a:chExt cx="323431" cy="323032"/>
          </a:xfrm>
        </p:grpSpPr>
        <p:sp>
          <p:nvSpPr>
            <p:cNvPr id="27" name="Freeform 27"/>
            <p:cNvSpPr/>
            <p:nvPr/>
          </p:nvSpPr>
          <p:spPr>
            <a:xfrm>
              <a:off x="0" y="0"/>
              <a:ext cx="323431" cy="323032"/>
            </a:xfrm>
            <a:custGeom>
              <a:avLst/>
              <a:gdLst/>
              <a:ahLst/>
              <a:cxnLst/>
              <a:rect l="l" t="t" r="r" b="b"/>
              <a:pathLst>
                <a:path w="323431" h="323032">
                  <a:moveTo>
                    <a:pt x="0" y="0"/>
                  </a:moveTo>
                  <a:lnTo>
                    <a:pt x="323431" y="0"/>
                  </a:lnTo>
                  <a:lnTo>
                    <a:pt x="323431" y="323032"/>
                  </a:lnTo>
                  <a:lnTo>
                    <a:pt x="0" y="323032"/>
                  </a:lnTo>
                  <a:close/>
                </a:path>
              </a:pathLst>
            </a:custGeom>
            <a:solidFill>
              <a:srgbClr val="FFFFFF"/>
            </a:solidFill>
          </p:spPr>
        </p:sp>
        <p:sp>
          <p:nvSpPr>
            <p:cNvPr id="28" name="TextBox 28"/>
            <p:cNvSpPr txBox="1"/>
            <p:nvPr/>
          </p:nvSpPr>
          <p:spPr>
            <a:xfrm>
              <a:off x="0" y="-114300"/>
              <a:ext cx="323431" cy="437332"/>
            </a:xfrm>
            <a:prstGeom prst="rect">
              <a:avLst/>
            </a:prstGeom>
          </p:spPr>
          <p:txBody>
            <a:bodyPr lIns="50800" tIns="50800" rIns="50800" bIns="50800" rtlCol="0" anchor="ctr"/>
            <a:lstStyle/>
            <a:p>
              <a:pPr algn="ctr">
                <a:lnSpc>
                  <a:spcPts val="8076"/>
                </a:lnSpc>
              </a:pPr>
              <a:endParaRPr/>
            </a:p>
          </p:txBody>
        </p:sp>
      </p:grpSp>
      <p:sp>
        <p:nvSpPr>
          <p:cNvPr id="29" name="TextBox 29"/>
          <p:cNvSpPr txBox="1"/>
          <p:nvPr/>
        </p:nvSpPr>
        <p:spPr>
          <a:xfrm>
            <a:off x="9584961" y="4567830"/>
            <a:ext cx="4359640" cy="2462213"/>
          </a:xfrm>
          <a:prstGeom prst="rect">
            <a:avLst/>
          </a:prstGeom>
        </p:spPr>
        <p:txBody>
          <a:bodyPr wrap="square" lIns="0" tIns="0" rIns="0" bIns="0" rtlCol="0" anchor="t">
            <a:spAutoFit/>
          </a:bodyPr>
          <a:lstStyle/>
          <a:p>
            <a:pPr fontAlgn="base"/>
            <a:r>
              <a:rPr lang="en-US" sz="1600" dirty="0" smtClean="0"/>
              <a:t>These types of loans are long-term and their repayments are spread out over a set period of time. Installment loans involve borrowers acquiring a predetermined sum of money and paying it back over time in a series of equal payments. Because the payback period can be stretched out across months or even years, installment loans are perfect for bigger sums of money.</a:t>
            </a:r>
          </a:p>
          <a:p>
            <a:r>
              <a:rPr lang="en-US" sz="1600" dirty="0" smtClean="0"/>
              <a:t/>
            </a:r>
            <a:br>
              <a:rPr lang="en-US" sz="1600" dirty="0" smtClean="0"/>
            </a:br>
            <a:endParaRPr lang="en-US" sz="1600" dirty="0">
              <a:solidFill>
                <a:srgbClr val="231F20"/>
              </a:solidFill>
              <a:latin typeface="Cambria" pitchFamily="18" charset="0"/>
              <a:ea typeface="Cambria" pitchFamily="18" charset="0"/>
            </a:endParaRPr>
          </a:p>
        </p:txBody>
      </p:sp>
      <p:sp>
        <p:nvSpPr>
          <p:cNvPr id="30" name="TextBox 30"/>
          <p:cNvSpPr txBox="1"/>
          <p:nvPr/>
        </p:nvSpPr>
        <p:spPr>
          <a:xfrm>
            <a:off x="9667546" y="4125466"/>
            <a:ext cx="4100514" cy="369332"/>
          </a:xfrm>
          <a:prstGeom prst="rect">
            <a:avLst/>
          </a:prstGeom>
        </p:spPr>
        <p:txBody>
          <a:bodyPr lIns="0" tIns="0" rIns="0" bIns="0" rtlCol="0" anchor="t">
            <a:spAutoFit/>
          </a:bodyPr>
          <a:lstStyle/>
          <a:p>
            <a:pPr fontAlgn="base"/>
            <a:r>
              <a:rPr lang="en-US" sz="2400" b="1" dirty="0" smtClean="0">
                <a:latin typeface="Archivo Black" charset="0"/>
              </a:rPr>
              <a:t>Installment </a:t>
            </a:r>
            <a:r>
              <a:rPr lang="en-US" sz="2400" b="1" dirty="0" smtClean="0">
                <a:latin typeface="Archivo Black" charset="0"/>
              </a:rPr>
              <a:t>Loans</a:t>
            </a:r>
            <a:endParaRPr lang="en-US" sz="2400" b="1" dirty="0" smtClean="0">
              <a:latin typeface="Archivo Black" charset="0"/>
            </a:endParaRPr>
          </a:p>
        </p:txBody>
      </p:sp>
      <p:sp>
        <p:nvSpPr>
          <p:cNvPr id="35" name="TextBox 35"/>
          <p:cNvSpPr txBox="1"/>
          <p:nvPr/>
        </p:nvSpPr>
        <p:spPr>
          <a:xfrm>
            <a:off x="7543800" y="5131269"/>
            <a:ext cx="6706476" cy="1993431"/>
          </a:xfrm>
          <a:prstGeom prst="rect">
            <a:avLst/>
          </a:prstGeom>
        </p:spPr>
        <p:txBody>
          <a:bodyPr lIns="50800" tIns="50800" rIns="50800" bIns="50800" rtlCol="0" anchor="ctr"/>
          <a:lstStyle/>
          <a:p>
            <a:pPr marL="0" lvl="0" indent="0" algn="ctr">
              <a:lnSpc>
                <a:spcPts val="2756"/>
              </a:lnSpc>
              <a:spcBef>
                <a:spcPct val="0"/>
              </a:spcBef>
            </a:pPr>
            <a:endParaRPr/>
          </a:p>
        </p:txBody>
      </p:sp>
      <p:grpSp>
        <p:nvGrpSpPr>
          <p:cNvPr id="36" name="Group 36"/>
          <p:cNvGrpSpPr/>
          <p:nvPr/>
        </p:nvGrpSpPr>
        <p:grpSpPr>
          <a:xfrm>
            <a:off x="8915400" y="7124700"/>
            <a:ext cx="772560" cy="549456"/>
            <a:chOff x="0" y="0"/>
            <a:chExt cx="323431" cy="323032"/>
          </a:xfrm>
        </p:grpSpPr>
        <p:sp>
          <p:nvSpPr>
            <p:cNvPr id="37" name="Freeform 37"/>
            <p:cNvSpPr/>
            <p:nvPr/>
          </p:nvSpPr>
          <p:spPr>
            <a:xfrm>
              <a:off x="0" y="0"/>
              <a:ext cx="323431" cy="323032"/>
            </a:xfrm>
            <a:custGeom>
              <a:avLst/>
              <a:gdLst/>
              <a:ahLst/>
              <a:cxnLst/>
              <a:rect l="l" t="t" r="r" b="b"/>
              <a:pathLst>
                <a:path w="323431" h="323032">
                  <a:moveTo>
                    <a:pt x="0" y="0"/>
                  </a:moveTo>
                  <a:lnTo>
                    <a:pt x="323431" y="0"/>
                  </a:lnTo>
                  <a:lnTo>
                    <a:pt x="323431" y="323032"/>
                  </a:lnTo>
                  <a:lnTo>
                    <a:pt x="0" y="323032"/>
                  </a:lnTo>
                  <a:close/>
                </a:path>
              </a:pathLst>
            </a:custGeom>
            <a:solidFill>
              <a:srgbClr val="FFFFFF"/>
            </a:solidFill>
          </p:spPr>
        </p:sp>
        <p:sp>
          <p:nvSpPr>
            <p:cNvPr id="38" name="TextBox 38"/>
            <p:cNvSpPr txBox="1"/>
            <p:nvPr/>
          </p:nvSpPr>
          <p:spPr>
            <a:xfrm>
              <a:off x="0" y="-114300"/>
              <a:ext cx="323431" cy="437332"/>
            </a:xfrm>
            <a:prstGeom prst="rect">
              <a:avLst/>
            </a:prstGeom>
          </p:spPr>
          <p:txBody>
            <a:bodyPr lIns="50800" tIns="50800" rIns="50800" bIns="50800" rtlCol="0" anchor="ctr"/>
            <a:lstStyle/>
            <a:p>
              <a:pPr algn="ctr">
                <a:lnSpc>
                  <a:spcPts val="8076"/>
                </a:lnSpc>
              </a:pPr>
              <a:endParaRPr/>
            </a:p>
          </p:txBody>
        </p:sp>
      </p:grpSp>
      <p:sp>
        <p:nvSpPr>
          <p:cNvPr id="42" name="Freeform 42"/>
          <p:cNvSpPr/>
          <p:nvPr/>
        </p:nvSpPr>
        <p:spPr>
          <a:xfrm>
            <a:off x="8571284" y="2050422"/>
            <a:ext cx="841683" cy="841683"/>
          </a:xfrm>
          <a:custGeom>
            <a:avLst/>
            <a:gdLst/>
            <a:ahLst/>
            <a:cxnLst/>
            <a:rect l="l" t="t" r="r" b="b"/>
            <a:pathLst>
              <a:path w="841683" h="841683">
                <a:moveTo>
                  <a:pt x="0" y="0"/>
                </a:moveTo>
                <a:lnTo>
                  <a:pt x="841683" y="0"/>
                </a:lnTo>
                <a:lnTo>
                  <a:pt x="841683" y="841682"/>
                </a:lnTo>
                <a:lnTo>
                  <a:pt x="0" y="841682"/>
                </a:lnTo>
                <a:lnTo>
                  <a:pt x="0" y="0"/>
                </a:lnTo>
                <a:close/>
              </a:path>
            </a:pathLst>
          </a:custGeom>
          <a:blipFill>
            <a:blip r:embed="rId4">
              <a:extLst>
                <a:ext uri="{96DAC541-7B7A-43D3-8B79-37D633B846F1}">
                  <asvg:svgBlip xmlns:asvg="http://schemas.microsoft.com/office/drawing/2016/SVG/main" xmlns="" r:embed="rId9"/>
                </a:ext>
              </a:extLst>
            </a:blip>
            <a:stretch>
              <a:fillRect/>
            </a:stretch>
          </a:blipFill>
          <a:ln cap="sq">
            <a:noFill/>
            <a:prstDash val="solid"/>
            <a:miter/>
          </a:ln>
        </p:spPr>
      </p:sp>
      <p:grpSp>
        <p:nvGrpSpPr>
          <p:cNvPr id="43" name="Group 43"/>
          <p:cNvGrpSpPr/>
          <p:nvPr/>
        </p:nvGrpSpPr>
        <p:grpSpPr>
          <a:xfrm>
            <a:off x="4809335" y="8388753"/>
            <a:ext cx="1183417" cy="1183417"/>
            <a:chOff x="0" y="0"/>
            <a:chExt cx="812800" cy="812800"/>
          </a:xfrm>
        </p:grpSpPr>
        <p:sp>
          <p:nvSpPr>
            <p:cNvPr id="44" name="Freeform 4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C6C3A"/>
            </a:solidFill>
            <a:ln w="742950" cap="sq">
              <a:solidFill>
                <a:srgbClr val="0C6C3A"/>
              </a:solidFill>
              <a:prstDash val="solid"/>
              <a:miter/>
            </a:ln>
          </p:spPr>
        </p:sp>
        <p:sp>
          <p:nvSpPr>
            <p:cNvPr id="45" name="TextBox 45"/>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sp>
        <p:nvSpPr>
          <p:cNvPr id="46" name="Freeform 41"/>
          <p:cNvSpPr/>
          <p:nvPr/>
        </p:nvSpPr>
        <p:spPr>
          <a:xfrm>
            <a:off x="8534400" y="4533900"/>
            <a:ext cx="841683" cy="852533"/>
          </a:xfrm>
          <a:custGeom>
            <a:avLst/>
            <a:gdLst/>
            <a:ahLst/>
            <a:cxnLst/>
            <a:rect l="l" t="t" r="r" b="b"/>
            <a:pathLst>
              <a:path w="841683" h="852533">
                <a:moveTo>
                  <a:pt x="0" y="0"/>
                </a:moveTo>
                <a:lnTo>
                  <a:pt x="841683" y="0"/>
                </a:lnTo>
                <a:lnTo>
                  <a:pt x="841683" y="852533"/>
                </a:lnTo>
                <a:lnTo>
                  <a:pt x="0" y="852533"/>
                </a:lnTo>
                <a:lnTo>
                  <a:pt x="0" y="0"/>
                </a:lnTo>
                <a:close/>
              </a:path>
            </a:pathLst>
          </a:custGeom>
          <a:blipFill>
            <a:blip r:embed="rId10" cstate="print">
              <a:extLst>
                <a:ext uri="{96DAC541-7B7A-43D3-8B79-37D633B846F1}">
                  <asvg:svgBlip xmlns:asvg="http://schemas.microsoft.com/office/drawing/2016/SVG/main" xmlns="" r:embed="rId7"/>
                </a:ext>
              </a:extLst>
            </a:blip>
            <a:stretch>
              <a:fillRect/>
            </a:stretch>
          </a:blipFill>
          <a:ln cap="sq">
            <a:noFill/>
            <a:prstDash val="solid"/>
            <a:miter/>
          </a:ln>
        </p:spPr>
      </p:sp>
    </p:spTree>
  </p:cSld>
  <p:clrMapOvr>
    <a:masterClrMapping/>
  </p:clrMapOvr>
  <p:transition spd="med" advClick="0" advTm="2266">
    <p:pull dir="d"/>
    <p:sndAc>
      <p:stSnd>
        <p:snd r:embed="rId2" name="voltage.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25735" y="179941"/>
            <a:ext cx="19228035" cy="6509689"/>
            <a:chOff x="0" y="0"/>
            <a:chExt cx="5064174" cy="1714486"/>
          </a:xfrm>
        </p:grpSpPr>
        <p:sp>
          <p:nvSpPr>
            <p:cNvPr id="3" name="Freeform 3"/>
            <p:cNvSpPr/>
            <p:nvPr/>
          </p:nvSpPr>
          <p:spPr>
            <a:xfrm>
              <a:off x="0" y="0"/>
              <a:ext cx="5064174" cy="1714486"/>
            </a:xfrm>
            <a:custGeom>
              <a:avLst/>
              <a:gdLst/>
              <a:ahLst/>
              <a:cxnLst/>
              <a:rect l="l" t="t" r="r" b="b"/>
              <a:pathLst>
                <a:path w="5064174" h="1714486">
                  <a:moveTo>
                    <a:pt x="0" y="0"/>
                  </a:moveTo>
                  <a:lnTo>
                    <a:pt x="5064174" y="0"/>
                  </a:lnTo>
                  <a:lnTo>
                    <a:pt x="5064174" y="1714486"/>
                  </a:lnTo>
                  <a:lnTo>
                    <a:pt x="0" y="1714486"/>
                  </a:lnTo>
                  <a:close/>
                </a:path>
              </a:pathLst>
            </a:custGeom>
            <a:solidFill>
              <a:srgbClr val="000000">
                <a:alpha val="80784"/>
              </a:srgbClr>
            </a:solidFill>
            <a:ln cap="sq">
              <a:noFill/>
              <a:prstDash val="solid"/>
              <a:miter/>
            </a:ln>
          </p:spPr>
        </p:sp>
        <p:sp>
          <p:nvSpPr>
            <p:cNvPr id="4" name="TextBox 4"/>
            <p:cNvSpPr txBox="1"/>
            <p:nvPr/>
          </p:nvSpPr>
          <p:spPr>
            <a:xfrm>
              <a:off x="0" y="-38100"/>
              <a:ext cx="5064174" cy="1752586"/>
            </a:xfrm>
            <a:prstGeom prst="rect">
              <a:avLst/>
            </a:prstGeom>
          </p:spPr>
          <p:txBody>
            <a:bodyPr lIns="50800" tIns="50800" rIns="50800" bIns="50800" rtlCol="0" anchor="ctr"/>
            <a:lstStyle/>
            <a:p>
              <a:pPr marL="0" lvl="0" indent="0" algn="ctr">
                <a:lnSpc>
                  <a:spcPts val="3035"/>
                </a:lnSpc>
                <a:spcBef>
                  <a:spcPct val="0"/>
                </a:spcBef>
              </a:pPr>
              <a:endParaRPr/>
            </a:p>
          </p:txBody>
        </p:sp>
      </p:grpSp>
      <p:grpSp>
        <p:nvGrpSpPr>
          <p:cNvPr id="5" name="Group 5"/>
          <p:cNvGrpSpPr/>
          <p:nvPr/>
        </p:nvGrpSpPr>
        <p:grpSpPr>
          <a:xfrm>
            <a:off x="-825735" y="128330"/>
            <a:ext cx="19228035" cy="6509689"/>
            <a:chOff x="0" y="0"/>
            <a:chExt cx="5064174" cy="1714486"/>
          </a:xfrm>
        </p:grpSpPr>
        <p:sp>
          <p:nvSpPr>
            <p:cNvPr id="6" name="Freeform 6"/>
            <p:cNvSpPr/>
            <p:nvPr/>
          </p:nvSpPr>
          <p:spPr>
            <a:xfrm>
              <a:off x="0" y="0"/>
              <a:ext cx="5064174" cy="1714486"/>
            </a:xfrm>
            <a:custGeom>
              <a:avLst/>
              <a:gdLst/>
              <a:ahLst/>
              <a:cxnLst/>
              <a:rect l="l" t="t" r="r" b="b"/>
              <a:pathLst>
                <a:path w="5064174" h="1714486">
                  <a:moveTo>
                    <a:pt x="0" y="0"/>
                  </a:moveTo>
                  <a:lnTo>
                    <a:pt x="5064174" y="0"/>
                  </a:lnTo>
                  <a:lnTo>
                    <a:pt x="5064174" y="1714486"/>
                  </a:lnTo>
                  <a:lnTo>
                    <a:pt x="0" y="1714486"/>
                  </a:lnTo>
                  <a:close/>
                </a:path>
              </a:pathLst>
            </a:custGeom>
            <a:solidFill>
              <a:srgbClr val="0C6C3A">
                <a:alpha val="92941"/>
              </a:srgbClr>
            </a:solidFill>
            <a:ln cap="sq">
              <a:noFill/>
              <a:prstDash val="solid"/>
              <a:miter/>
            </a:ln>
          </p:spPr>
        </p:sp>
        <p:sp>
          <p:nvSpPr>
            <p:cNvPr id="7" name="TextBox 7"/>
            <p:cNvSpPr txBox="1"/>
            <p:nvPr/>
          </p:nvSpPr>
          <p:spPr>
            <a:xfrm>
              <a:off x="0" y="-38100"/>
              <a:ext cx="5064174" cy="1752586"/>
            </a:xfrm>
            <a:prstGeom prst="rect">
              <a:avLst/>
            </a:prstGeom>
          </p:spPr>
          <p:txBody>
            <a:bodyPr lIns="50800" tIns="50800" rIns="50800" bIns="50800" rtlCol="0" anchor="ctr"/>
            <a:lstStyle/>
            <a:p>
              <a:pPr marL="0" lvl="0" indent="0" algn="ctr">
                <a:lnSpc>
                  <a:spcPts val="3035"/>
                </a:lnSpc>
                <a:spcBef>
                  <a:spcPct val="0"/>
                </a:spcBef>
              </a:pPr>
              <a:endParaRPr/>
            </a:p>
          </p:txBody>
        </p:sp>
      </p:grpSp>
      <p:grpSp>
        <p:nvGrpSpPr>
          <p:cNvPr id="8" name="Group 8"/>
          <p:cNvGrpSpPr/>
          <p:nvPr/>
        </p:nvGrpSpPr>
        <p:grpSpPr>
          <a:xfrm>
            <a:off x="-1177033" y="3025694"/>
            <a:ext cx="5578401" cy="557840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FDFBFB">
                  <a:alpha val="29804"/>
                </a:srgbClr>
              </a:solidFill>
              <a:prstDash val="solid"/>
              <a:miter/>
            </a:ln>
          </p:spPr>
        </p:sp>
        <p:sp>
          <p:nvSpPr>
            <p:cNvPr id="10" name="TextBox 10"/>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sp>
        <p:nvSpPr>
          <p:cNvPr id="11" name="Freeform 11"/>
          <p:cNvSpPr/>
          <p:nvPr/>
        </p:nvSpPr>
        <p:spPr>
          <a:xfrm>
            <a:off x="2966632" y="8570123"/>
            <a:ext cx="3638011" cy="458785"/>
          </a:xfrm>
          <a:custGeom>
            <a:avLst/>
            <a:gdLst/>
            <a:ahLst/>
            <a:cxnLst/>
            <a:rect l="l" t="t" r="r" b="b"/>
            <a:pathLst>
              <a:path w="3638011" h="458785">
                <a:moveTo>
                  <a:pt x="0" y="0"/>
                </a:moveTo>
                <a:lnTo>
                  <a:pt x="3638011" y="0"/>
                </a:lnTo>
                <a:lnTo>
                  <a:pt x="3638011" y="458785"/>
                </a:lnTo>
                <a:lnTo>
                  <a:pt x="0" y="458785"/>
                </a:lnTo>
                <a:lnTo>
                  <a:pt x="0" y="0"/>
                </a:lnTo>
                <a:close/>
              </a:path>
            </a:pathLst>
          </a:custGeom>
          <a:blipFill>
            <a:blip r:embed="rId3">
              <a:alphaModFix amt="67000"/>
            </a:blip>
            <a:stretch>
              <a:fillRect t="-56610"/>
            </a:stretch>
          </a:blipFill>
        </p:spPr>
      </p:sp>
      <p:sp>
        <p:nvSpPr>
          <p:cNvPr id="12" name="Freeform 12"/>
          <p:cNvSpPr/>
          <p:nvPr/>
        </p:nvSpPr>
        <p:spPr>
          <a:xfrm>
            <a:off x="7099902" y="8604095"/>
            <a:ext cx="3638011" cy="458785"/>
          </a:xfrm>
          <a:custGeom>
            <a:avLst/>
            <a:gdLst/>
            <a:ahLst/>
            <a:cxnLst/>
            <a:rect l="l" t="t" r="r" b="b"/>
            <a:pathLst>
              <a:path w="3638011" h="458785">
                <a:moveTo>
                  <a:pt x="0" y="0"/>
                </a:moveTo>
                <a:lnTo>
                  <a:pt x="3638011" y="0"/>
                </a:lnTo>
                <a:lnTo>
                  <a:pt x="3638011" y="458785"/>
                </a:lnTo>
                <a:lnTo>
                  <a:pt x="0" y="458785"/>
                </a:lnTo>
                <a:lnTo>
                  <a:pt x="0" y="0"/>
                </a:lnTo>
                <a:close/>
              </a:path>
            </a:pathLst>
          </a:custGeom>
          <a:blipFill>
            <a:blip r:embed="rId3">
              <a:alphaModFix amt="67000"/>
            </a:blip>
            <a:stretch>
              <a:fillRect t="-56610"/>
            </a:stretch>
          </a:blipFill>
        </p:spPr>
      </p:sp>
      <p:sp>
        <p:nvSpPr>
          <p:cNvPr id="13" name="Freeform 13"/>
          <p:cNvSpPr/>
          <p:nvPr/>
        </p:nvSpPr>
        <p:spPr>
          <a:xfrm>
            <a:off x="11388070" y="8579648"/>
            <a:ext cx="3638011" cy="458785"/>
          </a:xfrm>
          <a:custGeom>
            <a:avLst/>
            <a:gdLst/>
            <a:ahLst/>
            <a:cxnLst/>
            <a:rect l="l" t="t" r="r" b="b"/>
            <a:pathLst>
              <a:path w="3638011" h="458785">
                <a:moveTo>
                  <a:pt x="0" y="0"/>
                </a:moveTo>
                <a:lnTo>
                  <a:pt x="3638010" y="0"/>
                </a:lnTo>
                <a:lnTo>
                  <a:pt x="3638010" y="458785"/>
                </a:lnTo>
                <a:lnTo>
                  <a:pt x="0" y="458785"/>
                </a:lnTo>
                <a:lnTo>
                  <a:pt x="0" y="0"/>
                </a:lnTo>
                <a:close/>
              </a:path>
            </a:pathLst>
          </a:custGeom>
          <a:blipFill>
            <a:blip r:embed="rId3">
              <a:alphaModFix amt="67000"/>
            </a:blip>
            <a:stretch>
              <a:fillRect t="-56610"/>
            </a:stretch>
          </a:blipFill>
        </p:spPr>
      </p:sp>
      <p:grpSp>
        <p:nvGrpSpPr>
          <p:cNvPr id="14" name="Group 14"/>
          <p:cNvGrpSpPr/>
          <p:nvPr/>
        </p:nvGrpSpPr>
        <p:grpSpPr>
          <a:xfrm>
            <a:off x="2903215" y="3025694"/>
            <a:ext cx="3701428" cy="5679080"/>
            <a:chOff x="0" y="0"/>
            <a:chExt cx="1438367" cy="2206879"/>
          </a:xfrm>
        </p:grpSpPr>
        <p:sp>
          <p:nvSpPr>
            <p:cNvPr id="15" name="Freeform 15"/>
            <p:cNvSpPr/>
            <p:nvPr/>
          </p:nvSpPr>
          <p:spPr>
            <a:xfrm>
              <a:off x="0" y="0"/>
              <a:ext cx="1438367" cy="2206878"/>
            </a:xfrm>
            <a:custGeom>
              <a:avLst/>
              <a:gdLst/>
              <a:ahLst/>
              <a:cxnLst/>
              <a:rect l="l" t="t" r="r" b="b"/>
              <a:pathLst>
                <a:path w="1438367" h="2206878">
                  <a:moveTo>
                    <a:pt x="64840" y="0"/>
                  </a:moveTo>
                  <a:lnTo>
                    <a:pt x="1373527" y="0"/>
                  </a:lnTo>
                  <a:cubicBezTo>
                    <a:pt x="1390724" y="0"/>
                    <a:pt x="1407216" y="6831"/>
                    <a:pt x="1419376" y="18991"/>
                  </a:cubicBezTo>
                  <a:cubicBezTo>
                    <a:pt x="1431536" y="31151"/>
                    <a:pt x="1438367" y="47643"/>
                    <a:pt x="1438367" y="64840"/>
                  </a:cubicBezTo>
                  <a:lnTo>
                    <a:pt x="1438367" y="2142039"/>
                  </a:lnTo>
                  <a:cubicBezTo>
                    <a:pt x="1438367" y="2159235"/>
                    <a:pt x="1431536" y="2175727"/>
                    <a:pt x="1419376" y="2187887"/>
                  </a:cubicBezTo>
                  <a:cubicBezTo>
                    <a:pt x="1407216" y="2200047"/>
                    <a:pt x="1390724" y="2206878"/>
                    <a:pt x="1373527" y="2206878"/>
                  </a:cubicBezTo>
                  <a:lnTo>
                    <a:pt x="64840" y="2206878"/>
                  </a:lnTo>
                  <a:cubicBezTo>
                    <a:pt x="47643" y="2206878"/>
                    <a:pt x="31151" y="2200047"/>
                    <a:pt x="18991" y="2187887"/>
                  </a:cubicBezTo>
                  <a:cubicBezTo>
                    <a:pt x="6831" y="2175727"/>
                    <a:pt x="0" y="2159235"/>
                    <a:pt x="0" y="2142039"/>
                  </a:cubicBezTo>
                  <a:lnTo>
                    <a:pt x="0" y="64840"/>
                  </a:lnTo>
                  <a:cubicBezTo>
                    <a:pt x="0" y="47643"/>
                    <a:pt x="6831" y="31151"/>
                    <a:pt x="18991" y="18991"/>
                  </a:cubicBezTo>
                  <a:cubicBezTo>
                    <a:pt x="31151" y="6831"/>
                    <a:pt x="47643" y="0"/>
                    <a:pt x="64840" y="0"/>
                  </a:cubicBezTo>
                  <a:close/>
                </a:path>
              </a:pathLst>
            </a:custGeom>
            <a:solidFill>
              <a:srgbClr val="FFFFFF"/>
            </a:solidFill>
            <a:ln w="47625" cap="rnd">
              <a:solidFill>
                <a:srgbClr val="AEEA00"/>
              </a:solidFill>
              <a:prstDash val="solid"/>
              <a:round/>
            </a:ln>
          </p:spPr>
        </p:sp>
        <p:sp>
          <p:nvSpPr>
            <p:cNvPr id="16" name="TextBox 16"/>
            <p:cNvSpPr txBox="1"/>
            <p:nvPr/>
          </p:nvSpPr>
          <p:spPr>
            <a:xfrm>
              <a:off x="0" y="-38100"/>
              <a:ext cx="1438367" cy="2244979"/>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17" name="Group 17"/>
          <p:cNvGrpSpPr/>
          <p:nvPr/>
        </p:nvGrpSpPr>
        <p:grpSpPr>
          <a:xfrm>
            <a:off x="3163778" y="3282386"/>
            <a:ext cx="3121063" cy="3121063"/>
            <a:chOff x="0" y="0"/>
            <a:chExt cx="6350000" cy="6350000"/>
          </a:xfrm>
        </p:grpSpPr>
        <p:sp>
          <p:nvSpPr>
            <p:cNvPr id="18" name="Freeform 18"/>
            <p:cNvSpPr/>
            <p:nvPr/>
          </p:nvSpPr>
          <p:spPr>
            <a:xfrm>
              <a:off x="0" y="0"/>
              <a:ext cx="6350000" cy="6351270"/>
            </a:xfrm>
            <a:custGeom>
              <a:avLst/>
              <a:gdLst/>
              <a:ahLst/>
              <a:cxnLst/>
              <a:rect l="l" t="t" r="r" b="b"/>
              <a:pathLst>
                <a:path w="6350000" h="6351270">
                  <a:moveTo>
                    <a:pt x="0" y="5955030"/>
                  </a:moveTo>
                  <a:lnTo>
                    <a:pt x="0" y="394970"/>
                  </a:lnTo>
                  <a:cubicBezTo>
                    <a:pt x="0" y="176530"/>
                    <a:pt x="176530" y="0"/>
                    <a:pt x="394970" y="0"/>
                  </a:cubicBezTo>
                  <a:lnTo>
                    <a:pt x="5956300" y="0"/>
                  </a:lnTo>
                  <a:cubicBezTo>
                    <a:pt x="6173470" y="0"/>
                    <a:pt x="6350000" y="176530"/>
                    <a:pt x="6350000" y="394970"/>
                  </a:cubicBezTo>
                  <a:lnTo>
                    <a:pt x="6350000" y="5956300"/>
                  </a:lnTo>
                  <a:cubicBezTo>
                    <a:pt x="6350000" y="6174740"/>
                    <a:pt x="6173470" y="6351270"/>
                    <a:pt x="5955030" y="6351270"/>
                  </a:cubicBezTo>
                  <a:lnTo>
                    <a:pt x="394970" y="6351270"/>
                  </a:lnTo>
                  <a:cubicBezTo>
                    <a:pt x="176530" y="6350000"/>
                    <a:pt x="0" y="6173470"/>
                    <a:pt x="0" y="5955030"/>
                  </a:cubicBezTo>
                  <a:close/>
                </a:path>
              </a:pathLst>
            </a:custGeom>
            <a:blipFill>
              <a:blip r:embed="rId4"/>
              <a:stretch>
                <a:fillRect l="-49955"/>
              </a:stretch>
            </a:blipFill>
          </p:spPr>
        </p:sp>
      </p:grpSp>
      <p:grpSp>
        <p:nvGrpSpPr>
          <p:cNvPr id="19" name="Group 19"/>
          <p:cNvGrpSpPr/>
          <p:nvPr/>
        </p:nvGrpSpPr>
        <p:grpSpPr>
          <a:xfrm>
            <a:off x="7058843" y="3025694"/>
            <a:ext cx="3701428" cy="5679080"/>
            <a:chOff x="0" y="0"/>
            <a:chExt cx="1438367" cy="2206879"/>
          </a:xfrm>
        </p:grpSpPr>
        <p:sp>
          <p:nvSpPr>
            <p:cNvPr id="20" name="Freeform 20"/>
            <p:cNvSpPr/>
            <p:nvPr/>
          </p:nvSpPr>
          <p:spPr>
            <a:xfrm>
              <a:off x="0" y="0"/>
              <a:ext cx="1438367" cy="2206878"/>
            </a:xfrm>
            <a:custGeom>
              <a:avLst/>
              <a:gdLst/>
              <a:ahLst/>
              <a:cxnLst/>
              <a:rect l="l" t="t" r="r" b="b"/>
              <a:pathLst>
                <a:path w="1438367" h="2206878">
                  <a:moveTo>
                    <a:pt x="64840" y="0"/>
                  </a:moveTo>
                  <a:lnTo>
                    <a:pt x="1373527" y="0"/>
                  </a:lnTo>
                  <a:cubicBezTo>
                    <a:pt x="1390724" y="0"/>
                    <a:pt x="1407216" y="6831"/>
                    <a:pt x="1419376" y="18991"/>
                  </a:cubicBezTo>
                  <a:cubicBezTo>
                    <a:pt x="1431536" y="31151"/>
                    <a:pt x="1438367" y="47643"/>
                    <a:pt x="1438367" y="64840"/>
                  </a:cubicBezTo>
                  <a:lnTo>
                    <a:pt x="1438367" y="2142039"/>
                  </a:lnTo>
                  <a:cubicBezTo>
                    <a:pt x="1438367" y="2159235"/>
                    <a:pt x="1431536" y="2175727"/>
                    <a:pt x="1419376" y="2187887"/>
                  </a:cubicBezTo>
                  <a:cubicBezTo>
                    <a:pt x="1407216" y="2200047"/>
                    <a:pt x="1390724" y="2206878"/>
                    <a:pt x="1373527" y="2206878"/>
                  </a:cubicBezTo>
                  <a:lnTo>
                    <a:pt x="64840" y="2206878"/>
                  </a:lnTo>
                  <a:cubicBezTo>
                    <a:pt x="47643" y="2206878"/>
                    <a:pt x="31151" y="2200047"/>
                    <a:pt x="18991" y="2187887"/>
                  </a:cubicBezTo>
                  <a:cubicBezTo>
                    <a:pt x="6831" y="2175727"/>
                    <a:pt x="0" y="2159235"/>
                    <a:pt x="0" y="2142039"/>
                  </a:cubicBezTo>
                  <a:lnTo>
                    <a:pt x="0" y="64840"/>
                  </a:lnTo>
                  <a:cubicBezTo>
                    <a:pt x="0" y="47643"/>
                    <a:pt x="6831" y="31151"/>
                    <a:pt x="18991" y="18991"/>
                  </a:cubicBezTo>
                  <a:cubicBezTo>
                    <a:pt x="31151" y="6831"/>
                    <a:pt x="47643" y="0"/>
                    <a:pt x="64840" y="0"/>
                  </a:cubicBezTo>
                  <a:close/>
                </a:path>
              </a:pathLst>
            </a:custGeom>
            <a:solidFill>
              <a:srgbClr val="FFFFFF"/>
            </a:solidFill>
            <a:ln w="47625" cap="rnd">
              <a:solidFill>
                <a:srgbClr val="AEEA00"/>
              </a:solidFill>
              <a:prstDash val="solid"/>
              <a:round/>
            </a:ln>
          </p:spPr>
        </p:sp>
        <p:sp>
          <p:nvSpPr>
            <p:cNvPr id="21" name="TextBox 21"/>
            <p:cNvSpPr txBox="1"/>
            <p:nvPr/>
          </p:nvSpPr>
          <p:spPr>
            <a:xfrm>
              <a:off x="0" y="-38100"/>
              <a:ext cx="1438367" cy="2244979"/>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22" name="Group 22"/>
          <p:cNvGrpSpPr/>
          <p:nvPr/>
        </p:nvGrpSpPr>
        <p:grpSpPr>
          <a:xfrm>
            <a:off x="7349026" y="3301436"/>
            <a:ext cx="3121063" cy="3121063"/>
            <a:chOff x="0" y="0"/>
            <a:chExt cx="6350000" cy="6350000"/>
          </a:xfrm>
        </p:grpSpPr>
        <p:sp>
          <p:nvSpPr>
            <p:cNvPr id="23" name="Freeform 23"/>
            <p:cNvSpPr/>
            <p:nvPr/>
          </p:nvSpPr>
          <p:spPr>
            <a:xfrm>
              <a:off x="0" y="0"/>
              <a:ext cx="6350000" cy="6351270"/>
            </a:xfrm>
            <a:custGeom>
              <a:avLst/>
              <a:gdLst/>
              <a:ahLst/>
              <a:cxnLst/>
              <a:rect l="l" t="t" r="r" b="b"/>
              <a:pathLst>
                <a:path w="6350000" h="6351270">
                  <a:moveTo>
                    <a:pt x="0" y="5955030"/>
                  </a:moveTo>
                  <a:lnTo>
                    <a:pt x="0" y="394970"/>
                  </a:lnTo>
                  <a:cubicBezTo>
                    <a:pt x="0" y="176530"/>
                    <a:pt x="176530" y="0"/>
                    <a:pt x="394970" y="0"/>
                  </a:cubicBezTo>
                  <a:lnTo>
                    <a:pt x="5956300" y="0"/>
                  </a:lnTo>
                  <a:cubicBezTo>
                    <a:pt x="6173470" y="0"/>
                    <a:pt x="6350000" y="176530"/>
                    <a:pt x="6350000" y="394970"/>
                  </a:cubicBezTo>
                  <a:lnTo>
                    <a:pt x="6350000" y="5956300"/>
                  </a:lnTo>
                  <a:cubicBezTo>
                    <a:pt x="6350000" y="6174740"/>
                    <a:pt x="6173470" y="6351270"/>
                    <a:pt x="5955030" y="6351270"/>
                  </a:cubicBezTo>
                  <a:lnTo>
                    <a:pt x="394970" y="6351270"/>
                  </a:lnTo>
                  <a:cubicBezTo>
                    <a:pt x="176530" y="6350000"/>
                    <a:pt x="0" y="6173470"/>
                    <a:pt x="0" y="5955030"/>
                  </a:cubicBezTo>
                  <a:close/>
                </a:path>
              </a:pathLst>
            </a:custGeom>
            <a:blipFill>
              <a:blip r:embed="rId5"/>
              <a:stretch>
                <a:fillRect l="-27481" r="-50028"/>
              </a:stretch>
            </a:blipFill>
          </p:spPr>
        </p:sp>
      </p:grpSp>
      <p:grpSp>
        <p:nvGrpSpPr>
          <p:cNvPr id="24" name="Group 24"/>
          <p:cNvGrpSpPr/>
          <p:nvPr/>
        </p:nvGrpSpPr>
        <p:grpSpPr>
          <a:xfrm>
            <a:off x="11233172" y="3025694"/>
            <a:ext cx="3701428" cy="5679080"/>
            <a:chOff x="0" y="0"/>
            <a:chExt cx="1438367" cy="2206879"/>
          </a:xfrm>
        </p:grpSpPr>
        <p:sp>
          <p:nvSpPr>
            <p:cNvPr id="25" name="Freeform 25"/>
            <p:cNvSpPr/>
            <p:nvPr/>
          </p:nvSpPr>
          <p:spPr>
            <a:xfrm>
              <a:off x="0" y="0"/>
              <a:ext cx="1438367" cy="2206878"/>
            </a:xfrm>
            <a:custGeom>
              <a:avLst/>
              <a:gdLst/>
              <a:ahLst/>
              <a:cxnLst/>
              <a:rect l="l" t="t" r="r" b="b"/>
              <a:pathLst>
                <a:path w="1438367" h="2206878">
                  <a:moveTo>
                    <a:pt x="64840" y="0"/>
                  </a:moveTo>
                  <a:lnTo>
                    <a:pt x="1373527" y="0"/>
                  </a:lnTo>
                  <a:cubicBezTo>
                    <a:pt x="1390724" y="0"/>
                    <a:pt x="1407216" y="6831"/>
                    <a:pt x="1419376" y="18991"/>
                  </a:cubicBezTo>
                  <a:cubicBezTo>
                    <a:pt x="1431536" y="31151"/>
                    <a:pt x="1438367" y="47643"/>
                    <a:pt x="1438367" y="64840"/>
                  </a:cubicBezTo>
                  <a:lnTo>
                    <a:pt x="1438367" y="2142039"/>
                  </a:lnTo>
                  <a:cubicBezTo>
                    <a:pt x="1438367" y="2159235"/>
                    <a:pt x="1431536" y="2175727"/>
                    <a:pt x="1419376" y="2187887"/>
                  </a:cubicBezTo>
                  <a:cubicBezTo>
                    <a:pt x="1407216" y="2200047"/>
                    <a:pt x="1390724" y="2206878"/>
                    <a:pt x="1373527" y="2206878"/>
                  </a:cubicBezTo>
                  <a:lnTo>
                    <a:pt x="64840" y="2206878"/>
                  </a:lnTo>
                  <a:cubicBezTo>
                    <a:pt x="47643" y="2206878"/>
                    <a:pt x="31151" y="2200047"/>
                    <a:pt x="18991" y="2187887"/>
                  </a:cubicBezTo>
                  <a:cubicBezTo>
                    <a:pt x="6831" y="2175727"/>
                    <a:pt x="0" y="2159235"/>
                    <a:pt x="0" y="2142039"/>
                  </a:cubicBezTo>
                  <a:lnTo>
                    <a:pt x="0" y="64840"/>
                  </a:lnTo>
                  <a:cubicBezTo>
                    <a:pt x="0" y="47643"/>
                    <a:pt x="6831" y="31151"/>
                    <a:pt x="18991" y="18991"/>
                  </a:cubicBezTo>
                  <a:cubicBezTo>
                    <a:pt x="31151" y="6831"/>
                    <a:pt x="47643" y="0"/>
                    <a:pt x="64840" y="0"/>
                  </a:cubicBezTo>
                  <a:close/>
                </a:path>
              </a:pathLst>
            </a:custGeom>
            <a:solidFill>
              <a:srgbClr val="FFFFFF"/>
            </a:solidFill>
            <a:ln w="47625" cap="rnd">
              <a:solidFill>
                <a:srgbClr val="AEEA00"/>
              </a:solidFill>
              <a:prstDash val="solid"/>
              <a:round/>
            </a:ln>
          </p:spPr>
        </p:sp>
        <p:sp>
          <p:nvSpPr>
            <p:cNvPr id="26" name="TextBox 26"/>
            <p:cNvSpPr txBox="1"/>
            <p:nvPr/>
          </p:nvSpPr>
          <p:spPr>
            <a:xfrm>
              <a:off x="0" y="-38100"/>
              <a:ext cx="1438367" cy="2244979"/>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27" name="Group 27"/>
          <p:cNvGrpSpPr/>
          <p:nvPr/>
        </p:nvGrpSpPr>
        <p:grpSpPr>
          <a:xfrm>
            <a:off x="11512746" y="3301436"/>
            <a:ext cx="3121063" cy="3121063"/>
            <a:chOff x="0" y="0"/>
            <a:chExt cx="6350000" cy="6350000"/>
          </a:xfrm>
        </p:grpSpPr>
        <p:sp>
          <p:nvSpPr>
            <p:cNvPr id="28" name="Freeform 28"/>
            <p:cNvSpPr/>
            <p:nvPr/>
          </p:nvSpPr>
          <p:spPr>
            <a:xfrm>
              <a:off x="0" y="0"/>
              <a:ext cx="6350000" cy="6351270"/>
            </a:xfrm>
            <a:custGeom>
              <a:avLst/>
              <a:gdLst/>
              <a:ahLst/>
              <a:cxnLst/>
              <a:rect l="l" t="t" r="r" b="b"/>
              <a:pathLst>
                <a:path w="6350000" h="6351270">
                  <a:moveTo>
                    <a:pt x="0" y="5955030"/>
                  </a:moveTo>
                  <a:lnTo>
                    <a:pt x="0" y="394970"/>
                  </a:lnTo>
                  <a:cubicBezTo>
                    <a:pt x="0" y="176530"/>
                    <a:pt x="176530" y="0"/>
                    <a:pt x="394970" y="0"/>
                  </a:cubicBezTo>
                  <a:lnTo>
                    <a:pt x="5956300" y="0"/>
                  </a:lnTo>
                  <a:cubicBezTo>
                    <a:pt x="6173470" y="0"/>
                    <a:pt x="6350000" y="176530"/>
                    <a:pt x="6350000" y="394970"/>
                  </a:cubicBezTo>
                  <a:lnTo>
                    <a:pt x="6350000" y="5956300"/>
                  </a:lnTo>
                  <a:cubicBezTo>
                    <a:pt x="6350000" y="6174740"/>
                    <a:pt x="6173470" y="6351270"/>
                    <a:pt x="5955030" y="6351270"/>
                  </a:cubicBezTo>
                  <a:lnTo>
                    <a:pt x="394970" y="6351270"/>
                  </a:lnTo>
                  <a:cubicBezTo>
                    <a:pt x="176530" y="6350000"/>
                    <a:pt x="0" y="6173470"/>
                    <a:pt x="0" y="5955030"/>
                  </a:cubicBezTo>
                  <a:close/>
                </a:path>
              </a:pathLst>
            </a:custGeom>
            <a:blipFill>
              <a:blip r:embed="rId6"/>
              <a:stretch>
                <a:fillRect l="-44311" r="-33700"/>
              </a:stretch>
            </a:blipFill>
          </p:spPr>
        </p:sp>
      </p:grpSp>
      <p:grpSp>
        <p:nvGrpSpPr>
          <p:cNvPr id="29" name="Group 29"/>
          <p:cNvGrpSpPr/>
          <p:nvPr/>
        </p:nvGrpSpPr>
        <p:grpSpPr>
          <a:xfrm>
            <a:off x="7712799" y="6149232"/>
            <a:ext cx="2550458" cy="451762"/>
            <a:chOff x="0" y="-28575"/>
            <a:chExt cx="1937268" cy="343148"/>
          </a:xfrm>
        </p:grpSpPr>
        <p:sp>
          <p:nvSpPr>
            <p:cNvPr id="30" name="Freeform 30"/>
            <p:cNvSpPr/>
            <p:nvPr/>
          </p:nvSpPr>
          <p:spPr>
            <a:xfrm>
              <a:off x="0" y="0"/>
              <a:ext cx="1937268" cy="314573"/>
            </a:xfrm>
            <a:custGeom>
              <a:avLst/>
              <a:gdLst/>
              <a:ahLst/>
              <a:cxnLst/>
              <a:rect l="l" t="t" r="r" b="b"/>
              <a:pathLst>
                <a:path w="1937268" h="314573">
                  <a:moveTo>
                    <a:pt x="124456" y="0"/>
                  </a:moveTo>
                  <a:lnTo>
                    <a:pt x="1812812" y="0"/>
                  </a:lnTo>
                  <a:cubicBezTo>
                    <a:pt x="1845820" y="0"/>
                    <a:pt x="1877476" y="13112"/>
                    <a:pt x="1900816" y="36452"/>
                  </a:cubicBezTo>
                  <a:cubicBezTo>
                    <a:pt x="1924156" y="59792"/>
                    <a:pt x="1937268" y="91448"/>
                    <a:pt x="1937268" y="124456"/>
                  </a:cubicBezTo>
                  <a:lnTo>
                    <a:pt x="1937268" y="190117"/>
                  </a:lnTo>
                  <a:cubicBezTo>
                    <a:pt x="1937268" y="223125"/>
                    <a:pt x="1924156" y="254781"/>
                    <a:pt x="1900816" y="278121"/>
                  </a:cubicBezTo>
                  <a:cubicBezTo>
                    <a:pt x="1877476" y="301461"/>
                    <a:pt x="1845820" y="314573"/>
                    <a:pt x="1812812" y="314573"/>
                  </a:cubicBezTo>
                  <a:lnTo>
                    <a:pt x="124456" y="314573"/>
                  </a:lnTo>
                  <a:cubicBezTo>
                    <a:pt x="91448" y="314573"/>
                    <a:pt x="59792" y="301461"/>
                    <a:pt x="36452" y="278121"/>
                  </a:cubicBezTo>
                  <a:cubicBezTo>
                    <a:pt x="13112" y="254781"/>
                    <a:pt x="0" y="223125"/>
                    <a:pt x="0" y="190117"/>
                  </a:cubicBezTo>
                  <a:lnTo>
                    <a:pt x="0" y="124456"/>
                  </a:lnTo>
                  <a:cubicBezTo>
                    <a:pt x="0" y="91448"/>
                    <a:pt x="13112" y="59792"/>
                    <a:pt x="36452" y="36452"/>
                  </a:cubicBezTo>
                  <a:cubicBezTo>
                    <a:pt x="59792" y="13112"/>
                    <a:pt x="91448" y="0"/>
                    <a:pt x="124456" y="0"/>
                  </a:cubicBezTo>
                  <a:close/>
                </a:path>
              </a:pathLst>
            </a:custGeom>
            <a:solidFill>
              <a:srgbClr val="0C6C3A"/>
            </a:solidFill>
            <a:ln cap="rnd">
              <a:noFill/>
              <a:prstDash val="solid"/>
              <a:round/>
            </a:ln>
          </p:spPr>
        </p:sp>
        <p:sp>
          <p:nvSpPr>
            <p:cNvPr id="31" name="TextBox 31"/>
            <p:cNvSpPr txBox="1"/>
            <p:nvPr/>
          </p:nvSpPr>
          <p:spPr>
            <a:xfrm>
              <a:off x="0" y="-28575"/>
              <a:ext cx="1937268" cy="343148"/>
            </a:xfrm>
            <a:prstGeom prst="rect">
              <a:avLst/>
            </a:prstGeom>
          </p:spPr>
          <p:txBody>
            <a:bodyPr lIns="0" tIns="0" rIns="0" bIns="0" rtlCol="0" anchor="ctr"/>
            <a:lstStyle/>
            <a:p>
              <a:pPr lvl="0" algn="ctr">
                <a:lnSpc>
                  <a:spcPts val="2484"/>
                </a:lnSpc>
                <a:spcBef>
                  <a:spcPct val="0"/>
                </a:spcBef>
              </a:pPr>
              <a:r>
                <a:rPr lang="en-US" sz="1600" b="1" dirty="0" smtClean="0">
                  <a:latin typeface="Cambria" pitchFamily="18" charset="0"/>
                  <a:ea typeface="Cambria" pitchFamily="18" charset="0"/>
                </a:rPr>
                <a:t>Flexible </a:t>
              </a:r>
              <a:r>
                <a:rPr lang="en-US" sz="1600" b="1" dirty="0" smtClean="0">
                  <a:latin typeface="Cambria" pitchFamily="18" charset="0"/>
                  <a:ea typeface="Cambria" pitchFamily="18" charset="0"/>
                </a:rPr>
                <a:t>Repayment Terms</a:t>
              </a:r>
              <a:endParaRPr lang="en-US" sz="1600" dirty="0">
                <a:solidFill>
                  <a:srgbClr val="FFFFFF"/>
                </a:solidFill>
                <a:latin typeface="Cambria" pitchFamily="18" charset="0"/>
                <a:ea typeface="Cambria" pitchFamily="18" charset="0"/>
              </a:endParaRPr>
            </a:p>
          </p:txBody>
        </p:sp>
      </p:grpSp>
      <p:grpSp>
        <p:nvGrpSpPr>
          <p:cNvPr id="32" name="Group 32"/>
          <p:cNvGrpSpPr/>
          <p:nvPr/>
        </p:nvGrpSpPr>
        <p:grpSpPr>
          <a:xfrm>
            <a:off x="3277630" y="6158757"/>
            <a:ext cx="2912408" cy="451761"/>
            <a:chOff x="0" y="-28575"/>
            <a:chExt cx="2212197" cy="343148"/>
          </a:xfrm>
        </p:grpSpPr>
        <p:sp>
          <p:nvSpPr>
            <p:cNvPr id="33" name="Freeform 33"/>
            <p:cNvSpPr/>
            <p:nvPr/>
          </p:nvSpPr>
          <p:spPr>
            <a:xfrm>
              <a:off x="0" y="0"/>
              <a:ext cx="2212197" cy="314573"/>
            </a:xfrm>
            <a:custGeom>
              <a:avLst/>
              <a:gdLst/>
              <a:ahLst/>
              <a:cxnLst/>
              <a:rect l="l" t="t" r="r" b="b"/>
              <a:pathLst>
                <a:path w="2212197" h="314573">
                  <a:moveTo>
                    <a:pt x="108988" y="0"/>
                  </a:moveTo>
                  <a:lnTo>
                    <a:pt x="2103208" y="0"/>
                  </a:lnTo>
                  <a:cubicBezTo>
                    <a:pt x="2163401" y="0"/>
                    <a:pt x="2212197" y="48796"/>
                    <a:pt x="2212197" y="108988"/>
                  </a:cubicBezTo>
                  <a:lnTo>
                    <a:pt x="2212197" y="205584"/>
                  </a:lnTo>
                  <a:cubicBezTo>
                    <a:pt x="2212197" y="234490"/>
                    <a:pt x="2200714" y="262212"/>
                    <a:pt x="2180275" y="282651"/>
                  </a:cubicBezTo>
                  <a:cubicBezTo>
                    <a:pt x="2159835" y="303090"/>
                    <a:pt x="2132114" y="314573"/>
                    <a:pt x="2103208" y="314573"/>
                  </a:cubicBezTo>
                  <a:lnTo>
                    <a:pt x="108988" y="314573"/>
                  </a:lnTo>
                  <a:cubicBezTo>
                    <a:pt x="80083" y="314573"/>
                    <a:pt x="52361" y="303090"/>
                    <a:pt x="31922" y="282651"/>
                  </a:cubicBezTo>
                  <a:cubicBezTo>
                    <a:pt x="11483" y="262212"/>
                    <a:pt x="0" y="234490"/>
                    <a:pt x="0" y="205584"/>
                  </a:cubicBezTo>
                  <a:lnTo>
                    <a:pt x="0" y="108988"/>
                  </a:lnTo>
                  <a:cubicBezTo>
                    <a:pt x="0" y="80083"/>
                    <a:pt x="11483" y="52361"/>
                    <a:pt x="31922" y="31922"/>
                  </a:cubicBezTo>
                  <a:cubicBezTo>
                    <a:pt x="52361" y="11483"/>
                    <a:pt x="80083" y="0"/>
                    <a:pt x="108988" y="0"/>
                  </a:cubicBezTo>
                  <a:close/>
                </a:path>
              </a:pathLst>
            </a:custGeom>
            <a:solidFill>
              <a:srgbClr val="0C6C3A"/>
            </a:solidFill>
            <a:ln cap="rnd">
              <a:noFill/>
              <a:prstDash val="solid"/>
              <a:round/>
            </a:ln>
          </p:spPr>
        </p:sp>
        <p:sp>
          <p:nvSpPr>
            <p:cNvPr id="34" name="TextBox 34"/>
            <p:cNvSpPr txBox="1"/>
            <p:nvPr/>
          </p:nvSpPr>
          <p:spPr>
            <a:xfrm>
              <a:off x="0" y="-28575"/>
              <a:ext cx="2212197" cy="343148"/>
            </a:xfrm>
            <a:prstGeom prst="rect">
              <a:avLst/>
            </a:prstGeom>
          </p:spPr>
          <p:txBody>
            <a:bodyPr lIns="0" tIns="0" rIns="0" bIns="0" rtlCol="0" anchor="ctr"/>
            <a:lstStyle/>
            <a:p>
              <a:pPr lvl="0" algn="ctr">
                <a:lnSpc>
                  <a:spcPts val="2484"/>
                </a:lnSpc>
                <a:spcBef>
                  <a:spcPct val="0"/>
                </a:spcBef>
              </a:pPr>
              <a:r>
                <a:rPr lang="en-US" sz="1600" b="1" dirty="0" smtClean="0">
                  <a:latin typeface="Cambria" pitchFamily="18" charset="0"/>
                  <a:ea typeface="Cambria" pitchFamily="18" charset="0"/>
                </a:rPr>
                <a:t>Personal Loans For Bad Credit</a:t>
              </a:r>
              <a:endParaRPr lang="en-US" sz="1600" dirty="0">
                <a:solidFill>
                  <a:srgbClr val="FFFFFF"/>
                </a:solidFill>
                <a:latin typeface="Cambria" pitchFamily="18" charset="0"/>
                <a:ea typeface="Cambria" pitchFamily="18" charset="0"/>
              </a:endParaRPr>
            </a:p>
          </p:txBody>
        </p:sp>
      </p:grpSp>
      <p:grpSp>
        <p:nvGrpSpPr>
          <p:cNvPr id="35" name="Group 35"/>
          <p:cNvGrpSpPr/>
          <p:nvPr/>
        </p:nvGrpSpPr>
        <p:grpSpPr>
          <a:xfrm>
            <a:off x="11931846" y="6186852"/>
            <a:ext cx="2550458" cy="414142"/>
            <a:chOff x="0" y="0"/>
            <a:chExt cx="1937268" cy="314573"/>
          </a:xfrm>
        </p:grpSpPr>
        <p:sp>
          <p:nvSpPr>
            <p:cNvPr id="36" name="Freeform 36"/>
            <p:cNvSpPr/>
            <p:nvPr/>
          </p:nvSpPr>
          <p:spPr>
            <a:xfrm>
              <a:off x="0" y="0"/>
              <a:ext cx="1937268" cy="314573"/>
            </a:xfrm>
            <a:custGeom>
              <a:avLst/>
              <a:gdLst/>
              <a:ahLst/>
              <a:cxnLst/>
              <a:rect l="l" t="t" r="r" b="b"/>
              <a:pathLst>
                <a:path w="1937268" h="314573">
                  <a:moveTo>
                    <a:pt x="124456" y="0"/>
                  </a:moveTo>
                  <a:lnTo>
                    <a:pt x="1812812" y="0"/>
                  </a:lnTo>
                  <a:cubicBezTo>
                    <a:pt x="1845820" y="0"/>
                    <a:pt x="1877476" y="13112"/>
                    <a:pt x="1900816" y="36452"/>
                  </a:cubicBezTo>
                  <a:cubicBezTo>
                    <a:pt x="1924156" y="59792"/>
                    <a:pt x="1937268" y="91448"/>
                    <a:pt x="1937268" y="124456"/>
                  </a:cubicBezTo>
                  <a:lnTo>
                    <a:pt x="1937268" y="190117"/>
                  </a:lnTo>
                  <a:cubicBezTo>
                    <a:pt x="1937268" y="223125"/>
                    <a:pt x="1924156" y="254781"/>
                    <a:pt x="1900816" y="278121"/>
                  </a:cubicBezTo>
                  <a:cubicBezTo>
                    <a:pt x="1877476" y="301461"/>
                    <a:pt x="1845820" y="314573"/>
                    <a:pt x="1812812" y="314573"/>
                  </a:cubicBezTo>
                  <a:lnTo>
                    <a:pt x="124456" y="314573"/>
                  </a:lnTo>
                  <a:cubicBezTo>
                    <a:pt x="91448" y="314573"/>
                    <a:pt x="59792" y="301461"/>
                    <a:pt x="36452" y="278121"/>
                  </a:cubicBezTo>
                  <a:cubicBezTo>
                    <a:pt x="13112" y="254781"/>
                    <a:pt x="0" y="223125"/>
                    <a:pt x="0" y="190117"/>
                  </a:cubicBezTo>
                  <a:lnTo>
                    <a:pt x="0" y="124456"/>
                  </a:lnTo>
                  <a:cubicBezTo>
                    <a:pt x="0" y="91448"/>
                    <a:pt x="13112" y="59792"/>
                    <a:pt x="36452" y="36452"/>
                  </a:cubicBezTo>
                  <a:cubicBezTo>
                    <a:pt x="59792" y="13112"/>
                    <a:pt x="91448" y="0"/>
                    <a:pt x="124456" y="0"/>
                  </a:cubicBezTo>
                  <a:close/>
                </a:path>
              </a:pathLst>
            </a:custGeom>
            <a:solidFill>
              <a:srgbClr val="0C6C3A"/>
            </a:solidFill>
            <a:ln cap="rnd">
              <a:noFill/>
              <a:prstDash val="solid"/>
              <a:round/>
            </a:ln>
          </p:spPr>
        </p:sp>
        <p:sp>
          <p:nvSpPr>
            <p:cNvPr id="37" name="TextBox 37"/>
            <p:cNvSpPr txBox="1"/>
            <p:nvPr/>
          </p:nvSpPr>
          <p:spPr>
            <a:xfrm>
              <a:off x="0" y="-28575"/>
              <a:ext cx="1937268" cy="343148"/>
            </a:xfrm>
            <a:prstGeom prst="rect">
              <a:avLst/>
            </a:prstGeom>
          </p:spPr>
          <p:txBody>
            <a:bodyPr lIns="0" tIns="0" rIns="0" bIns="0" rtlCol="0" anchor="ctr"/>
            <a:lstStyle/>
            <a:p>
              <a:pPr lvl="0" algn="ctr">
                <a:lnSpc>
                  <a:spcPts val="2484"/>
                </a:lnSpc>
                <a:spcBef>
                  <a:spcPct val="0"/>
                </a:spcBef>
              </a:pPr>
              <a:r>
                <a:rPr lang="en-US" sz="1600" b="1" dirty="0" smtClean="0">
                  <a:latin typeface="Cambria" pitchFamily="18" charset="0"/>
                  <a:ea typeface="Cambria" pitchFamily="18" charset="0"/>
                </a:rPr>
                <a:t>Easy </a:t>
              </a:r>
              <a:r>
                <a:rPr lang="en-US" sz="1600" b="1" dirty="0" smtClean="0">
                  <a:latin typeface="Cambria" pitchFamily="18" charset="0"/>
                  <a:ea typeface="Cambria" pitchFamily="18" charset="0"/>
                </a:rPr>
                <a:t>Application Process</a:t>
              </a:r>
              <a:endParaRPr lang="en-US" sz="1600" dirty="0">
                <a:solidFill>
                  <a:srgbClr val="FFFFFF"/>
                </a:solidFill>
                <a:latin typeface="Cambria" pitchFamily="18" charset="0"/>
                <a:ea typeface="Cambria" pitchFamily="18" charset="0"/>
              </a:endParaRPr>
            </a:p>
          </p:txBody>
        </p:sp>
      </p:grpSp>
      <p:grpSp>
        <p:nvGrpSpPr>
          <p:cNvPr id="38" name="Group 38"/>
          <p:cNvGrpSpPr/>
          <p:nvPr/>
        </p:nvGrpSpPr>
        <p:grpSpPr>
          <a:xfrm>
            <a:off x="14917787" y="-3041985"/>
            <a:ext cx="6805247" cy="6805247"/>
            <a:chOff x="0" y="0"/>
            <a:chExt cx="812800" cy="812800"/>
          </a:xfrm>
        </p:grpSpPr>
        <p:sp>
          <p:nvSpPr>
            <p:cNvPr id="39" name="Freeform 3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FDFBFB">
                  <a:alpha val="29804"/>
                </a:srgbClr>
              </a:solidFill>
              <a:prstDash val="solid"/>
              <a:miter/>
            </a:ln>
          </p:spPr>
        </p:sp>
        <p:sp>
          <p:nvSpPr>
            <p:cNvPr id="40" name="TextBox 40"/>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sp>
        <p:nvSpPr>
          <p:cNvPr id="41" name="TextBox 41"/>
          <p:cNvSpPr txBox="1"/>
          <p:nvPr/>
        </p:nvSpPr>
        <p:spPr>
          <a:xfrm>
            <a:off x="1028700" y="1116191"/>
            <a:ext cx="12077700" cy="984885"/>
          </a:xfrm>
          <a:prstGeom prst="rect">
            <a:avLst/>
          </a:prstGeom>
        </p:spPr>
        <p:txBody>
          <a:bodyPr wrap="square" lIns="0" tIns="0" rIns="0" bIns="0" rtlCol="0" anchor="t">
            <a:spAutoFit/>
          </a:bodyPr>
          <a:lstStyle/>
          <a:p>
            <a:pPr algn="ctr" fontAlgn="base"/>
            <a:r>
              <a:rPr lang="en-US" sz="6400" b="1" dirty="0" smtClean="0">
                <a:latin typeface="Archivo Black" charset="0"/>
              </a:rPr>
              <a:t>Benefits of Personal </a:t>
            </a:r>
            <a:r>
              <a:rPr lang="en-US" sz="6400" b="1" dirty="0" smtClean="0">
                <a:latin typeface="Archivo Black" charset="0"/>
              </a:rPr>
              <a:t>Loans</a:t>
            </a:r>
            <a:endParaRPr lang="en-US" sz="6400" b="1" dirty="0" smtClean="0">
              <a:latin typeface="Archivo Black" charset="0"/>
            </a:endParaRPr>
          </a:p>
        </p:txBody>
      </p:sp>
      <p:sp>
        <p:nvSpPr>
          <p:cNvPr id="42" name="TextBox 42"/>
          <p:cNvSpPr txBox="1"/>
          <p:nvPr/>
        </p:nvSpPr>
        <p:spPr>
          <a:xfrm>
            <a:off x="3158137" y="6761278"/>
            <a:ext cx="3151394" cy="1447704"/>
          </a:xfrm>
          <a:prstGeom prst="rect">
            <a:avLst/>
          </a:prstGeom>
        </p:spPr>
        <p:txBody>
          <a:bodyPr lIns="0" tIns="0" rIns="0" bIns="0" rtlCol="0" anchor="t">
            <a:spAutoFit/>
          </a:bodyPr>
          <a:lstStyle/>
          <a:p>
            <a:pPr lvl="0" algn="ctr">
              <a:lnSpc>
                <a:spcPts val="2297"/>
              </a:lnSpc>
            </a:pPr>
            <a:r>
              <a:rPr lang="en-US" sz="1600" dirty="0" smtClean="0">
                <a:latin typeface="Cambria" pitchFamily="18" charset="0"/>
                <a:ea typeface="Cambria" pitchFamily="18" charset="0"/>
              </a:rPr>
              <a:t>At Cash in Minutes, we realize that anyone might have a bad credit score. So we provide personal loans for those with terrible credit or no credit history.</a:t>
            </a:r>
            <a:endParaRPr lang="en-US" sz="1600" dirty="0">
              <a:solidFill>
                <a:srgbClr val="343432"/>
              </a:solidFill>
              <a:latin typeface="Cambria" pitchFamily="18" charset="0"/>
              <a:ea typeface="Cambria" pitchFamily="18" charset="0"/>
            </a:endParaRPr>
          </a:p>
        </p:txBody>
      </p:sp>
      <p:sp>
        <p:nvSpPr>
          <p:cNvPr id="43" name="TextBox 43"/>
          <p:cNvSpPr txBox="1"/>
          <p:nvPr/>
        </p:nvSpPr>
        <p:spPr>
          <a:xfrm>
            <a:off x="7412330" y="6742794"/>
            <a:ext cx="3151394" cy="1674882"/>
          </a:xfrm>
          <a:prstGeom prst="rect">
            <a:avLst/>
          </a:prstGeom>
        </p:spPr>
        <p:txBody>
          <a:bodyPr lIns="0" tIns="0" rIns="0" bIns="0" rtlCol="0" anchor="t">
            <a:spAutoFit/>
          </a:bodyPr>
          <a:lstStyle/>
          <a:p>
            <a:pPr lvl="0" algn="ctr">
              <a:lnSpc>
                <a:spcPts val="2152"/>
              </a:lnSpc>
            </a:pPr>
            <a:r>
              <a:rPr lang="en-US" sz="1600" dirty="0" smtClean="0">
                <a:latin typeface="Cambria" pitchFamily="18" charset="0"/>
                <a:ea typeface="Cambria" pitchFamily="18" charset="0"/>
              </a:rPr>
              <a:t>Depending on the kind of loan you accept, Cash in Minutes gives you the option of paying back your loan in a series of installments over multiple months, years, or as soon as your next paycheck comes in.</a:t>
            </a:r>
            <a:endParaRPr lang="en-US" sz="1484" dirty="0">
              <a:solidFill>
                <a:srgbClr val="343432"/>
              </a:solidFill>
              <a:latin typeface="Cambria" pitchFamily="18" charset="0"/>
              <a:ea typeface="Cambria" pitchFamily="18" charset="0"/>
            </a:endParaRPr>
          </a:p>
        </p:txBody>
      </p:sp>
      <p:sp>
        <p:nvSpPr>
          <p:cNvPr id="44" name="TextBox 44"/>
          <p:cNvSpPr txBox="1"/>
          <p:nvPr/>
        </p:nvSpPr>
        <p:spPr>
          <a:xfrm>
            <a:off x="11658600" y="6819900"/>
            <a:ext cx="3151394" cy="1460272"/>
          </a:xfrm>
          <a:prstGeom prst="rect">
            <a:avLst/>
          </a:prstGeom>
        </p:spPr>
        <p:txBody>
          <a:bodyPr lIns="0" tIns="0" rIns="0" bIns="0" rtlCol="0" anchor="t">
            <a:spAutoFit/>
          </a:bodyPr>
          <a:lstStyle/>
          <a:p>
            <a:pPr lvl="0" algn="ctr">
              <a:lnSpc>
                <a:spcPts val="2297"/>
              </a:lnSpc>
            </a:pPr>
            <a:r>
              <a:rPr lang="en-US" sz="1600" dirty="0" smtClean="0">
                <a:latin typeface="Cambria" pitchFamily="18" charset="0"/>
                <a:ea typeface="Cambria" pitchFamily="18" charset="0"/>
              </a:rPr>
              <a:t>Personal loan applications are really simple to complete at Cash in Minutes. As soon as you apply, their team will contact you with more information.</a:t>
            </a:r>
            <a:endParaRPr lang="en-US" sz="1584" dirty="0">
              <a:solidFill>
                <a:srgbClr val="343432"/>
              </a:solidFill>
              <a:latin typeface="Cambria" pitchFamily="18" charset="0"/>
              <a:ea typeface="Cambria" pitchFamily="18" charset="0"/>
            </a:endParaRPr>
          </a:p>
        </p:txBody>
      </p:sp>
    </p:spTree>
  </p:cSld>
  <p:clrMapOvr>
    <a:masterClrMapping/>
  </p:clrMapOvr>
  <p:transition spd="med" advClick="0" advTm="2297">
    <p:pull dir="d"/>
    <p:sndAc>
      <p:stSnd>
        <p:snd r:embed="rId2" name="voltage.wav" builtIn="1"/>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364371" y="-650029"/>
            <a:ext cx="21804676" cy="11075391"/>
          </a:xfrm>
          <a:custGeom>
            <a:avLst/>
            <a:gdLst/>
            <a:ahLst/>
            <a:cxnLst/>
            <a:rect l="l" t="t" r="r" b="b"/>
            <a:pathLst>
              <a:path w="21804676" h="11075391">
                <a:moveTo>
                  <a:pt x="0" y="0"/>
                </a:moveTo>
                <a:lnTo>
                  <a:pt x="21804676" y="0"/>
                </a:lnTo>
                <a:lnTo>
                  <a:pt x="21804676" y="11075391"/>
                </a:lnTo>
                <a:lnTo>
                  <a:pt x="0" y="11075391"/>
                </a:lnTo>
                <a:lnTo>
                  <a:pt x="0" y="0"/>
                </a:lnTo>
                <a:close/>
              </a:path>
            </a:pathLst>
          </a:custGeom>
          <a:blipFill>
            <a:blip r:embed="rId3"/>
            <a:stretch>
              <a:fillRect/>
            </a:stretch>
          </a:blipFill>
        </p:spPr>
      </p:sp>
      <p:grpSp>
        <p:nvGrpSpPr>
          <p:cNvPr id="3" name="Group 3"/>
          <p:cNvGrpSpPr/>
          <p:nvPr/>
        </p:nvGrpSpPr>
        <p:grpSpPr>
          <a:xfrm>
            <a:off x="-881181" y="-320429"/>
            <a:ext cx="19630741" cy="11016725"/>
            <a:chOff x="0" y="0"/>
            <a:chExt cx="5170236" cy="2901524"/>
          </a:xfrm>
        </p:grpSpPr>
        <p:sp>
          <p:nvSpPr>
            <p:cNvPr id="4" name="Freeform 4"/>
            <p:cNvSpPr/>
            <p:nvPr/>
          </p:nvSpPr>
          <p:spPr>
            <a:xfrm>
              <a:off x="0" y="0"/>
              <a:ext cx="5170236" cy="2901524"/>
            </a:xfrm>
            <a:custGeom>
              <a:avLst/>
              <a:gdLst/>
              <a:ahLst/>
              <a:cxnLst/>
              <a:rect l="l" t="t" r="r" b="b"/>
              <a:pathLst>
                <a:path w="5170236" h="2901524">
                  <a:moveTo>
                    <a:pt x="16169" y="0"/>
                  </a:moveTo>
                  <a:lnTo>
                    <a:pt x="5154067" y="0"/>
                  </a:lnTo>
                  <a:cubicBezTo>
                    <a:pt x="5158355" y="0"/>
                    <a:pt x="5162468" y="1704"/>
                    <a:pt x="5165501" y="4736"/>
                  </a:cubicBezTo>
                  <a:cubicBezTo>
                    <a:pt x="5168533" y="7768"/>
                    <a:pt x="5170236" y="11881"/>
                    <a:pt x="5170236" y="16169"/>
                  </a:cubicBezTo>
                  <a:lnTo>
                    <a:pt x="5170236" y="2885355"/>
                  </a:lnTo>
                  <a:cubicBezTo>
                    <a:pt x="5170236" y="2889643"/>
                    <a:pt x="5168533" y="2893756"/>
                    <a:pt x="5165501" y="2896788"/>
                  </a:cubicBezTo>
                  <a:cubicBezTo>
                    <a:pt x="5162468" y="2899821"/>
                    <a:pt x="5158355" y="2901524"/>
                    <a:pt x="5154067" y="2901524"/>
                  </a:cubicBezTo>
                  <a:lnTo>
                    <a:pt x="16169" y="2901524"/>
                  </a:lnTo>
                  <a:cubicBezTo>
                    <a:pt x="11881" y="2901524"/>
                    <a:pt x="7768" y="2899821"/>
                    <a:pt x="4736" y="2896788"/>
                  </a:cubicBezTo>
                  <a:cubicBezTo>
                    <a:pt x="1704" y="2893756"/>
                    <a:pt x="0" y="2889643"/>
                    <a:pt x="0" y="2885355"/>
                  </a:cubicBezTo>
                  <a:lnTo>
                    <a:pt x="0" y="16169"/>
                  </a:lnTo>
                  <a:cubicBezTo>
                    <a:pt x="0" y="11881"/>
                    <a:pt x="1704" y="7768"/>
                    <a:pt x="4736" y="4736"/>
                  </a:cubicBezTo>
                  <a:cubicBezTo>
                    <a:pt x="7768" y="1704"/>
                    <a:pt x="11881" y="0"/>
                    <a:pt x="16169" y="0"/>
                  </a:cubicBezTo>
                  <a:close/>
                </a:path>
              </a:pathLst>
            </a:custGeom>
            <a:solidFill>
              <a:srgbClr val="0C6C3A">
                <a:alpha val="51765"/>
              </a:srgbClr>
            </a:solidFill>
            <a:ln w="66675" cap="rnd">
              <a:solidFill>
                <a:srgbClr val="FFFFFF">
                  <a:alpha val="51765"/>
                </a:srgbClr>
              </a:solidFill>
              <a:prstDash val="solid"/>
              <a:round/>
            </a:ln>
          </p:spPr>
        </p:sp>
        <p:sp>
          <p:nvSpPr>
            <p:cNvPr id="5" name="TextBox 5"/>
            <p:cNvSpPr txBox="1"/>
            <p:nvPr/>
          </p:nvSpPr>
          <p:spPr>
            <a:xfrm>
              <a:off x="0" y="-28575"/>
              <a:ext cx="5170236" cy="2930099"/>
            </a:xfrm>
            <a:prstGeom prst="rect">
              <a:avLst/>
            </a:prstGeom>
          </p:spPr>
          <p:txBody>
            <a:bodyPr lIns="50800" tIns="50800" rIns="50800" bIns="50800" rtlCol="0" anchor="ctr"/>
            <a:lstStyle/>
            <a:p>
              <a:pPr marL="0" lvl="0" indent="0" algn="ctr">
                <a:lnSpc>
                  <a:spcPts val="2484"/>
                </a:lnSpc>
                <a:spcBef>
                  <a:spcPct val="0"/>
                </a:spcBef>
              </a:pPr>
              <a:endParaRPr/>
            </a:p>
          </p:txBody>
        </p:sp>
      </p:grpSp>
      <p:sp>
        <p:nvSpPr>
          <p:cNvPr id="6" name="Freeform 6"/>
          <p:cNvSpPr/>
          <p:nvPr/>
        </p:nvSpPr>
        <p:spPr>
          <a:xfrm>
            <a:off x="14994300" y="3675559"/>
            <a:ext cx="3293700" cy="6611441"/>
          </a:xfrm>
          <a:custGeom>
            <a:avLst/>
            <a:gdLst/>
            <a:ahLst/>
            <a:cxnLst/>
            <a:rect l="l" t="t" r="r" b="b"/>
            <a:pathLst>
              <a:path w="3293700" h="6611441">
                <a:moveTo>
                  <a:pt x="0" y="0"/>
                </a:moveTo>
                <a:lnTo>
                  <a:pt x="3293700" y="0"/>
                </a:lnTo>
                <a:lnTo>
                  <a:pt x="3293700" y="6611441"/>
                </a:lnTo>
                <a:lnTo>
                  <a:pt x="0" y="661144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grpSp>
        <p:nvGrpSpPr>
          <p:cNvPr id="7" name="Group 7"/>
          <p:cNvGrpSpPr/>
          <p:nvPr/>
        </p:nvGrpSpPr>
        <p:grpSpPr>
          <a:xfrm>
            <a:off x="-2364371" y="-2474096"/>
            <a:ext cx="5578401" cy="5578401"/>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F9DF3A"/>
              </a:solidFill>
              <a:prstDash val="solid"/>
              <a:miter/>
            </a:ln>
          </p:spPr>
        </p:sp>
        <p:sp>
          <p:nvSpPr>
            <p:cNvPr id="9" name="TextBox 9"/>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10" name="Group 10"/>
          <p:cNvGrpSpPr/>
          <p:nvPr/>
        </p:nvGrpSpPr>
        <p:grpSpPr>
          <a:xfrm>
            <a:off x="1256350" y="3876969"/>
            <a:ext cx="1010697" cy="1010697"/>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F9DF3A"/>
              </a:solidFill>
              <a:prstDash val="solid"/>
              <a:miter/>
            </a:ln>
          </p:spPr>
        </p:sp>
        <p:sp>
          <p:nvSpPr>
            <p:cNvPr id="12" name="TextBox 12"/>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13" name="Group 13"/>
          <p:cNvGrpSpPr/>
          <p:nvPr/>
        </p:nvGrpSpPr>
        <p:grpSpPr>
          <a:xfrm>
            <a:off x="4856034" y="3348832"/>
            <a:ext cx="8575931" cy="3086100"/>
            <a:chOff x="0" y="0"/>
            <a:chExt cx="2258681" cy="812800"/>
          </a:xfrm>
        </p:grpSpPr>
        <p:sp>
          <p:nvSpPr>
            <p:cNvPr id="14" name="Freeform 14"/>
            <p:cNvSpPr/>
            <p:nvPr/>
          </p:nvSpPr>
          <p:spPr>
            <a:xfrm>
              <a:off x="0" y="0"/>
              <a:ext cx="2258682" cy="812800"/>
            </a:xfrm>
            <a:custGeom>
              <a:avLst/>
              <a:gdLst/>
              <a:ahLst/>
              <a:cxnLst/>
              <a:rect l="l" t="t" r="r" b="b"/>
              <a:pathLst>
                <a:path w="2258682" h="812800">
                  <a:moveTo>
                    <a:pt x="37013" y="0"/>
                  </a:moveTo>
                  <a:lnTo>
                    <a:pt x="2221669" y="0"/>
                  </a:lnTo>
                  <a:cubicBezTo>
                    <a:pt x="2231485" y="0"/>
                    <a:pt x="2240899" y="3900"/>
                    <a:pt x="2247841" y="10841"/>
                  </a:cubicBezTo>
                  <a:cubicBezTo>
                    <a:pt x="2254782" y="17782"/>
                    <a:pt x="2258682" y="27196"/>
                    <a:pt x="2258682" y="37013"/>
                  </a:cubicBezTo>
                  <a:lnTo>
                    <a:pt x="2258682" y="775787"/>
                  </a:lnTo>
                  <a:cubicBezTo>
                    <a:pt x="2258682" y="796229"/>
                    <a:pt x="2242110" y="812800"/>
                    <a:pt x="2221669" y="812800"/>
                  </a:cubicBezTo>
                  <a:lnTo>
                    <a:pt x="37013" y="812800"/>
                  </a:lnTo>
                  <a:cubicBezTo>
                    <a:pt x="27196" y="812800"/>
                    <a:pt x="17782" y="808900"/>
                    <a:pt x="10841" y="801959"/>
                  </a:cubicBezTo>
                  <a:cubicBezTo>
                    <a:pt x="3900" y="795018"/>
                    <a:pt x="0" y="785604"/>
                    <a:pt x="0" y="775787"/>
                  </a:cubicBezTo>
                  <a:lnTo>
                    <a:pt x="0" y="37013"/>
                  </a:lnTo>
                  <a:cubicBezTo>
                    <a:pt x="0" y="27196"/>
                    <a:pt x="3900" y="17782"/>
                    <a:pt x="10841" y="10841"/>
                  </a:cubicBezTo>
                  <a:cubicBezTo>
                    <a:pt x="17782" y="3900"/>
                    <a:pt x="27196" y="0"/>
                    <a:pt x="37013" y="0"/>
                  </a:cubicBezTo>
                  <a:close/>
                </a:path>
              </a:pathLst>
            </a:custGeom>
            <a:solidFill>
              <a:srgbClr val="0C6C3A">
                <a:alpha val="80784"/>
              </a:srgbClr>
            </a:solidFill>
            <a:ln w="66675" cap="rnd">
              <a:solidFill>
                <a:srgbClr val="FFFFFF">
                  <a:alpha val="80784"/>
                </a:srgbClr>
              </a:solidFill>
              <a:prstDash val="solid"/>
              <a:round/>
            </a:ln>
          </p:spPr>
        </p:sp>
        <p:sp>
          <p:nvSpPr>
            <p:cNvPr id="15" name="TextBox 15"/>
            <p:cNvSpPr txBox="1"/>
            <p:nvPr/>
          </p:nvSpPr>
          <p:spPr>
            <a:xfrm>
              <a:off x="0" y="-28575"/>
              <a:ext cx="2258681" cy="841375"/>
            </a:xfrm>
            <a:prstGeom prst="rect">
              <a:avLst/>
            </a:prstGeom>
          </p:spPr>
          <p:txBody>
            <a:bodyPr lIns="50800" tIns="50800" rIns="50800" bIns="50800" rtlCol="0" anchor="ctr"/>
            <a:lstStyle/>
            <a:p>
              <a:pPr marL="0" lvl="0" indent="0" algn="ctr">
                <a:lnSpc>
                  <a:spcPts val="2484"/>
                </a:lnSpc>
                <a:spcBef>
                  <a:spcPct val="0"/>
                </a:spcBef>
              </a:pPr>
              <a:endParaRPr/>
            </a:p>
          </p:txBody>
        </p:sp>
      </p:grpSp>
      <p:sp>
        <p:nvSpPr>
          <p:cNvPr id="16" name="TextBox 16"/>
          <p:cNvSpPr txBox="1"/>
          <p:nvPr/>
        </p:nvSpPr>
        <p:spPr>
          <a:xfrm>
            <a:off x="5296722" y="4054062"/>
            <a:ext cx="7694557" cy="1969770"/>
          </a:xfrm>
          <a:prstGeom prst="rect">
            <a:avLst/>
          </a:prstGeom>
        </p:spPr>
        <p:txBody>
          <a:bodyPr lIns="0" tIns="0" rIns="0" bIns="0" rtlCol="0" anchor="t">
            <a:spAutoFit/>
          </a:bodyPr>
          <a:lstStyle/>
          <a:p>
            <a:pPr fontAlgn="base"/>
            <a:r>
              <a:rPr lang="en-US" sz="6400" b="1" dirty="0" smtClean="0">
                <a:latin typeface="Archivo Black" charset="0"/>
              </a:rPr>
              <a:t>Why Choose Personal Loans</a:t>
            </a:r>
            <a:r>
              <a:rPr lang="en-US" sz="6400" b="1" dirty="0" smtClean="0">
                <a:latin typeface="Archivo Black" charset="0"/>
              </a:rPr>
              <a:t>?</a:t>
            </a:r>
            <a:endParaRPr lang="en-US" sz="6400" b="1" dirty="0" smtClean="0">
              <a:latin typeface="Archivo Black" charset="0"/>
            </a:endParaRPr>
          </a:p>
        </p:txBody>
      </p:sp>
    </p:spTree>
  </p:cSld>
  <p:clrMapOvr>
    <a:masterClrMapping/>
  </p:clrMapOvr>
  <p:transition spd="med" advClick="0" advTm="2171">
    <p:pull dir="d"/>
    <p:sndAc>
      <p:stSnd>
        <p:snd r:embed="rId2" name="voltage.wav" builtIn="1"/>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284921" y="4248941"/>
            <a:ext cx="3293700" cy="6611441"/>
          </a:xfrm>
          <a:custGeom>
            <a:avLst/>
            <a:gdLst/>
            <a:ahLst/>
            <a:cxnLst/>
            <a:rect l="l" t="t" r="r" b="b"/>
            <a:pathLst>
              <a:path w="3293700" h="6611441">
                <a:moveTo>
                  <a:pt x="0" y="0"/>
                </a:moveTo>
                <a:lnTo>
                  <a:pt x="3293700" y="0"/>
                </a:lnTo>
                <a:lnTo>
                  <a:pt x="3293700" y="6611441"/>
                </a:lnTo>
                <a:lnTo>
                  <a:pt x="0" y="6611441"/>
                </a:lnTo>
                <a:lnTo>
                  <a:pt x="0" y="0"/>
                </a:lnTo>
                <a:close/>
              </a:path>
            </a:pathLst>
          </a:custGeom>
          <a:blipFill>
            <a:blip r:embed="rId3">
              <a:alphaModFix amt="77000"/>
              <a:extLst>
                <a:ext uri="{96DAC541-7B7A-43D3-8B79-37D633B846F1}">
                  <asvg:svgBlip xmlns:asvg="http://schemas.microsoft.com/office/drawing/2016/SVG/main" xmlns="" r:embed="rId4"/>
                </a:ext>
              </a:extLst>
            </a:blip>
            <a:stretch>
              <a:fillRect/>
            </a:stretch>
          </a:blipFill>
          <a:ln cap="sq">
            <a:noFill/>
            <a:prstDash val="solid"/>
            <a:miter/>
          </a:ln>
        </p:spPr>
      </p:sp>
      <p:sp>
        <p:nvSpPr>
          <p:cNvPr id="3" name="Freeform 3"/>
          <p:cNvSpPr/>
          <p:nvPr/>
        </p:nvSpPr>
        <p:spPr>
          <a:xfrm>
            <a:off x="-1801378" y="-610072"/>
            <a:ext cx="3299321" cy="4114800"/>
          </a:xfrm>
          <a:custGeom>
            <a:avLst/>
            <a:gdLst/>
            <a:ahLst/>
            <a:cxnLst/>
            <a:rect l="l" t="t" r="r" b="b"/>
            <a:pathLst>
              <a:path w="3299321" h="4114800">
                <a:moveTo>
                  <a:pt x="0" y="0"/>
                </a:moveTo>
                <a:lnTo>
                  <a:pt x="3299321" y="0"/>
                </a:lnTo>
                <a:lnTo>
                  <a:pt x="3299321" y="4114800"/>
                </a:lnTo>
                <a:lnTo>
                  <a:pt x="0" y="4114800"/>
                </a:lnTo>
                <a:lnTo>
                  <a:pt x="0" y="0"/>
                </a:lnTo>
                <a:close/>
              </a:path>
            </a:pathLst>
          </a:custGeom>
          <a:blipFill>
            <a:blip r:embed="rId5">
              <a:alphaModFix amt="77000"/>
              <a:extLst>
                <a:ext uri="{96DAC541-7B7A-43D3-8B79-37D633B846F1}">
                  <asvg:svgBlip xmlns:asvg="http://schemas.microsoft.com/office/drawing/2016/SVG/main" xmlns="" r:embed="rId6"/>
                </a:ext>
              </a:extLst>
            </a:blip>
            <a:stretch>
              <a:fillRect/>
            </a:stretch>
          </a:blipFill>
          <a:ln cap="sq">
            <a:noFill/>
            <a:prstDash val="solid"/>
            <a:miter/>
          </a:ln>
        </p:spPr>
      </p:sp>
      <p:grpSp>
        <p:nvGrpSpPr>
          <p:cNvPr id="10" name="Group 10"/>
          <p:cNvGrpSpPr/>
          <p:nvPr/>
        </p:nvGrpSpPr>
        <p:grpSpPr>
          <a:xfrm>
            <a:off x="6553200" y="3009900"/>
            <a:ext cx="4014305" cy="5302852"/>
            <a:chOff x="0" y="0"/>
            <a:chExt cx="1057266" cy="2181625"/>
          </a:xfrm>
        </p:grpSpPr>
        <p:sp>
          <p:nvSpPr>
            <p:cNvPr id="11" name="Freeform 11"/>
            <p:cNvSpPr/>
            <p:nvPr/>
          </p:nvSpPr>
          <p:spPr>
            <a:xfrm>
              <a:off x="0" y="0"/>
              <a:ext cx="1057266" cy="2181625"/>
            </a:xfrm>
            <a:custGeom>
              <a:avLst/>
              <a:gdLst/>
              <a:ahLst/>
              <a:cxnLst/>
              <a:rect l="l" t="t" r="r" b="b"/>
              <a:pathLst>
                <a:path w="1057266" h="2181625">
                  <a:moveTo>
                    <a:pt x="48215" y="0"/>
                  </a:moveTo>
                  <a:lnTo>
                    <a:pt x="1009051" y="0"/>
                  </a:lnTo>
                  <a:cubicBezTo>
                    <a:pt x="1035679" y="0"/>
                    <a:pt x="1057266" y="21586"/>
                    <a:pt x="1057266" y="48215"/>
                  </a:cubicBezTo>
                  <a:lnTo>
                    <a:pt x="1057266" y="2133411"/>
                  </a:lnTo>
                  <a:cubicBezTo>
                    <a:pt x="1057266" y="2160039"/>
                    <a:pt x="1035679" y="2181625"/>
                    <a:pt x="1009051" y="2181625"/>
                  </a:cubicBezTo>
                  <a:lnTo>
                    <a:pt x="48215" y="2181625"/>
                  </a:lnTo>
                  <a:cubicBezTo>
                    <a:pt x="21586" y="2181625"/>
                    <a:pt x="0" y="2160039"/>
                    <a:pt x="0" y="2133411"/>
                  </a:cubicBezTo>
                  <a:lnTo>
                    <a:pt x="0" y="48215"/>
                  </a:lnTo>
                  <a:cubicBezTo>
                    <a:pt x="0" y="21586"/>
                    <a:pt x="21586" y="0"/>
                    <a:pt x="48215" y="0"/>
                  </a:cubicBezTo>
                  <a:close/>
                </a:path>
              </a:pathLst>
            </a:custGeom>
            <a:solidFill>
              <a:srgbClr val="000000">
                <a:alpha val="0"/>
              </a:srgbClr>
            </a:solidFill>
            <a:ln w="76200" cap="rnd">
              <a:solidFill>
                <a:srgbClr val="F9DF3A"/>
              </a:solidFill>
              <a:prstDash val="solid"/>
              <a:round/>
            </a:ln>
          </p:spPr>
        </p:sp>
        <p:sp>
          <p:nvSpPr>
            <p:cNvPr id="12" name="TextBox 12"/>
            <p:cNvSpPr txBox="1"/>
            <p:nvPr/>
          </p:nvSpPr>
          <p:spPr>
            <a:xfrm>
              <a:off x="0" y="-19050"/>
              <a:ext cx="1057266" cy="2200675"/>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13" name="Group 13"/>
          <p:cNvGrpSpPr/>
          <p:nvPr/>
        </p:nvGrpSpPr>
        <p:grpSpPr>
          <a:xfrm>
            <a:off x="2501511" y="3003419"/>
            <a:ext cx="4127889" cy="5315298"/>
            <a:chOff x="0" y="0"/>
            <a:chExt cx="1087181" cy="2186746"/>
          </a:xfrm>
        </p:grpSpPr>
        <p:sp>
          <p:nvSpPr>
            <p:cNvPr id="14" name="Freeform 14"/>
            <p:cNvSpPr/>
            <p:nvPr/>
          </p:nvSpPr>
          <p:spPr>
            <a:xfrm>
              <a:off x="0" y="0"/>
              <a:ext cx="1087181" cy="2186746"/>
            </a:xfrm>
            <a:custGeom>
              <a:avLst/>
              <a:gdLst/>
              <a:ahLst/>
              <a:cxnLst/>
              <a:rect l="l" t="t" r="r" b="b"/>
              <a:pathLst>
                <a:path w="1087181" h="2186746">
                  <a:moveTo>
                    <a:pt x="46888" y="0"/>
                  </a:moveTo>
                  <a:lnTo>
                    <a:pt x="1040293" y="0"/>
                  </a:lnTo>
                  <a:cubicBezTo>
                    <a:pt x="1052728" y="0"/>
                    <a:pt x="1064654" y="4940"/>
                    <a:pt x="1073447" y="13733"/>
                  </a:cubicBezTo>
                  <a:cubicBezTo>
                    <a:pt x="1082241" y="22526"/>
                    <a:pt x="1087181" y="34452"/>
                    <a:pt x="1087181" y="46888"/>
                  </a:cubicBezTo>
                  <a:lnTo>
                    <a:pt x="1087181" y="2139858"/>
                  </a:lnTo>
                  <a:cubicBezTo>
                    <a:pt x="1087181" y="2152293"/>
                    <a:pt x="1082241" y="2164219"/>
                    <a:pt x="1073447" y="2173013"/>
                  </a:cubicBezTo>
                  <a:cubicBezTo>
                    <a:pt x="1064654" y="2181806"/>
                    <a:pt x="1052728" y="2186746"/>
                    <a:pt x="1040293" y="2186746"/>
                  </a:cubicBezTo>
                  <a:lnTo>
                    <a:pt x="46888" y="2186746"/>
                  </a:lnTo>
                  <a:cubicBezTo>
                    <a:pt x="34452" y="2186746"/>
                    <a:pt x="22526" y="2181806"/>
                    <a:pt x="13733" y="2173013"/>
                  </a:cubicBezTo>
                  <a:cubicBezTo>
                    <a:pt x="4940" y="2164219"/>
                    <a:pt x="0" y="2152293"/>
                    <a:pt x="0" y="2139858"/>
                  </a:cubicBezTo>
                  <a:lnTo>
                    <a:pt x="0" y="46888"/>
                  </a:lnTo>
                  <a:cubicBezTo>
                    <a:pt x="0" y="34452"/>
                    <a:pt x="4940" y="22526"/>
                    <a:pt x="13733" y="13733"/>
                  </a:cubicBezTo>
                  <a:cubicBezTo>
                    <a:pt x="22526" y="4940"/>
                    <a:pt x="34452" y="0"/>
                    <a:pt x="46888" y="0"/>
                  </a:cubicBezTo>
                  <a:close/>
                </a:path>
              </a:pathLst>
            </a:custGeom>
            <a:solidFill>
              <a:srgbClr val="000000">
                <a:alpha val="0"/>
              </a:srgbClr>
            </a:solidFill>
            <a:ln w="76200" cap="rnd">
              <a:solidFill>
                <a:srgbClr val="F9DF3A"/>
              </a:solidFill>
              <a:prstDash val="solid"/>
              <a:round/>
            </a:ln>
          </p:spPr>
        </p:sp>
        <p:sp>
          <p:nvSpPr>
            <p:cNvPr id="15" name="TextBox 15"/>
            <p:cNvSpPr txBox="1"/>
            <p:nvPr/>
          </p:nvSpPr>
          <p:spPr>
            <a:xfrm>
              <a:off x="0" y="-19050"/>
              <a:ext cx="1087181" cy="2205796"/>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16" name="Group 16"/>
          <p:cNvGrpSpPr/>
          <p:nvPr/>
        </p:nvGrpSpPr>
        <p:grpSpPr>
          <a:xfrm>
            <a:off x="10643705" y="3009900"/>
            <a:ext cx="4139649" cy="5311149"/>
            <a:chOff x="0" y="0"/>
            <a:chExt cx="1090278" cy="2185039"/>
          </a:xfrm>
        </p:grpSpPr>
        <p:sp>
          <p:nvSpPr>
            <p:cNvPr id="17" name="Freeform 17"/>
            <p:cNvSpPr/>
            <p:nvPr/>
          </p:nvSpPr>
          <p:spPr>
            <a:xfrm>
              <a:off x="0" y="0"/>
              <a:ext cx="1090278" cy="2185039"/>
            </a:xfrm>
            <a:custGeom>
              <a:avLst/>
              <a:gdLst/>
              <a:ahLst/>
              <a:cxnLst/>
              <a:rect l="l" t="t" r="r" b="b"/>
              <a:pathLst>
                <a:path w="1090278" h="2185039">
                  <a:moveTo>
                    <a:pt x="46755" y="0"/>
                  </a:moveTo>
                  <a:lnTo>
                    <a:pt x="1043523" y="0"/>
                  </a:lnTo>
                  <a:cubicBezTo>
                    <a:pt x="1055923" y="0"/>
                    <a:pt x="1067816" y="4926"/>
                    <a:pt x="1076584" y="13694"/>
                  </a:cubicBezTo>
                  <a:cubicBezTo>
                    <a:pt x="1085352" y="22462"/>
                    <a:pt x="1090278" y="34355"/>
                    <a:pt x="1090278" y="46755"/>
                  </a:cubicBezTo>
                  <a:lnTo>
                    <a:pt x="1090278" y="2138284"/>
                  </a:lnTo>
                  <a:cubicBezTo>
                    <a:pt x="1090278" y="2150684"/>
                    <a:pt x="1085352" y="2162577"/>
                    <a:pt x="1076584" y="2171345"/>
                  </a:cubicBezTo>
                  <a:cubicBezTo>
                    <a:pt x="1067816" y="2180113"/>
                    <a:pt x="1055923" y="2185039"/>
                    <a:pt x="1043523" y="2185039"/>
                  </a:cubicBezTo>
                  <a:lnTo>
                    <a:pt x="46755" y="2185039"/>
                  </a:lnTo>
                  <a:cubicBezTo>
                    <a:pt x="34355" y="2185039"/>
                    <a:pt x="22462" y="2180113"/>
                    <a:pt x="13694" y="2171345"/>
                  </a:cubicBezTo>
                  <a:cubicBezTo>
                    <a:pt x="4926" y="2162577"/>
                    <a:pt x="0" y="2150684"/>
                    <a:pt x="0" y="2138284"/>
                  </a:cubicBezTo>
                  <a:lnTo>
                    <a:pt x="0" y="46755"/>
                  </a:lnTo>
                  <a:cubicBezTo>
                    <a:pt x="0" y="34355"/>
                    <a:pt x="4926" y="22462"/>
                    <a:pt x="13694" y="13694"/>
                  </a:cubicBezTo>
                  <a:cubicBezTo>
                    <a:pt x="22462" y="4926"/>
                    <a:pt x="34355" y="0"/>
                    <a:pt x="46755" y="0"/>
                  </a:cubicBezTo>
                  <a:close/>
                </a:path>
              </a:pathLst>
            </a:custGeom>
            <a:solidFill>
              <a:srgbClr val="000000">
                <a:alpha val="0"/>
              </a:srgbClr>
            </a:solidFill>
            <a:ln w="76200" cap="rnd">
              <a:solidFill>
                <a:srgbClr val="F9DF3A"/>
              </a:solidFill>
              <a:prstDash val="solid"/>
              <a:round/>
            </a:ln>
          </p:spPr>
        </p:sp>
        <p:sp>
          <p:nvSpPr>
            <p:cNvPr id="18" name="TextBox 18"/>
            <p:cNvSpPr txBox="1"/>
            <p:nvPr/>
          </p:nvSpPr>
          <p:spPr>
            <a:xfrm>
              <a:off x="0" y="-19050"/>
              <a:ext cx="1090278" cy="2204089"/>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31" name="TextBox 31"/>
          <p:cNvSpPr txBox="1"/>
          <p:nvPr/>
        </p:nvSpPr>
        <p:spPr>
          <a:xfrm>
            <a:off x="11277600" y="5067300"/>
            <a:ext cx="2971800" cy="1333698"/>
          </a:xfrm>
          <a:prstGeom prst="rect">
            <a:avLst/>
          </a:prstGeom>
        </p:spPr>
        <p:txBody>
          <a:bodyPr wrap="square" lIns="0" tIns="0" rIns="0" bIns="0" rtlCol="0" anchor="t">
            <a:spAutoFit/>
          </a:bodyPr>
          <a:lstStyle/>
          <a:p>
            <a:pPr algn="ctr">
              <a:lnSpc>
                <a:spcPts val="2614"/>
              </a:lnSpc>
              <a:spcBef>
                <a:spcPct val="0"/>
              </a:spcBef>
            </a:pPr>
            <a:r>
              <a:rPr lang="en-US" sz="2000" dirty="0" smtClean="0">
                <a:latin typeface="Cambria" pitchFamily="18" charset="0"/>
                <a:ea typeface="Cambria" pitchFamily="18" charset="0"/>
              </a:rPr>
              <a:t>Personal loans don’t demand collateral like secured loans do, such as your home or car.</a:t>
            </a:r>
            <a:endParaRPr lang="en-US" sz="2000" dirty="0">
              <a:solidFill>
                <a:srgbClr val="000000"/>
              </a:solidFill>
              <a:latin typeface="Cambria" pitchFamily="18" charset="0"/>
              <a:ea typeface="Cambria" pitchFamily="18" charset="0"/>
            </a:endParaRPr>
          </a:p>
        </p:txBody>
      </p:sp>
      <p:sp>
        <p:nvSpPr>
          <p:cNvPr id="35" name="Rectangle 34"/>
          <p:cNvSpPr/>
          <p:nvPr/>
        </p:nvSpPr>
        <p:spPr>
          <a:xfrm>
            <a:off x="2514600" y="723900"/>
            <a:ext cx="13335000" cy="2616101"/>
          </a:xfrm>
          <a:prstGeom prst="rect">
            <a:avLst/>
          </a:prstGeom>
        </p:spPr>
        <p:txBody>
          <a:bodyPr wrap="square">
            <a:spAutoFit/>
          </a:bodyPr>
          <a:lstStyle/>
          <a:p>
            <a:pPr algn="ctr" fontAlgn="base"/>
            <a:r>
              <a:rPr lang="en-US" sz="3200" dirty="0" smtClean="0">
                <a:latin typeface="Cambria" pitchFamily="18" charset="0"/>
                <a:ea typeface="Cambria" pitchFamily="18" charset="0"/>
              </a:rPr>
              <a:t>When you need immediate cash, personal loans can be just what you’re looking for. They are especially suitable for those with bad credit. They can also be used in a variety of circumstances and are more versatile than credit cards.</a:t>
            </a:r>
          </a:p>
          <a:p>
            <a:r>
              <a:rPr lang="en-US" dirty="0" smtClean="0"/>
              <a:t/>
            </a:r>
            <a:br>
              <a:rPr lang="en-US" dirty="0" smtClean="0"/>
            </a:br>
            <a:endParaRPr lang="en-US" dirty="0"/>
          </a:p>
        </p:txBody>
      </p:sp>
      <p:grpSp>
        <p:nvGrpSpPr>
          <p:cNvPr id="36" name="Group 32"/>
          <p:cNvGrpSpPr/>
          <p:nvPr/>
        </p:nvGrpSpPr>
        <p:grpSpPr>
          <a:xfrm>
            <a:off x="2667000" y="3086100"/>
            <a:ext cx="3733800" cy="1295400"/>
            <a:chOff x="0" y="-28575"/>
            <a:chExt cx="2212197" cy="343148"/>
          </a:xfrm>
        </p:grpSpPr>
        <p:sp>
          <p:nvSpPr>
            <p:cNvPr id="37" name="Freeform 33"/>
            <p:cNvSpPr/>
            <p:nvPr/>
          </p:nvSpPr>
          <p:spPr>
            <a:xfrm>
              <a:off x="0" y="0"/>
              <a:ext cx="2212197" cy="314573"/>
            </a:xfrm>
            <a:custGeom>
              <a:avLst/>
              <a:gdLst/>
              <a:ahLst/>
              <a:cxnLst/>
              <a:rect l="l" t="t" r="r" b="b"/>
              <a:pathLst>
                <a:path w="2212197" h="314573">
                  <a:moveTo>
                    <a:pt x="108988" y="0"/>
                  </a:moveTo>
                  <a:lnTo>
                    <a:pt x="2103208" y="0"/>
                  </a:lnTo>
                  <a:cubicBezTo>
                    <a:pt x="2163401" y="0"/>
                    <a:pt x="2212197" y="48796"/>
                    <a:pt x="2212197" y="108988"/>
                  </a:cubicBezTo>
                  <a:lnTo>
                    <a:pt x="2212197" y="205584"/>
                  </a:lnTo>
                  <a:cubicBezTo>
                    <a:pt x="2212197" y="234490"/>
                    <a:pt x="2200714" y="262212"/>
                    <a:pt x="2180275" y="282651"/>
                  </a:cubicBezTo>
                  <a:cubicBezTo>
                    <a:pt x="2159835" y="303090"/>
                    <a:pt x="2132114" y="314573"/>
                    <a:pt x="2103208" y="314573"/>
                  </a:cubicBezTo>
                  <a:lnTo>
                    <a:pt x="108988" y="314573"/>
                  </a:lnTo>
                  <a:cubicBezTo>
                    <a:pt x="80083" y="314573"/>
                    <a:pt x="52361" y="303090"/>
                    <a:pt x="31922" y="282651"/>
                  </a:cubicBezTo>
                  <a:cubicBezTo>
                    <a:pt x="11483" y="262212"/>
                    <a:pt x="0" y="234490"/>
                    <a:pt x="0" y="205584"/>
                  </a:cubicBezTo>
                  <a:lnTo>
                    <a:pt x="0" y="108988"/>
                  </a:lnTo>
                  <a:cubicBezTo>
                    <a:pt x="0" y="80083"/>
                    <a:pt x="11483" y="52361"/>
                    <a:pt x="31922" y="31922"/>
                  </a:cubicBezTo>
                  <a:cubicBezTo>
                    <a:pt x="52361" y="11483"/>
                    <a:pt x="80083" y="0"/>
                    <a:pt x="108988" y="0"/>
                  </a:cubicBezTo>
                  <a:close/>
                </a:path>
              </a:pathLst>
            </a:custGeom>
            <a:solidFill>
              <a:srgbClr val="0C6C3A"/>
            </a:solidFill>
            <a:ln cap="rnd">
              <a:noFill/>
              <a:prstDash val="solid"/>
              <a:round/>
            </a:ln>
          </p:spPr>
        </p:sp>
        <p:sp>
          <p:nvSpPr>
            <p:cNvPr id="38" name="TextBox 34"/>
            <p:cNvSpPr txBox="1"/>
            <p:nvPr/>
          </p:nvSpPr>
          <p:spPr>
            <a:xfrm>
              <a:off x="0" y="-28575"/>
              <a:ext cx="2212197" cy="343148"/>
            </a:xfrm>
            <a:prstGeom prst="rect">
              <a:avLst/>
            </a:prstGeom>
          </p:spPr>
          <p:txBody>
            <a:bodyPr lIns="0" tIns="0" rIns="0" bIns="0" rtlCol="0" anchor="ctr"/>
            <a:lstStyle/>
            <a:p>
              <a:pPr lvl="0" algn="ctr">
                <a:lnSpc>
                  <a:spcPts val="2484"/>
                </a:lnSpc>
                <a:spcBef>
                  <a:spcPct val="0"/>
                </a:spcBef>
              </a:pPr>
              <a:r>
                <a:rPr lang="en-US" dirty="0" smtClean="0">
                  <a:latin typeface="Archivo Black" charset="0"/>
                </a:rPr>
                <a:t>Fixed monthly payments</a:t>
              </a:r>
              <a:endParaRPr lang="en-US" dirty="0">
                <a:solidFill>
                  <a:srgbClr val="FFFFFF"/>
                </a:solidFill>
                <a:latin typeface="Archivo Black" charset="0"/>
              </a:endParaRPr>
            </a:p>
          </p:txBody>
        </p:sp>
      </p:grpSp>
      <p:grpSp>
        <p:nvGrpSpPr>
          <p:cNvPr id="41" name="Group 29"/>
          <p:cNvGrpSpPr/>
          <p:nvPr/>
        </p:nvGrpSpPr>
        <p:grpSpPr>
          <a:xfrm>
            <a:off x="6781800" y="3238500"/>
            <a:ext cx="3627692" cy="1219200"/>
            <a:chOff x="-99446" y="-71469"/>
            <a:chExt cx="1978834" cy="314574"/>
          </a:xfrm>
        </p:grpSpPr>
        <p:sp>
          <p:nvSpPr>
            <p:cNvPr id="42" name="Freeform 30"/>
            <p:cNvSpPr/>
            <p:nvPr/>
          </p:nvSpPr>
          <p:spPr>
            <a:xfrm>
              <a:off x="-57880" y="-71468"/>
              <a:ext cx="1937268" cy="314573"/>
            </a:xfrm>
            <a:custGeom>
              <a:avLst/>
              <a:gdLst/>
              <a:ahLst/>
              <a:cxnLst/>
              <a:rect l="l" t="t" r="r" b="b"/>
              <a:pathLst>
                <a:path w="1937268" h="314573">
                  <a:moveTo>
                    <a:pt x="124456" y="0"/>
                  </a:moveTo>
                  <a:lnTo>
                    <a:pt x="1812812" y="0"/>
                  </a:lnTo>
                  <a:cubicBezTo>
                    <a:pt x="1845820" y="0"/>
                    <a:pt x="1877476" y="13112"/>
                    <a:pt x="1900816" y="36452"/>
                  </a:cubicBezTo>
                  <a:cubicBezTo>
                    <a:pt x="1924156" y="59792"/>
                    <a:pt x="1937268" y="91448"/>
                    <a:pt x="1937268" y="124456"/>
                  </a:cubicBezTo>
                  <a:lnTo>
                    <a:pt x="1937268" y="190117"/>
                  </a:lnTo>
                  <a:cubicBezTo>
                    <a:pt x="1937268" y="223125"/>
                    <a:pt x="1924156" y="254781"/>
                    <a:pt x="1900816" y="278121"/>
                  </a:cubicBezTo>
                  <a:cubicBezTo>
                    <a:pt x="1877476" y="301461"/>
                    <a:pt x="1845820" y="314573"/>
                    <a:pt x="1812812" y="314573"/>
                  </a:cubicBezTo>
                  <a:lnTo>
                    <a:pt x="124456" y="314573"/>
                  </a:lnTo>
                  <a:cubicBezTo>
                    <a:pt x="91448" y="314573"/>
                    <a:pt x="59792" y="301461"/>
                    <a:pt x="36452" y="278121"/>
                  </a:cubicBezTo>
                  <a:cubicBezTo>
                    <a:pt x="13112" y="254781"/>
                    <a:pt x="0" y="223125"/>
                    <a:pt x="0" y="190117"/>
                  </a:cubicBezTo>
                  <a:lnTo>
                    <a:pt x="0" y="124456"/>
                  </a:lnTo>
                  <a:cubicBezTo>
                    <a:pt x="0" y="91448"/>
                    <a:pt x="13112" y="59792"/>
                    <a:pt x="36452" y="36452"/>
                  </a:cubicBezTo>
                  <a:cubicBezTo>
                    <a:pt x="59792" y="13112"/>
                    <a:pt x="91448" y="0"/>
                    <a:pt x="124456" y="0"/>
                  </a:cubicBezTo>
                  <a:close/>
                </a:path>
              </a:pathLst>
            </a:custGeom>
            <a:solidFill>
              <a:srgbClr val="0C6C3A"/>
            </a:solidFill>
            <a:ln cap="rnd">
              <a:noFill/>
              <a:prstDash val="solid"/>
              <a:round/>
            </a:ln>
          </p:spPr>
        </p:sp>
        <p:sp>
          <p:nvSpPr>
            <p:cNvPr id="43" name="TextBox 31"/>
            <p:cNvSpPr txBox="1"/>
            <p:nvPr/>
          </p:nvSpPr>
          <p:spPr>
            <a:xfrm>
              <a:off x="-99446" y="-71469"/>
              <a:ext cx="1937268" cy="300255"/>
            </a:xfrm>
            <a:prstGeom prst="rect">
              <a:avLst/>
            </a:prstGeom>
          </p:spPr>
          <p:txBody>
            <a:bodyPr lIns="0" tIns="0" rIns="0" bIns="0" rtlCol="0" anchor="ctr"/>
            <a:lstStyle/>
            <a:p>
              <a:pPr lvl="0" algn="ctr">
                <a:lnSpc>
                  <a:spcPts val="2484"/>
                </a:lnSpc>
                <a:spcBef>
                  <a:spcPct val="0"/>
                </a:spcBef>
              </a:pPr>
              <a:r>
                <a:rPr lang="en-US" dirty="0" smtClean="0">
                  <a:latin typeface="Archivo Black" charset="0"/>
                </a:rPr>
                <a:t>Lowest interest rates</a:t>
              </a:r>
              <a:endParaRPr lang="en-US" dirty="0">
                <a:solidFill>
                  <a:srgbClr val="FFFFFF"/>
                </a:solidFill>
                <a:latin typeface="Archivo Black" charset="0"/>
              </a:endParaRPr>
            </a:p>
          </p:txBody>
        </p:sp>
      </p:grpSp>
      <p:grpSp>
        <p:nvGrpSpPr>
          <p:cNvPr id="44" name="Group 29"/>
          <p:cNvGrpSpPr/>
          <p:nvPr/>
        </p:nvGrpSpPr>
        <p:grpSpPr>
          <a:xfrm>
            <a:off x="10820400" y="3314700"/>
            <a:ext cx="3810000" cy="1219200"/>
            <a:chOff x="0" y="-28575"/>
            <a:chExt cx="1937268" cy="343148"/>
          </a:xfrm>
        </p:grpSpPr>
        <p:sp>
          <p:nvSpPr>
            <p:cNvPr id="45" name="Freeform 30"/>
            <p:cNvSpPr/>
            <p:nvPr/>
          </p:nvSpPr>
          <p:spPr>
            <a:xfrm>
              <a:off x="0" y="0"/>
              <a:ext cx="1937268" cy="314573"/>
            </a:xfrm>
            <a:custGeom>
              <a:avLst/>
              <a:gdLst/>
              <a:ahLst/>
              <a:cxnLst/>
              <a:rect l="l" t="t" r="r" b="b"/>
              <a:pathLst>
                <a:path w="1937268" h="314573">
                  <a:moveTo>
                    <a:pt x="124456" y="0"/>
                  </a:moveTo>
                  <a:lnTo>
                    <a:pt x="1812812" y="0"/>
                  </a:lnTo>
                  <a:cubicBezTo>
                    <a:pt x="1845820" y="0"/>
                    <a:pt x="1877476" y="13112"/>
                    <a:pt x="1900816" y="36452"/>
                  </a:cubicBezTo>
                  <a:cubicBezTo>
                    <a:pt x="1924156" y="59792"/>
                    <a:pt x="1937268" y="91448"/>
                    <a:pt x="1937268" y="124456"/>
                  </a:cubicBezTo>
                  <a:lnTo>
                    <a:pt x="1937268" y="190117"/>
                  </a:lnTo>
                  <a:cubicBezTo>
                    <a:pt x="1937268" y="223125"/>
                    <a:pt x="1924156" y="254781"/>
                    <a:pt x="1900816" y="278121"/>
                  </a:cubicBezTo>
                  <a:cubicBezTo>
                    <a:pt x="1877476" y="301461"/>
                    <a:pt x="1845820" y="314573"/>
                    <a:pt x="1812812" y="314573"/>
                  </a:cubicBezTo>
                  <a:lnTo>
                    <a:pt x="124456" y="314573"/>
                  </a:lnTo>
                  <a:cubicBezTo>
                    <a:pt x="91448" y="314573"/>
                    <a:pt x="59792" y="301461"/>
                    <a:pt x="36452" y="278121"/>
                  </a:cubicBezTo>
                  <a:cubicBezTo>
                    <a:pt x="13112" y="254781"/>
                    <a:pt x="0" y="223125"/>
                    <a:pt x="0" y="190117"/>
                  </a:cubicBezTo>
                  <a:lnTo>
                    <a:pt x="0" y="124456"/>
                  </a:lnTo>
                  <a:cubicBezTo>
                    <a:pt x="0" y="91448"/>
                    <a:pt x="13112" y="59792"/>
                    <a:pt x="36452" y="36452"/>
                  </a:cubicBezTo>
                  <a:cubicBezTo>
                    <a:pt x="59792" y="13112"/>
                    <a:pt x="91448" y="0"/>
                    <a:pt x="124456" y="0"/>
                  </a:cubicBezTo>
                  <a:close/>
                </a:path>
              </a:pathLst>
            </a:custGeom>
            <a:solidFill>
              <a:srgbClr val="0C6C3A"/>
            </a:solidFill>
            <a:ln cap="rnd">
              <a:noFill/>
              <a:prstDash val="solid"/>
              <a:round/>
            </a:ln>
          </p:spPr>
        </p:sp>
        <p:sp>
          <p:nvSpPr>
            <p:cNvPr id="46" name="TextBox 31"/>
            <p:cNvSpPr txBox="1"/>
            <p:nvPr/>
          </p:nvSpPr>
          <p:spPr>
            <a:xfrm>
              <a:off x="0" y="-28575"/>
              <a:ext cx="1937268" cy="343148"/>
            </a:xfrm>
            <a:prstGeom prst="rect">
              <a:avLst/>
            </a:prstGeom>
          </p:spPr>
          <p:txBody>
            <a:bodyPr lIns="0" tIns="0" rIns="0" bIns="0" rtlCol="0" anchor="ctr"/>
            <a:lstStyle/>
            <a:p>
              <a:pPr lvl="0" algn="ctr">
                <a:lnSpc>
                  <a:spcPts val="2484"/>
                </a:lnSpc>
                <a:spcBef>
                  <a:spcPct val="0"/>
                </a:spcBef>
              </a:pPr>
              <a:r>
                <a:rPr lang="en-US" dirty="0" smtClean="0">
                  <a:latin typeface="Archivo Black" charset="0"/>
                </a:rPr>
                <a:t>Don’t require collateral</a:t>
              </a:r>
              <a:endParaRPr lang="en-US" dirty="0">
                <a:solidFill>
                  <a:srgbClr val="FFFFFF"/>
                </a:solidFill>
                <a:latin typeface="Archivo Black" charset="0"/>
              </a:endParaRPr>
            </a:p>
          </p:txBody>
        </p:sp>
      </p:grpSp>
      <p:sp>
        <p:nvSpPr>
          <p:cNvPr id="47" name="Rectangle 46"/>
          <p:cNvSpPr/>
          <p:nvPr/>
        </p:nvSpPr>
        <p:spPr>
          <a:xfrm>
            <a:off x="6858000" y="4991100"/>
            <a:ext cx="3429000" cy="2426305"/>
          </a:xfrm>
          <a:prstGeom prst="rect">
            <a:avLst/>
          </a:prstGeom>
        </p:spPr>
        <p:txBody>
          <a:bodyPr wrap="square">
            <a:spAutoFit/>
          </a:bodyPr>
          <a:lstStyle/>
          <a:p>
            <a:pPr algn="ctr">
              <a:lnSpc>
                <a:spcPts val="2614"/>
              </a:lnSpc>
              <a:spcBef>
                <a:spcPct val="0"/>
              </a:spcBef>
            </a:pPr>
            <a:r>
              <a:rPr lang="en-US" sz="2000" dirty="0" smtClean="0">
                <a:latin typeface="Cambria" pitchFamily="18" charset="0"/>
                <a:ea typeface="Cambria" pitchFamily="18" charset="0"/>
              </a:rPr>
              <a:t>Find out which lender offers the most affordable interest rates while searching for the right personal loan. By doing this, you’ll have significantly more money saved at the end of your term.</a:t>
            </a:r>
            <a:endParaRPr lang="en-US" sz="2000" dirty="0">
              <a:solidFill>
                <a:srgbClr val="000000"/>
              </a:solidFill>
              <a:latin typeface="Cambria" pitchFamily="18" charset="0"/>
              <a:ea typeface="Cambria" pitchFamily="18" charset="0"/>
            </a:endParaRPr>
          </a:p>
        </p:txBody>
      </p:sp>
      <p:sp>
        <p:nvSpPr>
          <p:cNvPr id="48" name="Rectangle 47"/>
          <p:cNvSpPr/>
          <p:nvPr/>
        </p:nvSpPr>
        <p:spPr>
          <a:xfrm>
            <a:off x="3124200" y="5067300"/>
            <a:ext cx="2743200" cy="2067874"/>
          </a:xfrm>
          <a:prstGeom prst="rect">
            <a:avLst/>
          </a:prstGeom>
        </p:spPr>
        <p:txBody>
          <a:bodyPr wrap="square">
            <a:spAutoFit/>
          </a:bodyPr>
          <a:lstStyle/>
          <a:p>
            <a:pPr algn="ctr">
              <a:lnSpc>
                <a:spcPts val="2614"/>
              </a:lnSpc>
              <a:spcBef>
                <a:spcPct val="0"/>
              </a:spcBef>
            </a:pPr>
            <a:r>
              <a:rPr lang="en-US" sz="2000" dirty="0" smtClean="0">
                <a:latin typeface="Cambria" pitchFamily="18" charset="0"/>
                <a:ea typeface="Cambria" pitchFamily="18" charset="0"/>
              </a:rPr>
              <a:t>The best personal loans have fixed interest rates and monthly payments throughout the loan term.</a:t>
            </a:r>
            <a:endParaRPr lang="en-US" sz="2000" dirty="0">
              <a:solidFill>
                <a:srgbClr val="000000"/>
              </a:solidFill>
              <a:latin typeface="Cambria" pitchFamily="18" charset="0"/>
              <a:ea typeface="Cambria" pitchFamily="18" charset="0"/>
            </a:endParaRPr>
          </a:p>
        </p:txBody>
      </p:sp>
    </p:spTree>
  </p:cSld>
  <p:clrMapOvr>
    <a:masterClrMapping/>
  </p:clrMapOvr>
  <p:transition spd="med" advClick="0" advTm="2438">
    <p:pull dir="d"/>
    <p:sndAc>
      <p:stSnd>
        <p:snd r:embed="rId2" name="voltage.wav" builtIn="1"/>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8848"/>
            <a:ext cx="18288000" cy="10251030"/>
            <a:chOff x="0" y="0"/>
            <a:chExt cx="4816593" cy="2699860"/>
          </a:xfrm>
        </p:grpSpPr>
        <p:sp>
          <p:nvSpPr>
            <p:cNvPr id="3" name="Freeform 3"/>
            <p:cNvSpPr/>
            <p:nvPr/>
          </p:nvSpPr>
          <p:spPr>
            <a:xfrm>
              <a:off x="0" y="0"/>
              <a:ext cx="4816592" cy="2699860"/>
            </a:xfrm>
            <a:custGeom>
              <a:avLst/>
              <a:gdLst/>
              <a:ahLst/>
              <a:cxnLst/>
              <a:rect l="l" t="t" r="r" b="b"/>
              <a:pathLst>
                <a:path w="4816592" h="2699860">
                  <a:moveTo>
                    <a:pt x="0" y="0"/>
                  </a:moveTo>
                  <a:lnTo>
                    <a:pt x="4816592" y="0"/>
                  </a:lnTo>
                  <a:lnTo>
                    <a:pt x="4816592" y="2699860"/>
                  </a:lnTo>
                  <a:lnTo>
                    <a:pt x="0" y="2699860"/>
                  </a:lnTo>
                  <a:close/>
                </a:path>
              </a:pathLst>
            </a:custGeom>
            <a:solidFill>
              <a:srgbClr val="000000">
                <a:alpha val="0"/>
              </a:srgbClr>
            </a:solidFill>
            <a:ln w="381000" cap="sq">
              <a:solidFill>
                <a:srgbClr val="106861"/>
              </a:solidFill>
              <a:prstDash val="solid"/>
              <a:miter/>
            </a:ln>
          </p:spPr>
        </p:sp>
        <p:sp>
          <p:nvSpPr>
            <p:cNvPr id="4" name="TextBox 4"/>
            <p:cNvSpPr txBox="1"/>
            <p:nvPr/>
          </p:nvSpPr>
          <p:spPr>
            <a:xfrm>
              <a:off x="0" y="-38100"/>
              <a:ext cx="4816593" cy="2737960"/>
            </a:xfrm>
            <a:prstGeom prst="rect">
              <a:avLst/>
            </a:prstGeom>
          </p:spPr>
          <p:txBody>
            <a:bodyPr lIns="50800" tIns="50800" rIns="50800" bIns="50800" rtlCol="0" anchor="ctr"/>
            <a:lstStyle/>
            <a:p>
              <a:pPr algn="ctr">
                <a:lnSpc>
                  <a:spcPts val="3035"/>
                </a:lnSpc>
              </a:pPr>
              <a:endParaRPr/>
            </a:p>
          </p:txBody>
        </p:sp>
      </p:grpSp>
      <p:grpSp>
        <p:nvGrpSpPr>
          <p:cNvPr id="9" name="Group 9"/>
          <p:cNvGrpSpPr/>
          <p:nvPr/>
        </p:nvGrpSpPr>
        <p:grpSpPr>
          <a:xfrm>
            <a:off x="-14201379" y="-3724730"/>
            <a:ext cx="16484699" cy="16484699"/>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9DF3A">
                <a:alpha val="23922"/>
              </a:srgbClr>
            </a:solidFill>
          </p:spPr>
        </p:sp>
        <p:sp>
          <p:nvSpPr>
            <p:cNvPr id="11" name="TextBox 11"/>
            <p:cNvSpPr txBox="1"/>
            <p:nvPr/>
          </p:nvSpPr>
          <p:spPr>
            <a:xfrm>
              <a:off x="76200" y="47625"/>
              <a:ext cx="660400" cy="688975"/>
            </a:xfrm>
            <a:prstGeom prst="rect">
              <a:avLst/>
            </a:prstGeom>
          </p:spPr>
          <p:txBody>
            <a:bodyPr lIns="50800" tIns="50800" rIns="50800" bIns="50800" rtlCol="0" anchor="ctr"/>
            <a:lstStyle/>
            <a:p>
              <a:pPr algn="ctr">
                <a:lnSpc>
                  <a:spcPts val="2859"/>
                </a:lnSpc>
              </a:pPr>
              <a:endParaRPr/>
            </a:p>
          </p:txBody>
        </p:sp>
      </p:grpSp>
      <p:sp>
        <p:nvSpPr>
          <p:cNvPr id="12" name="TextBox 12"/>
          <p:cNvSpPr txBox="1"/>
          <p:nvPr/>
        </p:nvSpPr>
        <p:spPr>
          <a:xfrm>
            <a:off x="1143000" y="571500"/>
            <a:ext cx="16344900" cy="1969770"/>
          </a:xfrm>
          <a:prstGeom prst="rect">
            <a:avLst/>
          </a:prstGeom>
        </p:spPr>
        <p:txBody>
          <a:bodyPr wrap="square" lIns="0" tIns="0" rIns="0" bIns="0" rtlCol="0" anchor="t">
            <a:spAutoFit/>
          </a:bodyPr>
          <a:lstStyle/>
          <a:p>
            <a:pPr algn="ctr" fontAlgn="base"/>
            <a:r>
              <a:rPr lang="en-US" sz="6400" b="1" dirty="0" smtClean="0">
                <a:latin typeface="Archivo Black" charset="0"/>
              </a:rPr>
              <a:t>How To Apply For Personal Loans at Cash in </a:t>
            </a:r>
            <a:r>
              <a:rPr lang="en-US" sz="6400" b="1" dirty="0" smtClean="0">
                <a:latin typeface="Archivo Black" charset="0"/>
              </a:rPr>
              <a:t>Minutes</a:t>
            </a:r>
            <a:endParaRPr lang="en-US" sz="6400" b="1" dirty="0" smtClean="0">
              <a:latin typeface="Archivo Black" charset="0"/>
            </a:endParaRPr>
          </a:p>
        </p:txBody>
      </p:sp>
      <p:sp>
        <p:nvSpPr>
          <p:cNvPr id="13" name="TextBox 13"/>
          <p:cNvSpPr txBox="1"/>
          <p:nvPr/>
        </p:nvSpPr>
        <p:spPr>
          <a:xfrm>
            <a:off x="1447800" y="3009900"/>
            <a:ext cx="15430500" cy="4924425"/>
          </a:xfrm>
          <a:prstGeom prst="rect">
            <a:avLst/>
          </a:prstGeom>
        </p:spPr>
        <p:txBody>
          <a:bodyPr wrap="square" lIns="0" tIns="0" rIns="0" bIns="0" rtlCol="0" anchor="t">
            <a:spAutoFit/>
          </a:bodyPr>
          <a:lstStyle/>
          <a:p>
            <a:pPr fontAlgn="base"/>
            <a:r>
              <a:rPr lang="en-US" sz="3200" dirty="0" smtClean="0">
                <a:latin typeface="Cambria" pitchFamily="18" charset="0"/>
                <a:ea typeface="Cambria" pitchFamily="18" charset="0"/>
              </a:rPr>
              <a:t>The personal loan application process at Cash in Minutes is very simple and easy to understand</a:t>
            </a:r>
            <a:r>
              <a:rPr lang="en-US" sz="3200" dirty="0" smtClean="0">
                <a:latin typeface="Cambria" pitchFamily="18" charset="0"/>
                <a:ea typeface="Cambria" pitchFamily="18" charset="0"/>
              </a:rPr>
              <a:t>.</a:t>
            </a:r>
          </a:p>
          <a:p>
            <a:pPr fontAlgn="base"/>
            <a:endParaRPr lang="en-US" sz="3200" dirty="0" smtClean="0">
              <a:latin typeface="Cambria" pitchFamily="18" charset="0"/>
              <a:ea typeface="Cambria" pitchFamily="18" charset="0"/>
            </a:endParaRPr>
          </a:p>
          <a:p>
            <a:pPr fontAlgn="base"/>
            <a:r>
              <a:rPr lang="en-US" sz="3200" dirty="0" smtClean="0">
                <a:latin typeface="Cambria" pitchFamily="18" charset="0"/>
                <a:ea typeface="Cambria" pitchFamily="18" charset="0"/>
              </a:rPr>
              <a:t>Just adhere to these simple steps</a:t>
            </a:r>
            <a:r>
              <a:rPr lang="en-US" sz="3200" dirty="0" smtClean="0">
                <a:latin typeface="Cambria" pitchFamily="18" charset="0"/>
                <a:ea typeface="Cambria" pitchFamily="18" charset="0"/>
              </a:rPr>
              <a:t>:</a:t>
            </a:r>
          </a:p>
          <a:p>
            <a:pPr fontAlgn="base"/>
            <a:endParaRPr lang="en-US" sz="3200" dirty="0" smtClean="0">
              <a:latin typeface="Cambria" pitchFamily="18" charset="0"/>
              <a:ea typeface="Cambria" pitchFamily="18" charset="0"/>
            </a:endParaRPr>
          </a:p>
          <a:p>
            <a:pPr marL="742950" indent="-742950" fontAlgn="base">
              <a:buFont typeface="+mj-lt"/>
              <a:buAutoNum type="arabicPeriod"/>
            </a:pPr>
            <a:r>
              <a:rPr lang="en-US" sz="3200" dirty="0" smtClean="0">
                <a:latin typeface="Cambria" pitchFamily="18" charset="0"/>
                <a:ea typeface="Cambria" pitchFamily="18" charset="0"/>
              </a:rPr>
              <a:t>Visit our website and complete the </a:t>
            </a:r>
            <a:r>
              <a:rPr lang="en-US" sz="3200" dirty="0" smtClean="0">
                <a:latin typeface="Cambria" pitchFamily="18" charset="0"/>
                <a:ea typeface="Cambria" pitchFamily="18" charset="0"/>
                <a:hlinkClick r:id="rId3"/>
              </a:rPr>
              <a:t>online personal loan application</a:t>
            </a:r>
            <a:r>
              <a:rPr lang="en-US" sz="3200" dirty="0" smtClean="0">
                <a:latin typeface="Cambria" pitchFamily="18" charset="0"/>
                <a:ea typeface="Cambria" pitchFamily="18" charset="0"/>
              </a:rPr>
              <a:t>.</a:t>
            </a:r>
          </a:p>
          <a:p>
            <a:pPr marL="742950" indent="-742950" fontAlgn="base">
              <a:buFont typeface="+mj-lt"/>
              <a:buAutoNum type="arabicPeriod"/>
            </a:pPr>
            <a:r>
              <a:rPr lang="en-US" sz="3200" dirty="0" smtClean="0">
                <a:latin typeface="Cambria" pitchFamily="18" charset="0"/>
                <a:ea typeface="Cambria" pitchFamily="18" charset="0"/>
              </a:rPr>
              <a:t>Provide your name, job info, and mailing address, as well as any essential information.</a:t>
            </a:r>
          </a:p>
          <a:p>
            <a:pPr marL="742950" indent="-742950" fontAlgn="base">
              <a:buFont typeface="+mj-lt"/>
              <a:buAutoNum type="arabicPeriod"/>
            </a:pPr>
            <a:r>
              <a:rPr lang="en-US" sz="3200" dirty="0" smtClean="0">
                <a:latin typeface="Cambria" pitchFamily="18" charset="0"/>
                <a:ea typeface="Cambria" pitchFamily="18" charset="0"/>
              </a:rPr>
              <a:t>Within hours of getting your submission, we will analyze it and get back to you with an answer.</a:t>
            </a:r>
            <a:endParaRPr lang="en-US" sz="3200" dirty="0">
              <a:latin typeface="Cambria" pitchFamily="18" charset="0"/>
              <a:ea typeface="Cambria" pitchFamily="18" charset="0"/>
            </a:endParaRPr>
          </a:p>
        </p:txBody>
      </p:sp>
    </p:spTree>
  </p:cSld>
  <p:clrMapOvr>
    <a:masterClrMapping/>
  </p:clrMapOvr>
  <p:transition spd="med" advClick="0" advTm="2187">
    <p:pull dir="d"/>
    <p:sndAc>
      <p:stSnd>
        <p:snd r:embed="rId2" name="voltage.wav" builtIn="1"/>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762000" y="2552700"/>
            <a:ext cx="16916400" cy="7017306"/>
          </a:xfrm>
          <a:prstGeom prst="rect">
            <a:avLst/>
          </a:prstGeom>
        </p:spPr>
        <p:txBody>
          <a:bodyPr wrap="square" lIns="0" tIns="0" rIns="0" bIns="0" rtlCol="0" anchor="t">
            <a:spAutoFit/>
          </a:bodyPr>
          <a:lstStyle/>
          <a:p>
            <a:pPr algn="ctr" fontAlgn="base"/>
            <a:r>
              <a:rPr lang="en-US" sz="2400" dirty="0" smtClean="0">
                <a:latin typeface="Cambria" pitchFamily="18" charset="0"/>
                <a:ea typeface="Cambria" pitchFamily="18" charset="0"/>
              </a:rPr>
              <a:t>At Cash in Minutes, we are aware that for many people, the cost of living has essentially caught up to their level of income. Due to this, saving money is quite difficult. We provide fast personal loans to meet your demands anytime you need cash immediately and lack the time to deal with lengthy procedures</a:t>
            </a:r>
            <a:r>
              <a:rPr lang="en-US" sz="2400" dirty="0" smtClean="0">
                <a:latin typeface="Cambria" pitchFamily="18" charset="0"/>
                <a:ea typeface="Cambria" pitchFamily="18" charset="0"/>
              </a:rPr>
              <a:t>.</a:t>
            </a:r>
          </a:p>
          <a:p>
            <a:pPr algn="ctr" fontAlgn="base"/>
            <a:endParaRPr lang="en-US" sz="2400" dirty="0" smtClean="0">
              <a:latin typeface="Cambria" pitchFamily="18" charset="0"/>
              <a:ea typeface="Cambria" pitchFamily="18" charset="0"/>
            </a:endParaRPr>
          </a:p>
          <a:p>
            <a:pPr algn="ctr" fontAlgn="base"/>
            <a:r>
              <a:rPr lang="en-US" sz="2400" dirty="0" smtClean="0">
                <a:latin typeface="Cambria" pitchFamily="18" charset="0"/>
                <a:ea typeface="Cambria" pitchFamily="18" charset="0"/>
              </a:rPr>
              <a:t>Regardless if you have poor credit, you are welcome. When you need it, our hard-working crew makes certain that the cash is in your account. We stand out from other lenders in that we don’t separate those with good credit from those with bad credit</a:t>
            </a:r>
            <a:r>
              <a:rPr lang="en-US" sz="2400" dirty="0" smtClean="0">
                <a:latin typeface="Cambria" pitchFamily="18" charset="0"/>
                <a:ea typeface="Cambria" pitchFamily="18" charset="0"/>
              </a:rPr>
              <a:t>.</a:t>
            </a:r>
          </a:p>
          <a:p>
            <a:pPr algn="ctr" fontAlgn="base"/>
            <a:endParaRPr lang="en-US" sz="2400" dirty="0" smtClean="0">
              <a:latin typeface="Cambria" pitchFamily="18" charset="0"/>
              <a:ea typeface="Cambria" pitchFamily="18" charset="0"/>
            </a:endParaRPr>
          </a:p>
          <a:p>
            <a:pPr algn="ctr" fontAlgn="base"/>
            <a:r>
              <a:rPr lang="en-US" sz="2400" dirty="0" smtClean="0">
                <a:latin typeface="Cambria" pitchFamily="18" charset="0"/>
                <a:ea typeface="Cambria" pitchFamily="18" charset="0"/>
              </a:rPr>
              <a:t>Also, we provide some of the lowest interest rates in the Utah Valley, which makes us the most in-demand lenders in the area. As a result, anytime you contact us for a personal loan, you can expect to receive quick and very inexpensive loans with the most competitive interest rates</a:t>
            </a:r>
            <a:r>
              <a:rPr lang="en-US" sz="2400" dirty="0" smtClean="0">
                <a:latin typeface="Cambria" pitchFamily="18" charset="0"/>
                <a:ea typeface="Cambria" pitchFamily="18" charset="0"/>
              </a:rPr>
              <a:t>.</a:t>
            </a:r>
          </a:p>
          <a:p>
            <a:pPr algn="ctr" fontAlgn="base"/>
            <a:endParaRPr lang="en-US" sz="2400" dirty="0" smtClean="0">
              <a:latin typeface="Cambria" pitchFamily="18" charset="0"/>
              <a:ea typeface="Cambria" pitchFamily="18" charset="0"/>
            </a:endParaRPr>
          </a:p>
          <a:p>
            <a:pPr algn="ctr" fontAlgn="base"/>
            <a:r>
              <a:rPr lang="en-US" sz="2400" dirty="0" smtClean="0">
                <a:latin typeface="Cambria" pitchFamily="18" charset="0"/>
                <a:ea typeface="Cambria" pitchFamily="18" charset="0"/>
              </a:rPr>
              <a:t>We take pride in providing individuals in need with the simplest, cheapest, and quickest personal loans. You may easily and quickly apply for personal loans, thanks to our simple application process. So if you are concerned that your credit history may not be the best for obtaining a loan, don’t be. Just complete your online application and Cash in Minutes will assist you within hours to maintain your financial position. We have a track record</a:t>
            </a:r>
            <a:r>
              <a:rPr lang="en-US" sz="2400" dirty="0" smtClean="0">
                <a:latin typeface="Cambria" pitchFamily="18" charset="0"/>
                <a:ea typeface="Cambria" pitchFamily="18" charset="0"/>
              </a:rPr>
              <a:t>.</a:t>
            </a:r>
          </a:p>
          <a:p>
            <a:pPr algn="ctr" fontAlgn="base"/>
            <a:endParaRPr lang="en-US" sz="2400" dirty="0" smtClean="0">
              <a:latin typeface="Cambria" pitchFamily="18" charset="0"/>
              <a:ea typeface="Cambria" pitchFamily="18" charset="0"/>
            </a:endParaRPr>
          </a:p>
          <a:p>
            <a:pPr algn="ctr" fontAlgn="base"/>
            <a:r>
              <a:rPr lang="en-US" sz="2400" dirty="0" smtClean="0">
                <a:latin typeface="Cambria" pitchFamily="18" charset="0"/>
                <a:ea typeface="Cambria" pitchFamily="18" charset="0"/>
              </a:rPr>
              <a:t>Apply at Cash in Minutes now to get a decision by the end of the day if you want flexible repayment options, the lowest interest rates, better possibilities of getting a loan, and a rapid application procedure (or even earlier). Regardless of your credit record, we want to help you in regaining your financial stability</a:t>
            </a:r>
            <a:r>
              <a:rPr lang="en-US" sz="2400" dirty="0" smtClean="0">
                <a:latin typeface="Cambria" pitchFamily="18" charset="0"/>
                <a:ea typeface="Cambria" pitchFamily="18" charset="0"/>
              </a:rPr>
              <a:t>.</a:t>
            </a:r>
            <a:endParaRPr lang="en-US" sz="2400" dirty="0" smtClean="0">
              <a:latin typeface="Cambria" pitchFamily="18" charset="0"/>
              <a:ea typeface="Cambria" pitchFamily="18" charset="0"/>
            </a:endParaRPr>
          </a:p>
        </p:txBody>
      </p:sp>
      <p:sp>
        <p:nvSpPr>
          <p:cNvPr id="9" name="Freeform 9"/>
          <p:cNvSpPr/>
          <p:nvPr/>
        </p:nvSpPr>
        <p:spPr>
          <a:xfrm flipH="1">
            <a:off x="15925799" y="1"/>
            <a:ext cx="2362199" cy="2247900"/>
          </a:xfrm>
          <a:custGeom>
            <a:avLst/>
            <a:gdLst/>
            <a:ahLst/>
            <a:cxnLst/>
            <a:rect l="l" t="t" r="r" b="b"/>
            <a:pathLst>
              <a:path w="3377219" h="3377219">
                <a:moveTo>
                  <a:pt x="3377219" y="0"/>
                </a:moveTo>
                <a:lnTo>
                  <a:pt x="0" y="0"/>
                </a:lnTo>
                <a:lnTo>
                  <a:pt x="0" y="3377219"/>
                </a:lnTo>
                <a:lnTo>
                  <a:pt x="3377219" y="3377219"/>
                </a:lnTo>
                <a:lnTo>
                  <a:pt x="3377219" y="0"/>
                </a:lnTo>
                <a:close/>
              </a:path>
            </a:pathLst>
          </a:custGeom>
          <a:blipFill>
            <a:blip r:embed="rId3">
              <a:extLst>
                <a:ext uri="{96DAC541-7B7A-43D3-8B79-37D633B846F1}">
                  <asvg:svgBlip xmlns:asvg="http://schemas.microsoft.com/office/drawing/2016/SVG/main" xmlns="" r:embed="rId4"/>
                </a:ext>
              </a:extLst>
            </a:blip>
            <a:stretch>
              <a:fillRect/>
            </a:stretch>
          </a:blipFill>
          <a:ln cap="sq">
            <a:noFill/>
            <a:prstDash val="solid"/>
            <a:miter/>
          </a:ln>
        </p:spPr>
      </p:sp>
      <p:sp>
        <p:nvSpPr>
          <p:cNvPr id="43" name="Rectangle 42"/>
          <p:cNvSpPr/>
          <p:nvPr/>
        </p:nvSpPr>
        <p:spPr>
          <a:xfrm>
            <a:off x="1066800" y="266700"/>
            <a:ext cx="15087600" cy="2062103"/>
          </a:xfrm>
          <a:prstGeom prst="rect">
            <a:avLst/>
          </a:prstGeom>
        </p:spPr>
        <p:txBody>
          <a:bodyPr wrap="square">
            <a:spAutoFit/>
          </a:bodyPr>
          <a:lstStyle/>
          <a:p>
            <a:pPr algn="ctr"/>
            <a:r>
              <a:rPr lang="en-US" sz="6400" dirty="0" smtClean="0">
                <a:latin typeface="Archivo Black" charset="0"/>
              </a:rPr>
              <a:t>Why Choose Us For Personal Loans For Bad Credit?</a:t>
            </a:r>
            <a:endParaRPr lang="en-US" sz="6400" dirty="0">
              <a:latin typeface="Archivo Black" charset="0"/>
            </a:endParaRPr>
          </a:p>
        </p:txBody>
      </p:sp>
    </p:spTree>
  </p:cSld>
  <p:clrMapOvr>
    <a:masterClrMapping/>
  </p:clrMapOvr>
  <p:transition spd="med" advClick="0" advTm="2188">
    <p:pull dir="d"/>
    <p:sndAc>
      <p:stSnd>
        <p:snd r:embed="rId2" name="voltage.wav" builtIn="1"/>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99871" y="2680192"/>
            <a:ext cx="8892659" cy="4924128"/>
            <a:chOff x="0" y="0"/>
            <a:chExt cx="2785608" cy="1542473"/>
          </a:xfrm>
        </p:grpSpPr>
        <p:sp>
          <p:nvSpPr>
            <p:cNvPr id="3" name="Freeform 3"/>
            <p:cNvSpPr/>
            <p:nvPr/>
          </p:nvSpPr>
          <p:spPr>
            <a:xfrm>
              <a:off x="0" y="0"/>
              <a:ext cx="2785608" cy="1542473"/>
            </a:xfrm>
            <a:custGeom>
              <a:avLst/>
              <a:gdLst/>
              <a:ahLst/>
              <a:cxnLst/>
              <a:rect l="l" t="t" r="r" b="b"/>
              <a:pathLst>
                <a:path w="2785608" h="1542473">
                  <a:moveTo>
                    <a:pt x="39177" y="0"/>
                  </a:moveTo>
                  <a:lnTo>
                    <a:pt x="2746431" y="0"/>
                  </a:lnTo>
                  <a:cubicBezTo>
                    <a:pt x="2768068" y="0"/>
                    <a:pt x="2785608" y="17540"/>
                    <a:pt x="2785608" y="39177"/>
                  </a:cubicBezTo>
                  <a:lnTo>
                    <a:pt x="2785608" y="1503296"/>
                  </a:lnTo>
                  <a:cubicBezTo>
                    <a:pt x="2785608" y="1524933"/>
                    <a:pt x="2768068" y="1542473"/>
                    <a:pt x="2746431" y="1542473"/>
                  </a:cubicBezTo>
                  <a:lnTo>
                    <a:pt x="39177" y="1542473"/>
                  </a:lnTo>
                  <a:cubicBezTo>
                    <a:pt x="17540" y="1542473"/>
                    <a:pt x="0" y="1524933"/>
                    <a:pt x="0" y="1503296"/>
                  </a:cubicBezTo>
                  <a:lnTo>
                    <a:pt x="0" y="39177"/>
                  </a:lnTo>
                  <a:cubicBezTo>
                    <a:pt x="0" y="17540"/>
                    <a:pt x="17540" y="0"/>
                    <a:pt x="39177" y="0"/>
                  </a:cubicBezTo>
                  <a:close/>
                </a:path>
              </a:pathLst>
            </a:custGeom>
            <a:solidFill>
              <a:srgbClr val="0C6C3A"/>
            </a:solidFill>
            <a:ln cap="rnd">
              <a:noFill/>
              <a:prstDash val="solid"/>
              <a:round/>
            </a:ln>
          </p:spPr>
        </p:sp>
        <p:sp>
          <p:nvSpPr>
            <p:cNvPr id="4" name="TextBox 4"/>
            <p:cNvSpPr txBox="1"/>
            <p:nvPr/>
          </p:nvSpPr>
          <p:spPr>
            <a:xfrm>
              <a:off x="0" y="-38100"/>
              <a:ext cx="2785608" cy="1580573"/>
            </a:xfrm>
            <a:prstGeom prst="rect">
              <a:avLst/>
            </a:prstGeom>
          </p:spPr>
          <p:txBody>
            <a:bodyPr lIns="50800" tIns="50800" rIns="50800" bIns="50800" rtlCol="0" anchor="ctr"/>
            <a:lstStyle/>
            <a:p>
              <a:pPr marL="0" lvl="0" indent="0" algn="ctr">
                <a:lnSpc>
                  <a:spcPts val="3035"/>
                </a:lnSpc>
                <a:spcBef>
                  <a:spcPct val="0"/>
                </a:spcBef>
              </a:pPr>
              <a:endParaRPr/>
            </a:p>
          </p:txBody>
        </p:sp>
      </p:grpSp>
      <p:sp>
        <p:nvSpPr>
          <p:cNvPr id="5" name="Freeform 5"/>
          <p:cNvSpPr/>
          <p:nvPr/>
        </p:nvSpPr>
        <p:spPr>
          <a:xfrm>
            <a:off x="7474770" y="5958554"/>
            <a:ext cx="323665" cy="323665"/>
          </a:xfrm>
          <a:custGeom>
            <a:avLst/>
            <a:gdLst/>
            <a:ahLst/>
            <a:cxnLst/>
            <a:rect l="l" t="t" r="r" b="b"/>
            <a:pathLst>
              <a:path w="323665" h="323665">
                <a:moveTo>
                  <a:pt x="0" y="0"/>
                </a:moveTo>
                <a:lnTo>
                  <a:pt x="323665" y="0"/>
                </a:lnTo>
                <a:lnTo>
                  <a:pt x="323665" y="323665"/>
                </a:lnTo>
                <a:lnTo>
                  <a:pt x="0" y="323665"/>
                </a:lnTo>
                <a:lnTo>
                  <a:pt x="0" y="0"/>
                </a:lnTo>
                <a:close/>
              </a:path>
            </a:pathLst>
          </a:custGeom>
          <a:blipFill>
            <a:blip r:embed="rId3" cstate="print">
              <a:extLst>
                <a:ext uri="{96DAC541-7B7A-43D3-8B79-37D633B846F1}">
                  <asvg:svgBlip xmlns:asvg="http://schemas.microsoft.com/office/drawing/2016/SVG/main" xmlns="" r:embed="rId4"/>
                </a:ext>
              </a:extLst>
            </a:blip>
            <a:stretch>
              <a:fillRect/>
            </a:stretch>
          </a:blipFill>
          <a:ln cap="sq">
            <a:noFill/>
            <a:prstDash val="solid"/>
            <a:miter/>
          </a:ln>
        </p:spPr>
      </p:sp>
      <p:sp>
        <p:nvSpPr>
          <p:cNvPr id="7" name="Freeform 7"/>
          <p:cNvSpPr/>
          <p:nvPr/>
        </p:nvSpPr>
        <p:spPr>
          <a:xfrm>
            <a:off x="7474770" y="5553075"/>
            <a:ext cx="323520" cy="323665"/>
          </a:xfrm>
          <a:custGeom>
            <a:avLst/>
            <a:gdLst/>
            <a:ahLst/>
            <a:cxnLst/>
            <a:rect l="l" t="t" r="r" b="b"/>
            <a:pathLst>
              <a:path w="323520" h="323665">
                <a:moveTo>
                  <a:pt x="0" y="0"/>
                </a:moveTo>
                <a:lnTo>
                  <a:pt x="323519" y="0"/>
                </a:lnTo>
                <a:lnTo>
                  <a:pt x="323519" y="323665"/>
                </a:lnTo>
                <a:lnTo>
                  <a:pt x="0" y="323665"/>
                </a:lnTo>
                <a:lnTo>
                  <a:pt x="0" y="0"/>
                </a:lnTo>
                <a:close/>
              </a:path>
            </a:pathLst>
          </a:custGeom>
          <a:blipFill>
            <a:blip r:embed="rId5" cstate="print">
              <a:extLst>
                <a:ext uri="{96DAC541-7B7A-43D3-8B79-37D633B846F1}">
                  <asvg:svgBlip xmlns:asvg="http://schemas.microsoft.com/office/drawing/2016/SVG/main" xmlns="" r:embed="rId7"/>
                </a:ext>
              </a:extLst>
            </a:blip>
            <a:stretch>
              <a:fillRect/>
            </a:stretch>
          </a:blipFill>
          <a:ln cap="sq">
            <a:noFill/>
            <a:prstDash val="solid"/>
            <a:miter/>
          </a:ln>
        </p:spPr>
      </p:sp>
      <p:sp>
        <p:nvSpPr>
          <p:cNvPr id="8" name="Freeform 8"/>
          <p:cNvSpPr/>
          <p:nvPr/>
        </p:nvSpPr>
        <p:spPr>
          <a:xfrm>
            <a:off x="7488696" y="5142256"/>
            <a:ext cx="323665" cy="323665"/>
          </a:xfrm>
          <a:custGeom>
            <a:avLst/>
            <a:gdLst/>
            <a:ahLst/>
            <a:cxnLst/>
            <a:rect l="l" t="t" r="r" b="b"/>
            <a:pathLst>
              <a:path w="323665" h="323665">
                <a:moveTo>
                  <a:pt x="0" y="0"/>
                </a:moveTo>
                <a:lnTo>
                  <a:pt x="323665" y="0"/>
                </a:lnTo>
                <a:lnTo>
                  <a:pt x="323665" y="323665"/>
                </a:lnTo>
                <a:lnTo>
                  <a:pt x="0" y="323665"/>
                </a:lnTo>
                <a:lnTo>
                  <a:pt x="0" y="0"/>
                </a:lnTo>
                <a:close/>
              </a:path>
            </a:pathLst>
          </a:custGeom>
          <a:blipFill>
            <a:blip r:embed="rId8" cstate="print">
              <a:extLst>
                <a:ext uri="{96DAC541-7B7A-43D3-8B79-37D633B846F1}">
                  <asvg:svgBlip xmlns:asvg="http://schemas.microsoft.com/office/drawing/2016/SVG/main" xmlns="" r:embed="rId9"/>
                </a:ext>
              </a:extLst>
            </a:blip>
            <a:stretch>
              <a:fillRect/>
            </a:stretch>
          </a:blipFill>
        </p:spPr>
      </p:sp>
      <p:sp>
        <p:nvSpPr>
          <p:cNvPr id="9" name="Freeform 9"/>
          <p:cNvSpPr/>
          <p:nvPr/>
        </p:nvSpPr>
        <p:spPr>
          <a:xfrm>
            <a:off x="868394" y="2100713"/>
            <a:ext cx="6083085" cy="6083085"/>
          </a:xfrm>
          <a:custGeom>
            <a:avLst/>
            <a:gdLst/>
            <a:ahLst/>
            <a:cxnLst/>
            <a:rect l="l" t="t" r="r" b="b"/>
            <a:pathLst>
              <a:path w="6083085" h="6083085">
                <a:moveTo>
                  <a:pt x="0" y="0"/>
                </a:moveTo>
                <a:lnTo>
                  <a:pt x="6083085" y="0"/>
                </a:lnTo>
                <a:lnTo>
                  <a:pt x="6083085" y="6083086"/>
                </a:lnTo>
                <a:lnTo>
                  <a:pt x="0" y="6083086"/>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a:ln cap="sq">
            <a:noFill/>
            <a:prstDash val="solid"/>
            <a:miter/>
          </a:ln>
        </p:spPr>
      </p:sp>
      <p:grpSp>
        <p:nvGrpSpPr>
          <p:cNvPr id="10" name="Group 10"/>
          <p:cNvGrpSpPr/>
          <p:nvPr/>
        </p:nvGrpSpPr>
        <p:grpSpPr>
          <a:xfrm>
            <a:off x="1434840" y="2667169"/>
            <a:ext cx="4950194" cy="4950174"/>
            <a:chOff x="0" y="0"/>
            <a:chExt cx="6350000" cy="6349975"/>
          </a:xfrm>
        </p:grpSpPr>
        <p:sp>
          <p:nvSpPr>
            <p:cNvPr id="11" name="Freeform 11"/>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12"/>
              <a:stretch>
                <a:fillRect t="-2936" b="-2936"/>
              </a:stretch>
            </a:blipFill>
          </p:spPr>
        </p:sp>
      </p:grpSp>
      <p:grpSp>
        <p:nvGrpSpPr>
          <p:cNvPr id="12" name="Group 12"/>
          <p:cNvGrpSpPr/>
          <p:nvPr/>
        </p:nvGrpSpPr>
        <p:grpSpPr>
          <a:xfrm>
            <a:off x="7197737" y="4532216"/>
            <a:ext cx="42696" cy="2482460"/>
            <a:chOff x="0" y="0"/>
            <a:chExt cx="13374" cy="777626"/>
          </a:xfrm>
        </p:grpSpPr>
        <p:sp>
          <p:nvSpPr>
            <p:cNvPr id="13" name="Freeform 13"/>
            <p:cNvSpPr/>
            <p:nvPr/>
          </p:nvSpPr>
          <p:spPr>
            <a:xfrm>
              <a:off x="0" y="0"/>
              <a:ext cx="13374" cy="777626"/>
            </a:xfrm>
            <a:custGeom>
              <a:avLst/>
              <a:gdLst/>
              <a:ahLst/>
              <a:cxnLst/>
              <a:rect l="l" t="t" r="r" b="b"/>
              <a:pathLst>
                <a:path w="13374" h="777626">
                  <a:moveTo>
                    <a:pt x="0" y="0"/>
                  </a:moveTo>
                  <a:lnTo>
                    <a:pt x="13374" y="0"/>
                  </a:lnTo>
                  <a:lnTo>
                    <a:pt x="13374" y="777626"/>
                  </a:lnTo>
                  <a:lnTo>
                    <a:pt x="0" y="777626"/>
                  </a:lnTo>
                  <a:close/>
                </a:path>
              </a:pathLst>
            </a:custGeom>
            <a:solidFill>
              <a:srgbClr val="FFFFFF"/>
            </a:solidFill>
          </p:spPr>
        </p:sp>
        <p:sp>
          <p:nvSpPr>
            <p:cNvPr id="14" name="TextBox 14"/>
            <p:cNvSpPr txBox="1"/>
            <p:nvPr/>
          </p:nvSpPr>
          <p:spPr>
            <a:xfrm>
              <a:off x="0" y="-38100"/>
              <a:ext cx="13374" cy="815726"/>
            </a:xfrm>
            <a:prstGeom prst="rect">
              <a:avLst/>
            </a:prstGeom>
          </p:spPr>
          <p:txBody>
            <a:bodyPr lIns="50800" tIns="50800" rIns="50800" bIns="50800" rtlCol="0" anchor="ctr"/>
            <a:lstStyle/>
            <a:p>
              <a:pPr algn="ctr">
                <a:lnSpc>
                  <a:spcPts val="3035"/>
                </a:lnSpc>
              </a:pPr>
              <a:endParaRPr/>
            </a:p>
          </p:txBody>
        </p:sp>
      </p:grpSp>
      <p:grpSp>
        <p:nvGrpSpPr>
          <p:cNvPr id="15" name="Group 15"/>
          <p:cNvGrpSpPr/>
          <p:nvPr/>
        </p:nvGrpSpPr>
        <p:grpSpPr>
          <a:xfrm>
            <a:off x="15811589" y="8007246"/>
            <a:ext cx="4201427" cy="4201427"/>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F9DF3A"/>
              </a:solidFill>
              <a:prstDash val="solid"/>
              <a:miter/>
            </a:ln>
          </p:spPr>
        </p:sp>
        <p:sp>
          <p:nvSpPr>
            <p:cNvPr id="17" name="TextBox 17"/>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18" name="Group 18"/>
          <p:cNvGrpSpPr/>
          <p:nvPr/>
        </p:nvGrpSpPr>
        <p:grpSpPr>
          <a:xfrm>
            <a:off x="14348278" y="-2700043"/>
            <a:ext cx="4201427" cy="4201427"/>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F9DF3A"/>
              </a:solidFill>
              <a:prstDash val="solid"/>
              <a:miter/>
            </a:ln>
          </p:spPr>
        </p:sp>
        <p:sp>
          <p:nvSpPr>
            <p:cNvPr id="20" name="TextBox 20"/>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21" name="Group 21"/>
          <p:cNvGrpSpPr/>
          <p:nvPr/>
        </p:nvGrpSpPr>
        <p:grpSpPr>
          <a:xfrm>
            <a:off x="16067950" y="6633635"/>
            <a:ext cx="762083" cy="762083"/>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C6C3A"/>
            </a:solidFill>
            <a:ln cap="sq">
              <a:noFill/>
              <a:prstDash val="solid"/>
              <a:miter/>
            </a:ln>
          </p:spPr>
        </p:sp>
        <p:sp>
          <p:nvSpPr>
            <p:cNvPr id="23" name="TextBox 23"/>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24" name="Group 24"/>
          <p:cNvGrpSpPr/>
          <p:nvPr/>
        </p:nvGrpSpPr>
        <p:grpSpPr>
          <a:xfrm>
            <a:off x="-575233" y="9258300"/>
            <a:ext cx="1614906" cy="1614906"/>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C6C3A"/>
            </a:solidFill>
            <a:ln cap="sq">
              <a:noFill/>
              <a:prstDash val="solid"/>
              <a:miter/>
            </a:ln>
          </p:spPr>
        </p:sp>
        <p:sp>
          <p:nvSpPr>
            <p:cNvPr id="26" name="TextBox 26"/>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sp>
        <p:nvSpPr>
          <p:cNvPr id="27" name="Freeform 27"/>
          <p:cNvSpPr/>
          <p:nvPr/>
        </p:nvSpPr>
        <p:spPr>
          <a:xfrm>
            <a:off x="868394" y="429371"/>
            <a:ext cx="3628667" cy="1198659"/>
          </a:xfrm>
          <a:custGeom>
            <a:avLst/>
            <a:gdLst/>
            <a:ahLst/>
            <a:cxnLst/>
            <a:rect l="l" t="t" r="r" b="b"/>
            <a:pathLst>
              <a:path w="3628667" h="1198659">
                <a:moveTo>
                  <a:pt x="0" y="0"/>
                </a:moveTo>
                <a:lnTo>
                  <a:pt x="3628666" y="0"/>
                </a:lnTo>
                <a:lnTo>
                  <a:pt x="3628666" y="1198658"/>
                </a:lnTo>
                <a:lnTo>
                  <a:pt x="0" y="1198658"/>
                </a:lnTo>
                <a:lnTo>
                  <a:pt x="0" y="0"/>
                </a:lnTo>
                <a:close/>
              </a:path>
            </a:pathLst>
          </a:custGeom>
          <a:blipFill>
            <a:blip r:embed="rId13"/>
            <a:stretch>
              <a:fillRect/>
            </a:stretch>
          </a:blipFill>
        </p:spPr>
      </p:sp>
      <p:sp>
        <p:nvSpPr>
          <p:cNvPr id="28" name="TextBox 28"/>
          <p:cNvSpPr txBox="1"/>
          <p:nvPr/>
        </p:nvSpPr>
        <p:spPr>
          <a:xfrm>
            <a:off x="7924800" y="5524500"/>
            <a:ext cx="3857414" cy="307777"/>
          </a:xfrm>
          <a:prstGeom prst="rect">
            <a:avLst/>
          </a:prstGeom>
        </p:spPr>
        <p:txBody>
          <a:bodyPr lIns="0" tIns="0" rIns="0" bIns="0" rtlCol="0" anchor="t">
            <a:spAutoFit/>
          </a:bodyPr>
          <a:lstStyle/>
          <a:p>
            <a:pPr algn="l">
              <a:lnSpc>
                <a:spcPts val="2445"/>
              </a:lnSpc>
            </a:pPr>
            <a:r>
              <a:rPr lang="en-US" sz="2000" dirty="0">
                <a:latin typeface="Cambria" pitchFamily="18" charset="0"/>
                <a:ea typeface="Cambria" pitchFamily="18" charset="0"/>
              </a:rPr>
              <a:t>www.mycashinminutes.com</a:t>
            </a:r>
          </a:p>
        </p:txBody>
      </p:sp>
      <p:sp>
        <p:nvSpPr>
          <p:cNvPr id="30" name="TextBox 30"/>
          <p:cNvSpPr txBox="1"/>
          <p:nvPr/>
        </p:nvSpPr>
        <p:spPr>
          <a:xfrm>
            <a:off x="7924800" y="5938355"/>
            <a:ext cx="3390341" cy="615553"/>
          </a:xfrm>
          <a:prstGeom prst="rect">
            <a:avLst/>
          </a:prstGeom>
        </p:spPr>
        <p:txBody>
          <a:bodyPr lIns="0" tIns="0" rIns="0" bIns="0" rtlCol="0" anchor="t">
            <a:spAutoFit/>
          </a:bodyPr>
          <a:lstStyle/>
          <a:p>
            <a:pPr algn="l">
              <a:lnSpc>
                <a:spcPts val="2445"/>
              </a:lnSpc>
            </a:pPr>
            <a:r>
              <a:rPr lang="en-US" sz="2000" dirty="0">
                <a:latin typeface="Cambria" pitchFamily="18" charset="0"/>
                <a:ea typeface="Cambria" pitchFamily="18" charset="0"/>
              </a:rPr>
              <a:t>424 North Freedom Blvd Provo, Utah 84601</a:t>
            </a:r>
          </a:p>
        </p:txBody>
      </p:sp>
      <p:sp>
        <p:nvSpPr>
          <p:cNvPr id="31" name="TextBox 31"/>
          <p:cNvSpPr txBox="1"/>
          <p:nvPr/>
        </p:nvSpPr>
        <p:spPr>
          <a:xfrm>
            <a:off x="7938726" y="5126704"/>
            <a:ext cx="2424474" cy="307777"/>
          </a:xfrm>
          <a:prstGeom prst="rect">
            <a:avLst/>
          </a:prstGeom>
        </p:spPr>
        <p:txBody>
          <a:bodyPr wrap="square" lIns="0" tIns="0" rIns="0" bIns="0" rtlCol="0" anchor="t">
            <a:spAutoFit/>
          </a:bodyPr>
          <a:lstStyle/>
          <a:p>
            <a:pPr algn="l">
              <a:lnSpc>
                <a:spcPts val="2445"/>
              </a:lnSpc>
            </a:pPr>
            <a:r>
              <a:rPr lang="en-US" sz="2000" dirty="0">
                <a:latin typeface="Cambria" pitchFamily="18" charset="0"/>
                <a:ea typeface="Cambria" pitchFamily="18" charset="0"/>
              </a:rPr>
              <a:t>+1 (801) 919-3200</a:t>
            </a:r>
          </a:p>
        </p:txBody>
      </p:sp>
      <p:sp>
        <p:nvSpPr>
          <p:cNvPr id="32" name="TextBox 32"/>
          <p:cNvSpPr txBox="1"/>
          <p:nvPr/>
        </p:nvSpPr>
        <p:spPr>
          <a:xfrm>
            <a:off x="7539489" y="4484591"/>
            <a:ext cx="3890511" cy="407932"/>
          </a:xfrm>
          <a:prstGeom prst="rect">
            <a:avLst/>
          </a:prstGeom>
        </p:spPr>
        <p:txBody>
          <a:bodyPr wrap="square" lIns="0" tIns="0" rIns="0" bIns="0" rtlCol="0" anchor="t">
            <a:spAutoFit/>
          </a:bodyPr>
          <a:lstStyle/>
          <a:p>
            <a:pPr algn="l">
              <a:lnSpc>
                <a:spcPts val="3518"/>
              </a:lnSpc>
            </a:pPr>
            <a:r>
              <a:rPr lang="en-US" sz="2000" dirty="0" smtClean="0">
                <a:latin typeface="Archivo Black" charset="0"/>
                <a:ea typeface="Cambria" pitchFamily="18" charset="0"/>
              </a:rPr>
              <a:t>Contact Details</a:t>
            </a:r>
            <a:endParaRPr lang="en-US" sz="2000" dirty="0">
              <a:latin typeface="Archivo Black" charset="0"/>
              <a:ea typeface="Cambria" pitchFamily="18" charset="0"/>
            </a:endParaRPr>
          </a:p>
        </p:txBody>
      </p:sp>
      <p:sp>
        <p:nvSpPr>
          <p:cNvPr id="33" name="TextBox 33"/>
          <p:cNvSpPr txBox="1"/>
          <p:nvPr/>
        </p:nvSpPr>
        <p:spPr>
          <a:xfrm>
            <a:off x="6638680" y="2948548"/>
            <a:ext cx="6010520" cy="910506"/>
          </a:xfrm>
          <a:prstGeom prst="rect">
            <a:avLst/>
          </a:prstGeom>
        </p:spPr>
        <p:txBody>
          <a:bodyPr wrap="square" lIns="0" tIns="0" rIns="0" bIns="0" rtlCol="0" anchor="t">
            <a:spAutoFit/>
          </a:bodyPr>
          <a:lstStyle/>
          <a:p>
            <a:pPr marL="0" lvl="0" indent="0" algn="l">
              <a:lnSpc>
                <a:spcPts val="7116"/>
              </a:lnSpc>
              <a:spcBef>
                <a:spcPct val="0"/>
              </a:spcBef>
            </a:pPr>
            <a:r>
              <a:rPr lang="en-US" sz="5082" spc="477" dirty="0">
                <a:latin typeface="Archivo Black" charset="0"/>
                <a:ea typeface="Cambria" pitchFamily="18" charset="0"/>
              </a:rPr>
              <a:t>THANK YOU</a:t>
            </a:r>
          </a:p>
        </p:txBody>
      </p:sp>
      <p:sp>
        <p:nvSpPr>
          <p:cNvPr id="34" name="TextBox 34"/>
          <p:cNvSpPr txBox="1"/>
          <p:nvPr/>
        </p:nvSpPr>
        <p:spPr>
          <a:xfrm>
            <a:off x="7632448" y="3888397"/>
            <a:ext cx="3568952" cy="474489"/>
          </a:xfrm>
          <a:prstGeom prst="rect">
            <a:avLst/>
          </a:prstGeom>
        </p:spPr>
        <p:txBody>
          <a:bodyPr wrap="square" lIns="0" tIns="0" rIns="0" bIns="0" rtlCol="0" anchor="t">
            <a:spAutoFit/>
          </a:bodyPr>
          <a:lstStyle/>
          <a:p>
            <a:pPr marL="0" lvl="0" indent="0" algn="l">
              <a:lnSpc>
                <a:spcPts val="3655"/>
              </a:lnSpc>
              <a:spcBef>
                <a:spcPct val="0"/>
              </a:spcBef>
            </a:pPr>
            <a:r>
              <a:rPr lang="en-US" sz="2611" spc="-52" dirty="0">
                <a:latin typeface="Archivo Black" charset="0"/>
                <a:ea typeface="Cambria" pitchFamily="18" charset="0"/>
              </a:rPr>
              <a:t>For watching this</a:t>
            </a:r>
          </a:p>
        </p:txBody>
      </p:sp>
    </p:spTree>
  </p:cSld>
  <p:clrMapOvr>
    <a:masterClrMapping/>
  </p:clrMapOvr>
  <p:transition spd="med" advClick="0" advTm="2250">
    <p:pull dir="d"/>
    <p:sndAc>
      <p:stSnd>
        <p:snd r:embed="rId2" name="voltage.wav" builtIn="1"/>
      </p:stSnd>
    </p:sndAc>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TotalTime>
  <Words>1139</Words>
  <Application>Microsoft Office PowerPoint</Application>
  <PresentationFormat>Custom</PresentationFormat>
  <Paragraphs>78</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Archivo Black</vt:lpstr>
      <vt:lpstr>Cambria</vt:lpstr>
      <vt:lpstr>Open Sauce Bold Italics</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https://mycashinminutes.com/</dc:title>
  <cp:lastModifiedBy>yes</cp:lastModifiedBy>
  <cp:revision>20</cp:revision>
  <dcterms:created xsi:type="dcterms:W3CDTF">2006-08-16T00:00:00Z</dcterms:created>
  <dcterms:modified xsi:type="dcterms:W3CDTF">2024-06-06T16:04:06Z</dcterms:modified>
  <dc:identifier>DAF9yKWsz1E</dc:identifier>
</cp:coreProperties>
</file>