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8" d="100"/>
          <a:sy n="68" d="100"/>
        </p:scale>
        <p:origin x="-276" y="21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89BDDF75-9D81-45ED-93B2-274F8F41D65D}" type="datetimeFigureOut">
              <a:rPr lang="en-IN" smtClean="0"/>
              <a:t>12-06-2024</a:t>
            </a:fld>
            <a:endParaRPr lang="en-IN"/>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92E2483B-ED0F-4F10-954A-3B45F683F028}" type="slidenum">
              <a:rPr lang="en-IN" smtClean="0"/>
              <a:t>‹#›</a:t>
            </a:fld>
            <a:endParaRPr lang="en-IN"/>
          </a:p>
        </p:txBody>
      </p:sp>
    </p:spTree>
    <p:extLst>
      <p:ext uri="{BB962C8B-B14F-4D97-AF65-F5344CB8AC3E}">
        <p14:creationId xmlns:p14="http://schemas.microsoft.com/office/powerpoint/2010/main" val="272780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mailto:metalandmachine@gmail.com" TargetMode="External"/><Relationship Id="rId3" Type="http://schemas.openxmlformats.org/officeDocument/2006/relationships/image" Target="../media/image18.png"/><Relationship Id="rId7" Type="http://schemas.openxmlformats.org/officeDocument/2006/relationships/hyperlink" Target="tel:97150432827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tel:971501922352" TargetMode="External"/><Relationship Id="rId5" Type="http://schemas.openxmlformats.org/officeDocument/2006/relationships/hyperlink" Target="https://www.metalandmachine.net/" TargetMode="External"/><Relationship Id="rId10" Type="http://schemas.openxmlformats.org/officeDocument/2006/relationships/hyperlink" Target="https://www.google.com/maps?ll=25.5604,55.706499&amp;z=14&amp;t=m&amp;hl=en&amp;gl=US&amp;mapclient=embed&amp;saddr&amp;daddr=Abu+Rashid+Diesel+Supply,+New+Industrial+Area+-+Umm+Dera+-+Emirate+of+Umm+Al+Quwain+-+United+Arab+Emirates&amp;dirflg=d" TargetMode="External"/><Relationship Id="rId4" Type="http://schemas.openxmlformats.org/officeDocument/2006/relationships/image" Target="../media/image2.png"/><Relationship Id="rId9" Type="http://schemas.openxmlformats.org/officeDocument/2006/relationships/hyperlink" Target="mailto:saurabh@metalnmachin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metalandmachine.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metalandmachine.ne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metalandmachine.net/product/ss-stainless-steel-pipe-and-tube/"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4115276" y="1063466"/>
            <a:ext cx="913448" cy="895112"/>
          </a:xfrm>
          <a:prstGeom prst="rect">
            <a:avLst/>
          </a:prstGeom>
        </p:spPr>
      </p:pic>
      <p:sp>
        <p:nvSpPr>
          <p:cNvPr id="6" name="Text 2"/>
          <p:cNvSpPr/>
          <p:nvPr/>
        </p:nvSpPr>
        <p:spPr>
          <a:xfrm>
            <a:off x="833199" y="2291834"/>
            <a:ext cx="7477601" cy="2874645"/>
          </a:xfrm>
          <a:prstGeom prst="rect">
            <a:avLst/>
          </a:prstGeom>
          <a:noFill/>
          <a:ln/>
        </p:spPr>
        <p:txBody>
          <a:bodyPr wrap="square" rtlCol="0" anchor="t"/>
          <a:lstStyle/>
          <a:p>
            <a:pPr marL="0" indent="0">
              <a:lnSpc>
                <a:spcPts val="7545"/>
              </a:lnSpc>
              <a:buNone/>
            </a:pPr>
            <a:r>
              <a:rPr lang="en-US" sz="6036" dirty="0">
                <a:solidFill>
                  <a:srgbClr val="F2F2F3"/>
                </a:solidFill>
                <a:latin typeface="Poppins" pitchFamily="34" charset="0"/>
                <a:ea typeface="Poppins" pitchFamily="34" charset="-122"/>
                <a:cs typeface="Poppins" pitchFamily="34" charset="-120"/>
              </a:rPr>
              <a:t>Dubai's Steel Construction Industry</a:t>
            </a:r>
            <a:endParaRPr lang="en-US" sz="6036" dirty="0"/>
          </a:p>
        </p:txBody>
      </p:sp>
      <p:sp>
        <p:nvSpPr>
          <p:cNvPr id="7" name="Text 3"/>
          <p:cNvSpPr/>
          <p:nvPr/>
        </p:nvSpPr>
        <p:spPr>
          <a:xfrm>
            <a:off x="833199" y="5499735"/>
            <a:ext cx="7477601" cy="1666280"/>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Dubai, renowned for its rapid development and architectural marvels, has a thriving steel construction industry. Leveraging advanced technologies and a skilled workforce, the emirate offers top-tier steel building installation and steel construction services, ensuring durable and visually stunning structures.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4115276" y="841296"/>
            <a:ext cx="913448" cy="895112"/>
          </a:xfrm>
          <a:prstGeom prst="rect">
            <a:avLst/>
          </a:prstGeom>
        </p:spPr>
      </p:pic>
      <p:sp>
        <p:nvSpPr>
          <p:cNvPr id="6" name="Text 2"/>
          <p:cNvSpPr/>
          <p:nvPr/>
        </p:nvSpPr>
        <p:spPr>
          <a:xfrm>
            <a:off x="833199" y="2069663"/>
            <a:ext cx="7477601" cy="1916430"/>
          </a:xfrm>
          <a:prstGeom prst="rect">
            <a:avLst/>
          </a:prstGeom>
          <a:noFill/>
          <a:ln/>
        </p:spPr>
        <p:txBody>
          <a:bodyPr wrap="square" rtlCol="0" anchor="t"/>
          <a:lstStyle/>
          <a:p>
            <a:pPr marL="0" indent="0">
              <a:lnSpc>
                <a:spcPts val="7545"/>
              </a:lnSpc>
              <a:buNone/>
            </a:pPr>
            <a:r>
              <a:rPr lang="en-US" sz="6036" dirty="0">
                <a:solidFill>
                  <a:srgbClr val="F2F2F3"/>
                </a:solidFill>
                <a:latin typeface="Poppins" pitchFamily="34" charset="0"/>
                <a:ea typeface="Poppins" pitchFamily="34" charset="-122"/>
                <a:cs typeface="Poppins" pitchFamily="34" charset="-120"/>
              </a:rPr>
              <a:t>Know More About Us</a:t>
            </a:r>
            <a:endParaRPr lang="en-US" sz="6036" dirty="0"/>
          </a:p>
        </p:txBody>
      </p:sp>
      <p:sp>
        <p:nvSpPr>
          <p:cNvPr id="7" name="Text 3"/>
          <p:cNvSpPr/>
          <p:nvPr/>
        </p:nvSpPr>
        <p:spPr>
          <a:xfrm>
            <a:off x="833199" y="4319349"/>
            <a:ext cx="7477601" cy="333256"/>
          </a:xfrm>
          <a:prstGeom prst="rect">
            <a:avLst/>
          </a:prstGeom>
          <a:noFill/>
          <a:ln/>
        </p:spPr>
        <p:txBody>
          <a:bodyPr wrap="none" rtlCol="0" anchor="t"/>
          <a:lstStyle/>
          <a:p>
            <a:pPr marL="0" indent="0">
              <a:lnSpc>
                <a:spcPts val="2624"/>
              </a:lnSpc>
              <a:buNone/>
            </a:pPr>
            <a:r>
              <a:rPr lang="en-US" sz="1750" u="sng" dirty="0">
                <a:solidFill>
                  <a:srgbClr val="F2F2F3"/>
                </a:solidFill>
                <a:latin typeface="Roboto" pitchFamily="34" charset="0"/>
                <a:ea typeface="Roboto" pitchFamily="34" charset="-122"/>
                <a:cs typeface="Roboto" pitchFamily="34" charset="-120"/>
                <a:hlinkClick r:id="rId5">
                  <a:extLst>
                    <a:ext uri="{A12FA001-AC4F-418D-AE19-62706E023703}">
                      <ahyp:hlinkClr xmlns:ahyp="http://schemas.microsoft.com/office/drawing/2018/hyperlinkcolor" xmlns="" val="tx"/>
                    </a:ext>
                  </a:extLst>
                </a:hlinkClick>
              </a:rPr>
              <a:t>Fencing Suppliers &amp; Manufacturers in Dubai | UAE</a:t>
            </a:r>
            <a:endParaRPr lang="en-US" sz="1750" dirty="0"/>
          </a:p>
        </p:txBody>
      </p:sp>
      <p:sp>
        <p:nvSpPr>
          <p:cNvPr id="8" name="Text 4"/>
          <p:cNvSpPr/>
          <p:nvPr/>
        </p:nvSpPr>
        <p:spPr>
          <a:xfrm>
            <a:off x="833199" y="4985861"/>
            <a:ext cx="5507236" cy="347186"/>
          </a:xfrm>
          <a:prstGeom prst="rect">
            <a:avLst/>
          </a:prstGeom>
          <a:noFill/>
          <a:ln/>
        </p:spPr>
        <p:txBody>
          <a:bodyPr wrap="none" rtlCol="0" anchor="t"/>
          <a:lstStyle/>
          <a:p>
            <a:pPr marL="0" indent="0">
              <a:lnSpc>
                <a:spcPts val="2734"/>
              </a:lnSpc>
              <a:buNone/>
            </a:pPr>
            <a:r>
              <a:rPr lang="en-US" sz="2187" b="1" dirty="0">
                <a:solidFill>
                  <a:srgbClr val="F2F2F3"/>
                </a:solidFill>
                <a:latin typeface="Poppins" pitchFamily="34" charset="0"/>
                <a:ea typeface="Poppins" pitchFamily="34" charset="-122"/>
                <a:cs typeface="Poppins" pitchFamily="34" charset="-120"/>
              </a:rPr>
              <a:t>Phone</a:t>
            </a:r>
            <a:r>
              <a:rPr lang="en-US" sz="2187" dirty="0">
                <a:solidFill>
                  <a:srgbClr val="F2F2F3"/>
                </a:solidFill>
                <a:latin typeface="Poppins" pitchFamily="34" charset="0"/>
                <a:ea typeface="Poppins" pitchFamily="34" charset="-122"/>
                <a:cs typeface="Poppins" pitchFamily="34" charset="-120"/>
              </a:rPr>
              <a:t> :- +</a:t>
            </a:r>
            <a:r>
              <a:rPr lang="en-US" sz="2187" u="sng" dirty="0">
                <a:solidFill>
                  <a:srgbClr val="F2F2F3"/>
                </a:solidFill>
                <a:latin typeface="Poppins" pitchFamily="34" charset="0"/>
                <a:ea typeface="Poppins" pitchFamily="34" charset="-122"/>
                <a:cs typeface="Poppins" pitchFamily="34" charset="-120"/>
                <a:hlinkClick r:id="rId6">
                  <a:extLst>
                    <a:ext uri="{A12FA001-AC4F-418D-AE19-62706E023703}">
                      <ahyp:hlinkClr xmlns:ahyp="http://schemas.microsoft.com/office/drawing/2018/hyperlinkcolor" xmlns="" val="tx"/>
                    </a:ext>
                  </a:extLst>
                </a:hlinkClick>
              </a:rPr>
              <a:t>971501922352</a:t>
            </a:r>
            <a:r>
              <a:rPr lang="en-US" sz="2187" dirty="0">
                <a:solidFill>
                  <a:srgbClr val="F2F2F3"/>
                </a:solidFill>
                <a:latin typeface="Poppins" pitchFamily="34" charset="0"/>
                <a:ea typeface="Poppins" pitchFamily="34" charset="-122"/>
                <a:cs typeface="Poppins" pitchFamily="34" charset="-120"/>
              </a:rPr>
              <a:t>,+</a:t>
            </a:r>
            <a:r>
              <a:rPr lang="en-US" sz="2187" u="sng" dirty="0">
                <a:solidFill>
                  <a:srgbClr val="F2F2F3"/>
                </a:solidFill>
                <a:latin typeface="Poppins" pitchFamily="34" charset="0"/>
                <a:ea typeface="Poppins" pitchFamily="34" charset="-122"/>
                <a:cs typeface="Poppins" pitchFamily="34" charset="-120"/>
                <a:hlinkClick r:id="rId7">
                  <a:extLst>
                    <a:ext uri="{A12FA001-AC4F-418D-AE19-62706E023703}">
                      <ahyp:hlinkClr xmlns:ahyp="http://schemas.microsoft.com/office/drawing/2018/hyperlinkcolor" xmlns="" val="tx"/>
                    </a:ext>
                  </a:extLst>
                </a:hlinkClick>
              </a:rPr>
              <a:t>971504328270</a:t>
            </a:r>
            <a:endParaRPr lang="en-US" sz="2187" dirty="0"/>
          </a:p>
        </p:txBody>
      </p:sp>
      <p:sp>
        <p:nvSpPr>
          <p:cNvPr id="9" name="Text 5"/>
          <p:cNvSpPr/>
          <p:nvPr/>
        </p:nvSpPr>
        <p:spPr>
          <a:xfrm>
            <a:off x="833199" y="5666303"/>
            <a:ext cx="7477601" cy="694373"/>
          </a:xfrm>
          <a:prstGeom prst="rect">
            <a:avLst/>
          </a:prstGeom>
          <a:noFill/>
          <a:ln/>
        </p:spPr>
        <p:txBody>
          <a:bodyPr wrap="square" rtlCol="0" anchor="t"/>
          <a:lstStyle/>
          <a:p>
            <a:pPr marL="0" indent="0">
              <a:lnSpc>
                <a:spcPts val="2734"/>
              </a:lnSpc>
              <a:buNone/>
            </a:pPr>
            <a:r>
              <a:rPr lang="en-US" sz="2187" b="1" dirty="0">
                <a:solidFill>
                  <a:srgbClr val="F2F2F3"/>
                </a:solidFill>
                <a:latin typeface="Poppins" pitchFamily="34" charset="0"/>
                <a:ea typeface="Poppins" pitchFamily="34" charset="-122"/>
                <a:cs typeface="Poppins" pitchFamily="34" charset="-120"/>
              </a:rPr>
              <a:t>E-mail </a:t>
            </a:r>
            <a:r>
              <a:rPr lang="en-US" sz="2187" dirty="0">
                <a:solidFill>
                  <a:srgbClr val="F2F2F3"/>
                </a:solidFill>
                <a:latin typeface="Poppins" pitchFamily="34" charset="0"/>
                <a:ea typeface="Poppins" pitchFamily="34" charset="-122"/>
                <a:cs typeface="Poppins" pitchFamily="34" charset="-120"/>
              </a:rPr>
              <a:t>:-</a:t>
            </a:r>
            <a:r>
              <a:rPr lang="en-US" sz="2187" b="1" dirty="0">
                <a:solidFill>
                  <a:srgbClr val="F2F2F3"/>
                </a:solidFill>
                <a:latin typeface="Poppins" pitchFamily="34" charset="0"/>
                <a:ea typeface="Poppins" pitchFamily="34" charset="-122"/>
                <a:cs typeface="Poppins" pitchFamily="34" charset="-120"/>
              </a:rPr>
              <a:t>  </a:t>
            </a:r>
            <a:r>
              <a:rPr lang="en-US" sz="2187" u="sng" dirty="0">
                <a:solidFill>
                  <a:srgbClr val="F2F2F3"/>
                </a:solidFill>
                <a:latin typeface="Poppins" pitchFamily="34" charset="0"/>
                <a:ea typeface="Poppins" pitchFamily="34" charset="-122"/>
                <a:cs typeface="Poppins" pitchFamily="34" charset="-120"/>
                <a:hlinkClick r:id="rId8">
                  <a:extLst>
                    <a:ext uri="{A12FA001-AC4F-418D-AE19-62706E023703}">
                      <ahyp:hlinkClr xmlns:ahyp="http://schemas.microsoft.com/office/drawing/2018/hyperlinkcolor" xmlns="" val="tx"/>
                    </a:ext>
                  </a:extLst>
                </a:hlinkClick>
              </a:rPr>
              <a:t>metalandmachine@gmail.com</a:t>
            </a:r>
            <a:r>
              <a:rPr lang="en-US" sz="2187" dirty="0">
                <a:solidFill>
                  <a:srgbClr val="F2F2F3"/>
                </a:solidFill>
                <a:latin typeface="Poppins" pitchFamily="34" charset="0"/>
                <a:ea typeface="Poppins" pitchFamily="34" charset="-122"/>
                <a:cs typeface="Poppins" pitchFamily="34" charset="-120"/>
              </a:rPr>
              <a:t> </a:t>
            </a:r>
            <a:r>
              <a:rPr lang="en-US" sz="2187" u="sng" dirty="0">
                <a:solidFill>
                  <a:srgbClr val="F2F2F3"/>
                </a:solidFill>
                <a:latin typeface="Poppins" pitchFamily="34" charset="0"/>
                <a:ea typeface="Poppins" pitchFamily="34" charset="-122"/>
                <a:cs typeface="Poppins" pitchFamily="34" charset="-120"/>
                <a:hlinkClick r:id="rId9">
                  <a:extLst>
                    <a:ext uri="{A12FA001-AC4F-418D-AE19-62706E023703}">
                      <ahyp:hlinkClr xmlns:ahyp="http://schemas.microsoft.com/office/drawing/2018/hyperlinkcolor" xmlns="" val="tx"/>
                    </a:ext>
                  </a:extLst>
                </a:hlinkClick>
              </a:rPr>
              <a:t>saurabh@metalnmachine.com</a:t>
            </a:r>
            <a:endParaRPr lang="en-US" sz="2187" dirty="0"/>
          </a:p>
        </p:txBody>
      </p:sp>
      <p:sp>
        <p:nvSpPr>
          <p:cNvPr id="10" name="Text 6"/>
          <p:cNvSpPr/>
          <p:nvPr/>
        </p:nvSpPr>
        <p:spPr>
          <a:xfrm>
            <a:off x="833199" y="6693932"/>
            <a:ext cx="7477601" cy="694373"/>
          </a:xfrm>
          <a:prstGeom prst="rect">
            <a:avLst/>
          </a:prstGeom>
          <a:noFill/>
          <a:ln/>
        </p:spPr>
        <p:txBody>
          <a:bodyPr wrap="square" rtlCol="0" anchor="t"/>
          <a:lstStyle/>
          <a:p>
            <a:pPr marL="0" indent="0">
              <a:lnSpc>
                <a:spcPts val="2734"/>
              </a:lnSpc>
              <a:buNone/>
            </a:pPr>
            <a:r>
              <a:rPr lang="en-US" sz="2187" b="1" dirty="0">
                <a:solidFill>
                  <a:srgbClr val="F2F2F3"/>
                </a:solidFill>
                <a:latin typeface="Poppins" pitchFamily="34" charset="0"/>
                <a:ea typeface="Poppins" pitchFamily="34" charset="-122"/>
                <a:cs typeface="Poppins" pitchFamily="34" charset="-120"/>
              </a:rPr>
              <a:t>Location</a:t>
            </a:r>
            <a:r>
              <a:rPr lang="en-US" sz="2187" dirty="0">
                <a:solidFill>
                  <a:srgbClr val="F2F2F3"/>
                </a:solidFill>
                <a:latin typeface="Poppins" pitchFamily="34" charset="0"/>
                <a:ea typeface="Poppins" pitchFamily="34" charset="-122"/>
                <a:cs typeface="Poppins" pitchFamily="34" charset="-120"/>
              </a:rPr>
              <a:t> :- </a:t>
            </a:r>
            <a:r>
              <a:rPr lang="en-US" sz="2187" u="sng" dirty="0">
                <a:solidFill>
                  <a:srgbClr val="F2F2F3"/>
                </a:solidFill>
                <a:latin typeface="Poppins" pitchFamily="34" charset="0"/>
                <a:ea typeface="Poppins" pitchFamily="34" charset="-122"/>
                <a:cs typeface="Poppins" pitchFamily="34" charset="-120"/>
                <a:hlinkClick r:id="rId10">
                  <a:extLst>
                    <a:ext uri="{A12FA001-AC4F-418D-AE19-62706E023703}">
                      <ahyp:hlinkClr xmlns:ahyp="http://schemas.microsoft.com/office/drawing/2018/hyperlinkcolor" xmlns="" val="tx"/>
                    </a:ext>
                  </a:extLst>
                </a:hlinkClick>
              </a:rPr>
              <a:t>Plot no 8 , Block 6, Sector 711, New Industrial Area Umm Al Quwain, UAE</a:t>
            </a:r>
            <a:endParaRPr lang="en-US" sz="218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3091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6911459" y="539948"/>
            <a:ext cx="807244" cy="791051"/>
          </a:xfrm>
          <a:prstGeom prst="rect">
            <a:avLst/>
          </a:prstGeom>
        </p:spPr>
      </p:pic>
      <p:sp>
        <p:nvSpPr>
          <p:cNvPr id="5" name="Text 2"/>
          <p:cNvSpPr/>
          <p:nvPr/>
        </p:nvSpPr>
        <p:spPr>
          <a:xfrm>
            <a:off x="2651165" y="1625560"/>
            <a:ext cx="9327952" cy="1227058"/>
          </a:xfrm>
          <a:prstGeom prst="rect">
            <a:avLst/>
          </a:prstGeom>
          <a:noFill/>
          <a:ln/>
        </p:spPr>
        <p:txBody>
          <a:bodyPr wrap="square" rtlCol="0" anchor="t"/>
          <a:lstStyle/>
          <a:p>
            <a:pPr marL="0" indent="0">
              <a:lnSpc>
                <a:spcPts val="4832"/>
              </a:lnSpc>
              <a:buNone/>
            </a:pPr>
            <a:r>
              <a:rPr lang="en-US" sz="3866" dirty="0">
                <a:solidFill>
                  <a:srgbClr val="F2F2F3"/>
                </a:solidFill>
                <a:latin typeface="Poppins" pitchFamily="34" charset="0"/>
                <a:ea typeface="Poppins" pitchFamily="34" charset="-122"/>
                <a:cs typeface="Poppins" pitchFamily="34" charset="-120"/>
              </a:rPr>
              <a:t>Rapid Development and Technological Advancements</a:t>
            </a:r>
            <a:endParaRPr lang="en-US" sz="3866" dirty="0"/>
          </a:p>
        </p:txBody>
      </p:sp>
      <p:pic>
        <p:nvPicPr>
          <p:cNvPr id="6" name="Image 1" descr="preencoded.png"/>
          <p:cNvPicPr>
            <a:picLocks noChangeAspect="1"/>
          </p:cNvPicPr>
          <p:nvPr/>
        </p:nvPicPr>
        <p:blipFill>
          <a:blip r:embed="rId4"/>
          <a:stretch>
            <a:fillRect/>
          </a:stretch>
        </p:blipFill>
        <p:spPr>
          <a:xfrm>
            <a:off x="2651165" y="3147179"/>
            <a:ext cx="2912864" cy="1800225"/>
          </a:xfrm>
          <a:prstGeom prst="rect">
            <a:avLst/>
          </a:prstGeom>
        </p:spPr>
      </p:pic>
      <p:sp>
        <p:nvSpPr>
          <p:cNvPr id="7" name="Text 3"/>
          <p:cNvSpPr/>
          <p:nvPr/>
        </p:nvSpPr>
        <p:spPr>
          <a:xfrm>
            <a:off x="2651165" y="5192792"/>
            <a:ext cx="2912864" cy="613648"/>
          </a:xfrm>
          <a:prstGeom prst="rect">
            <a:avLst/>
          </a:prstGeom>
          <a:noFill/>
          <a:ln/>
        </p:spPr>
        <p:txBody>
          <a:bodyPr wrap="square" rtlCol="0" anchor="t"/>
          <a:lstStyle/>
          <a:p>
            <a:pPr marL="0" indent="0" algn="l">
              <a:lnSpc>
                <a:spcPts val="2416"/>
              </a:lnSpc>
              <a:buNone/>
            </a:pPr>
            <a:r>
              <a:rPr lang="en-US" sz="1933" dirty="0">
                <a:solidFill>
                  <a:srgbClr val="E5E0DF"/>
                </a:solidFill>
                <a:latin typeface="Poppins" pitchFamily="34" charset="0"/>
                <a:ea typeface="Poppins" pitchFamily="34" charset="-122"/>
                <a:cs typeface="Poppins" pitchFamily="34" charset="-120"/>
              </a:rPr>
              <a:t>Rapid Urban Transformation</a:t>
            </a:r>
            <a:endParaRPr lang="en-US" sz="1933" dirty="0"/>
          </a:p>
        </p:txBody>
      </p:sp>
      <p:sp>
        <p:nvSpPr>
          <p:cNvPr id="8" name="Text 4"/>
          <p:cNvSpPr/>
          <p:nvPr/>
        </p:nvSpPr>
        <p:spPr>
          <a:xfrm>
            <a:off x="2651165" y="5924193"/>
            <a:ext cx="2912864" cy="1766649"/>
          </a:xfrm>
          <a:prstGeom prst="rect">
            <a:avLst/>
          </a:prstGeom>
          <a:noFill/>
          <a:ln/>
        </p:spPr>
        <p:txBody>
          <a:bodyPr wrap="square" rtlCol="0" anchor="t"/>
          <a:lstStyle/>
          <a:p>
            <a:pPr marL="0" indent="0" algn="l">
              <a:lnSpc>
                <a:spcPts val="2319"/>
              </a:lnSpc>
              <a:buNone/>
            </a:pPr>
            <a:r>
              <a:rPr lang="en-US" sz="1546" dirty="0">
                <a:solidFill>
                  <a:srgbClr val="E5E0DF"/>
                </a:solidFill>
                <a:latin typeface="Roboto" pitchFamily="34" charset="0"/>
                <a:ea typeface="Roboto" pitchFamily="34" charset="-122"/>
                <a:cs typeface="Roboto" pitchFamily="34" charset="-120"/>
              </a:rPr>
              <a:t>Dubai's construction industry has undergone rapid transformation, with soaring skyscrapers and vast infrastructure projects reshaping the city's iconic skyline at a breathtaking pace.</a:t>
            </a:r>
            <a:endParaRPr lang="en-US" sz="1546" dirty="0"/>
          </a:p>
        </p:txBody>
      </p:sp>
      <p:pic>
        <p:nvPicPr>
          <p:cNvPr id="9" name="Image 2" descr="preencoded.png"/>
          <p:cNvPicPr>
            <a:picLocks noChangeAspect="1"/>
          </p:cNvPicPr>
          <p:nvPr/>
        </p:nvPicPr>
        <p:blipFill>
          <a:blip r:embed="rId5"/>
          <a:stretch>
            <a:fillRect/>
          </a:stretch>
        </p:blipFill>
        <p:spPr>
          <a:xfrm>
            <a:off x="5858589" y="3147179"/>
            <a:ext cx="2912983" cy="1800344"/>
          </a:xfrm>
          <a:prstGeom prst="rect">
            <a:avLst/>
          </a:prstGeom>
        </p:spPr>
      </p:pic>
      <p:sp>
        <p:nvSpPr>
          <p:cNvPr id="10" name="Text 5"/>
          <p:cNvSpPr/>
          <p:nvPr/>
        </p:nvSpPr>
        <p:spPr>
          <a:xfrm>
            <a:off x="5858589" y="5192911"/>
            <a:ext cx="2454712" cy="306824"/>
          </a:xfrm>
          <a:prstGeom prst="rect">
            <a:avLst/>
          </a:prstGeom>
          <a:noFill/>
          <a:ln/>
        </p:spPr>
        <p:txBody>
          <a:bodyPr wrap="none" rtlCol="0" anchor="t"/>
          <a:lstStyle/>
          <a:p>
            <a:pPr marL="0" indent="0" algn="l">
              <a:lnSpc>
                <a:spcPts val="2416"/>
              </a:lnSpc>
              <a:buNone/>
            </a:pPr>
            <a:r>
              <a:rPr lang="en-US" sz="1933" dirty="0">
                <a:solidFill>
                  <a:srgbClr val="E5E0DF"/>
                </a:solidFill>
                <a:latin typeface="Poppins" pitchFamily="34" charset="0"/>
                <a:ea typeface="Poppins" pitchFamily="34" charset="-122"/>
                <a:cs typeface="Poppins" pitchFamily="34" charset="-120"/>
              </a:rPr>
              <a:t>Skilled Workforce</a:t>
            </a:r>
            <a:endParaRPr lang="en-US" sz="1933" dirty="0"/>
          </a:p>
        </p:txBody>
      </p:sp>
      <p:sp>
        <p:nvSpPr>
          <p:cNvPr id="11" name="Text 6"/>
          <p:cNvSpPr/>
          <p:nvPr/>
        </p:nvSpPr>
        <p:spPr>
          <a:xfrm>
            <a:off x="5858589" y="5617488"/>
            <a:ext cx="2912983" cy="1766649"/>
          </a:xfrm>
          <a:prstGeom prst="rect">
            <a:avLst/>
          </a:prstGeom>
          <a:noFill/>
          <a:ln/>
        </p:spPr>
        <p:txBody>
          <a:bodyPr wrap="square" rtlCol="0" anchor="t"/>
          <a:lstStyle/>
          <a:p>
            <a:pPr marL="0" indent="0" algn="l">
              <a:lnSpc>
                <a:spcPts val="2319"/>
              </a:lnSpc>
              <a:buNone/>
            </a:pPr>
            <a:r>
              <a:rPr lang="en-US" sz="1546" dirty="0">
                <a:solidFill>
                  <a:srgbClr val="E5E0DF"/>
                </a:solidFill>
                <a:latin typeface="Roboto" pitchFamily="34" charset="0"/>
                <a:ea typeface="Roboto" pitchFamily="34" charset="-122"/>
                <a:cs typeface="Roboto" pitchFamily="34" charset="-120"/>
              </a:rPr>
              <a:t>Dubai's steel construction industry is powered by a highly skilled international workforce, harnessing cutting-edge technologies and techniques to deliver world-class projects.</a:t>
            </a:r>
            <a:endParaRPr lang="en-US" sz="1546" dirty="0"/>
          </a:p>
        </p:txBody>
      </p:sp>
      <p:pic>
        <p:nvPicPr>
          <p:cNvPr id="12" name="Image 3" descr="preencoded.png"/>
          <p:cNvPicPr>
            <a:picLocks noChangeAspect="1"/>
          </p:cNvPicPr>
          <p:nvPr/>
        </p:nvPicPr>
        <p:blipFill>
          <a:blip r:embed="rId6"/>
          <a:stretch>
            <a:fillRect/>
          </a:stretch>
        </p:blipFill>
        <p:spPr>
          <a:xfrm>
            <a:off x="9066133" y="3147179"/>
            <a:ext cx="2912983" cy="1800344"/>
          </a:xfrm>
          <a:prstGeom prst="rect">
            <a:avLst/>
          </a:prstGeom>
        </p:spPr>
      </p:pic>
      <p:sp>
        <p:nvSpPr>
          <p:cNvPr id="13" name="Text 7"/>
          <p:cNvSpPr/>
          <p:nvPr/>
        </p:nvSpPr>
        <p:spPr>
          <a:xfrm>
            <a:off x="9066133" y="5192911"/>
            <a:ext cx="2912983" cy="613648"/>
          </a:xfrm>
          <a:prstGeom prst="rect">
            <a:avLst/>
          </a:prstGeom>
          <a:noFill/>
          <a:ln/>
        </p:spPr>
        <p:txBody>
          <a:bodyPr wrap="square" rtlCol="0" anchor="t"/>
          <a:lstStyle/>
          <a:p>
            <a:pPr marL="0" indent="0" algn="l">
              <a:lnSpc>
                <a:spcPts val="2416"/>
              </a:lnSpc>
              <a:buNone/>
            </a:pPr>
            <a:r>
              <a:rPr lang="en-US" sz="1933" dirty="0">
                <a:solidFill>
                  <a:srgbClr val="E5E0DF"/>
                </a:solidFill>
                <a:latin typeface="Poppins" pitchFamily="34" charset="0"/>
                <a:ea typeface="Poppins" pitchFamily="34" charset="-122"/>
                <a:cs typeface="Poppins" pitchFamily="34" charset="-120"/>
              </a:rPr>
              <a:t>Advanced Technologies</a:t>
            </a:r>
            <a:endParaRPr lang="en-US" sz="1933" dirty="0"/>
          </a:p>
        </p:txBody>
      </p:sp>
      <p:sp>
        <p:nvSpPr>
          <p:cNvPr id="14" name="Text 8"/>
          <p:cNvSpPr/>
          <p:nvPr/>
        </p:nvSpPr>
        <p:spPr>
          <a:xfrm>
            <a:off x="9066133" y="5924312"/>
            <a:ext cx="2912983" cy="1766649"/>
          </a:xfrm>
          <a:prstGeom prst="rect">
            <a:avLst/>
          </a:prstGeom>
          <a:noFill/>
          <a:ln/>
        </p:spPr>
        <p:txBody>
          <a:bodyPr wrap="square" rtlCol="0" anchor="t"/>
          <a:lstStyle/>
          <a:p>
            <a:pPr marL="0" indent="0" algn="l">
              <a:lnSpc>
                <a:spcPts val="2319"/>
              </a:lnSpc>
              <a:buNone/>
            </a:pPr>
            <a:r>
              <a:rPr lang="en-US" sz="1546" dirty="0">
                <a:solidFill>
                  <a:srgbClr val="E5E0DF"/>
                </a:solidFill>
                <a:latin typeface="Roboto" pitchFamily="34" charset="0"/>
                <a:ea typeface="Roboto" pitchFamily="34" charset="-122"/>
                <a:cs typeface="Roboto" pitchFamily="34" charset="-120"/>
              </a:rPr>
              <a:t>Dubai embraces the latest advancements in construction, from 3D modeling and BIM to automated equipment, ensuring efficient, data-driven processes and superior quality.</a:t>
            </a:r>
            <a:endParaRPr lang="en-US" sz="154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6858476" y="1144072"/>
            <a:ext cx="913448" cy="895112"/>
          </a:xfrm>
          <a:prstGeom prst="rect">
            <a:avLst/>
          </a:prstGeom>
        </p:spPr>
      </p:pic>
      <p:sp>
        <p:nvSpPr>
          <p:cNvPr id="5" name="Text 2"/>
          <p:cNvSpPr/>
          <p:nvPr/>
        </p:nvSpPr>
        <p:spPr>
          <a:xfrm>
            <a:off x="2037993" y="2372439"/>
            <a:ext cx="10554414" cy="1388745"/>
          </a:xfrm>
          <a:prstGeom prst="rect">
            <a:avLst/>
          </a:prstGeom>
          <a:noFill/>
          <a:ln/>
        </p:spPr>
        <p:txBody>
          <a:bodyPr wrap="squar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Top-Tier Steel Building Installation Services</a:t>
            </a:r>
            <a:endParaRPr lang="en-US" sz="4374" dirty="0"/>
          </a:p>
        </p:txBody>
      </p:sp>
      <p:sp>
        <p:nvSpPr>
          <p:cNvPr id="6" name="Text 3"/>
          <p:cNvSpPr/>
          <p:nvPr/>
        </p:nvSpPr>
        <p:spPr>
          <a:xfrm>
            <a:off x="2037993" y="4316611"/>
            <a:ext cx="3438525" cy="347186"/>
          </a:xfrm>
          <a:prstGeom prst="rect">
            <a:avLst/>
          </a:prstGeom>
          <a:noFill/>
          <a:ln/>
        </p:spPr>
        <p:txBody>
          <a:bodyPr wrap="none" rtlCol="0" anchor="t"/>
          <a:lstStyle/>
          <a:p>
            <a:pPr marL="0" indent="0">
              <a:lnSpc>
                <a:spcPts val="2734"/>
              </a:lnSpc>
              <a:buNone/>
            </a:pPr>
            <a:r>
              <a:rPr lang="en-US" sz="2187" dirty="0">
                <a:solidFill>
                  <a:srgbClr val="F2F2F3"/>
                </a:solidFill>
                <a:latin typeface="Poppins" pitchFamily="34" charset="0"/>
                <a:ea typeface="Poppins" pitchFamily="34" charset="-122"/>
                <a:cs typeface="Poppins" pitchFamily="34" charset="-120"/>
              </a:rPr>
              <a:t>Expertise in Steel Erection</a:t>
            </a:r>
            <a:endParaRPr lang="en-US" sz="2187" dirty="0"/>
          </a:p>
        </p:txBody>
      </p:sp>
      <p:sp>
        <p:nvSpPr>
          <p:cNvPr id="7" name="Text 4"/>
          <p:cNvSpPr/>
          <p:nvPr/>
        </p:nvSpPr>
        <p:spPr>
          <a:xfrm>
            <a:off x="2037993" y="4885968"/>
            <a:ext cx="5006221" cy="1999536"/>
          </a:xfrm>
          <a:prstGeom prst="rect">
            <a:avLst/>
          </a:prstGeom>
          <a:noFill/>
          <a:ln/>
        </p:spPr>
        <p:txBody>
          <a:bodyPr wrap="square" rtlCol="0" anchor="t"/>
          <a:lstStyle/>
          <a:p>
            <a:pPr marL="0" indent="0">
              <a:lnSpc>
                <a:spcPts val="2624"/>
              </a:lnSpc>
              <a:buNone/>
            </a:pPr>
            <a:r>
              <a:rPr lang="en-US" sz="1750" b="1" u="sng" dirty="0">
                <a:solidFill>
                  <a:srgbClr val="F2F2F3"/>
                </a:solidFill>
                <a:latin typeface="Roboto" pitchFamily="34" charset="0"/>
                <a:ea typeface="Roboto" pitchFamily="34" charset="-122"/>
                <a:cs typeface="Roboto" pitchFamily="34" charset="-120"/>
                <a:hlinkClick r:id="rId4">
                  <a:extLst>
                    <a:ext uri="{A12FA001-AC4F-418D-AE19-62706E023703}">
                      <ahyp:hlinkClr xmlns:ahyp="http://schemas.microsoft.com/office/drawing/2018/hyperlinkcolor" xmlns="" val="tx"/>
                    </a:ext>
                  </a:extLst>
                </a:hlinkClick>
              </a:rPr>
              <a:t>Steel Construction in Dubai</a:t>
            </a:r>
            <a:r>
              <a:rPr lang="en-US" sz="1750" b="1" dirty="0">
                <a:solidFill>
                  <a:srgbClr val="E5E0DF"/>
                </a:solidFill>
                <a:latin typeface="Roboto" pitchFamily="34" charset="0"/>
                <a:ea typeface="Roboto" pitchFamily="34" charset="-122"/>
                <a:cs typeface="Roboto" pitchFamily="34" charset="-120"/>
              </a:rPr>
              <a:t> </a:t>
            </a:r>
            <a:r>
              <a:rPr lang="en-US" sz="1750" dirty="0">
                <a:solidFill>
                  <a:srgbClr val="E5E0DF"/>
                </a:solidFill>
                <a:latin typeface="Roboto" pitchFamily="34" charset="0"/>
                <a:ea typeface="Roboto" pitchFamily="34" charset="-122"/>
                <a:cs typeface="Roboto" pitchFamily="34" charset="-120"/>
              </a:rPr>
              <a:t>boasts a highly skilled workforce adept at the precise installation of complex steel frameworks. From high-rise towers to sprawling industrial facilities, their expertise ensures each structure is erected with meticulous care.</a:t>
            </a:r>
            <a:endParaRPr lang="en-US" sz="1750" dirty="0"/>
          </a:p>
        </p:txBody>
      </p:sp>
      <p:sp>
        <p:nvSpPr>
          <p:cNvPr id="8" name="Text 5"/>
          <p:cNvSpPr/>
          <p:nvPr/>
        </p:nvSpPr>
        <p:spPr>
          <a:xfrm>
            <a:off x="7593806" y="4316611"/>
            <a:ext cx="4644152" cy="347186"/>
          </a:xfrm>
          <a:prstGeom prst="rect">
            <a:avLst/>
          </a:prstGeom>
          <a:noFill/>
          <a:ln/>
        </p:spPr>
        <p:txBody>
          <a:bodyPr wrap="none" rtlCol="0" anchor="t"/>
          <a:lstStyle/>
          <a:p>
            <a:pPr marL="0" indent="0">
              <a:lnSpc>
                <a:spcPts val="2734"/>
              </a:lnSpc>
              <a:buNone/>
            </a:pPr>
            <a:r>
              <a:rPr lang="en-US" sz="2187" dirty="0">
                <a:solidFill>
                  <a:srgbClr val="F2F2F3"/>
                </a:solidFill>
                <a:latin typeface="Poppins" pitchFamily="34" charset="0"/>
                <a:ea typeface="Poppins" pitchFamily="34" charset="-122"/>
                <a:cs typeface="Poppins" pitchFamily="34" charset="-120"/>
              </a:rPr>
              <a:t>Advanced Installation Techniques</a:t>
            </a:r>
            <a:endParaRPr lang="en-US" sz="2187" dirty="0"/>
          </a:p>
        </p:txBody>
      </p:sp>
      <p:sp>
        <p:nvSpPr>
          <p:cNvPr id="9" name="Text 6"/>
          <p:cNvSpPr/>
          <p:nvPr/>
        </p:nvSpPr>
        <p:spPr>
          <a:xfrm>
            <a:off x="7593806" y="4885968"/>
            <a:ext cx="5006221" cy="1999536"/>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Leveraging the latest technologies, Dubai's steel installation teams employ cutting-edge methods to efficiently assemble steel components. This includes the use of specialized cranes, hoists, and rigging equipment to lift and position even the largest steel beams and columns.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4115276" y="1806416"/>
            <a:ext cx="913448" cy="895112"/>
          </a:xfrm>
          <a:prstGeom prst="rect">
            <a:avLst/>
          </a:prstGeom>
        </p:spPr>
      </p:pic>
      <p:sp>
        <p:nvSpPr>
          <p:cNvPr id="6" name="Text 2"/>
          <p:cNvSpPr/>
          <p:nvPr/>
        </p:nvSpPr>
        <p:spPr>
          <a:xfrm>
            <a:off x="833199" y="3034784"/>
            <a:ext cx="7477601" cy="1388745"/>
          </a:xfrm>
          <a:prstGeom prst="rect">
            <a:avLst/>
          </a:prstGeom>
          <a:noFill/>
          <a:ln/>
        </p:spPr>
        <p:txBody>
          <a:bodyPr wrap="squar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Precast Concrete Blocks for Durable Structures</a:t>
            </a:r>
            <a:endParaRPr lang="en-US" sz="4374" dirty="0"/>
          </a:p>
        </p:txBody>
      </p:sp>
      <p:sp>
        <p:nvSpPr>
          <p:cNvPr id="7" name="Text 3"/>
          <p:cNvSpPr/>
          <p:nvPr/>
        </p:nvSpPr>
        <p:spPr>
          <a:xfrm>
            <a:off x="833199" y="4756785"/>
            <a:ext cx="7477601" cy="1666280"/>
          </a:xfrm>
          <a:prstGeom prst="rect">
            <a:avLst/>
          </a:prstGeom>
          <a:noFill/>
          <a:ln/>
        </p:spPr>
        <p:txBody>
          <a:bodyPr wrap="square" rtlCol="0" anchor="t"/>
          <a:lstStyle/>
          <a:p>
            <a:pPr marL="0" indent="0">
              <a:lnSpc>
                <a:spcPts val="2624"/>
              </a:lnSpc>
              <a:buNone/>
            </a:pPr>
            <a:r>
              <a:rPr lang="en-US" sz="1750" b="1" u="sng" dirty="0">
                <a:solidFill>
                  <a:srgbClr val="F2F2F3"/>
                </a:solidFill>
                <a:latin typeface="Roboto" pitchFamily="34" charset="0"/>
                <a:ea typeface="Roboto" pitchFamily="34" charset="-122"/>
                <a:cs typeface="Roboto" pitchFamily="34" charset="-120"/>
                <a:hlinkClick r:id="rId5">
                  <a:extLst>
                    <a:ext uri="{A12FA001-AC4F-418D-AE19-62706E023703}">
                      <ahyp:hlinkClr xmlns:ahyp="http://schemas.microsoft.com/office/drawing/2018/hyperlinkcolor" xmlns="" val="tx"/>
                    </a:ext>
                  </a:extLst>
                </a:hlinkClick>
              </a:rPr>
              <a:t>Precast Concrete Block in Dubai</a:t>
            </a:r>
            <a:r>
              <a:rPr lang="en-US" sz="1750" dirty="0">
                <a:solidFill>
                  <a:srgbClr val="E5E0DF"/>
                </a:solidFill>
                <a:latin typeface="Roboto" pitchFamily="34" charset="0"/>
                <a:ea typeface="Roboto" pitchFamily="34" charset="-122"/>
                <a:cs typeface="Roboto" pitchFamily="34" charset="-120"/>
              </a:rPr>
              <a:t> thriving a important component in construction industry. These prefabricated, high-quality blocks offer exceptional durability and strength, ensuring the structural integrity of buildings. The use of precast technology streamlines the construction process, allowing for efficient and rapid development across the city.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6858476" y="1010841"/>
            <a:ext cx="913448" cy="895112"/>
          </a:xfrm>
          <a:prstGeom prst="rect">
            <a:avLst/>
          </a:prstGeom>
        </p:spPr>
      </p:pic>
      <p:sp>
        <p:nvSpPr>
          <p:cNvPr id="5" name="Text 2"/>
          <p:cNvSpPr/>
          <p:nvPr/>
        </p:nvSpPr>
        <p:spPr>
          <a:xfrm>
            <a:off x="2037993" y="2239208"/>
            <a:ext cx="10554414" cy="1388745"/>
          </a:xfrm>
          <a:prstGeom prst="rect">
            <a:avLst/>
          </a:prstGeom>
          <a:noFill/>
          <a:ln/>
        </p:spPr>
        <p:txBody>
          <a:bodyPr wrap="squar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ERW Pipes as Vital Construction Components</a:t>
            </a:r>
            <a:endParaRPr lang="en-US" sz="4374" dirty="0"/>
          </a:p>
        </p:txBody>
      </p:sp>
      <p:pic>
        <p:nvPicPr>
          <p:cNvPr id="6" name="Image 1" descr="preencoded.png"/>
          <p:cNvPicPr>
            <a:picLocks noChangeAspect="1"/>
          </p:cNvPicPr>
          <p:nvPr/>
        </p:nvPicPr>
        <p:blipFill>
          <a:blip r:embed="rId4"/>
          <a:stretch>
            <a:fillRect/>
          </a:stretch>
        </p:blipFill>
        <p:spPr>
          <a:xfrm>
            <a:off x="2037993" y="3961209"/>
            <a:ext cx="555427" cy="555427"/>
          </a:xfrm>
          <a:prstGeom prst="rect">
            <a:avLst/>
          </a:prstGeom>
        </p:spPr>
      </p:pic>
      <p:sp>
        <p:nvSpPr>
          <p:cNvPr id="7" name="Text 3"/>
          <p:cNvSpPr/>
          <p:nvPr/>
        </p:nvSpPr>
        <p:spPr>
          <a:xfrm>
            <a:off x="2037993" y="4738807"/>
            <a:ext cx="2777490" cy="347186"/>
          </a:xfrm>
          <a:prstGeom prst="rect">
            <a:avLst/>
          </a:prstGeom>
          <a:noFill/>
          <a:ln/>
        </p:spPr>
        <p:txBody>
          <a:bodyPr wrap="none" rtlCol="0" anchor="t"/>
          <a:lstStyle/>
          <a:p>
            <a:pPr marL="0" indent="0" algn="l">
              <a:lnSpc>
                <a:spcPts val="2734"/>
              </a:lnSpc>
              <a:buNone/>
            </a:pPr>
            <a:r>
              <a:rPr lang="en-US" sz="2187" dirty="0">
                <a:solidFill>
                  <a:srgbClr val="E5E0DF"/>
                </a:solidFill>
                <a:latin typeface="Poppins" pitchFamily="34" charset="0"/>
                <a:ea typeface="Poppins" pitchFamily="34" charset="-122"/>
                <a:cs typeface="Poppins" pitchFamily="34" charset="-120"/>
              </a:rPr>
              <a:t>Durable Design</a:t>
            </a:r>
            <a:endParaRPr lang="en-US" sz="2187" dirty="0"/>
          </a:p>
        </p:txBody>
      </p:sp>
      <p:sp>
        <p:nvSpPr>
          <p:cNvPr id="8" name="Text 4"/>
          <p:cNvSpPr/>
          <p:nvPr/>
        </p:nvSpPr>
        <p:spPr>
          <a:xfrm>
            <a:off x="2037993" y="5219224"/>
            <a:ext cx="3295888" cy="1666280"/>
          </a:xfrm>
          <a:prstGeom prst="rect">
            <a:avLst/>
          </a:prstGeom>
          <a:noFill/>
          <a:ln/>
        </p:spPr>
        <p:txBody>
          <a:bodyPr wrap="square" rtlCol="0" anchor="t"/>
          <a:lstStyle/>
          <a:p>
            <a:pPr marL="0" indent="0" algn="l">
              <a:lnSpc>
                <a:spcPts val="2624"/>
              </a:lnSpc>
              <a:buNone/>
            </a:pPr>
            <a:r>
              <a:rPr lang="en-US" sz="1750" dirty="0">
                <a:solidFill>
                  <a:srgbClr val="E5E0DF"/>
                </a:solidFill>
                <a:latin typeface="Roboto" pitchFamily="34" charset="0"/>
                <a:ea typeface="Roboto" pitchFamily="34" charset="-122"/>
                <a:cs typeface="Roboto" pitchFamily="34" charset="-120"/>
              </a:rPr>
              <a:t>ERW (Electric Resistance Welded) pipes feature a robust, seamless construction that ensures long-lasting performance in various construction applications.</a:t>
            </a:r>
            <a:endParaRPr lang="en-US" sz="1750" dirty="0"/>
          </a:p>
        </p:txBody>
      </p:sp>
      <p:pic>
        <p:nvPicPr>
          <p:cNvPr id="9" name="Image 2" descr="preencoded.png"/>
          <p:cNvPicPr>
            <a:picLocks noChangeAspect="1"/>
          </p:cNvPicPr>
          <p:nvPr/>
        </p:nvPicPr>
        <p:blipFill>
          <a:blip r:embed="rId5"/>
          <a:stretch>
            <a:fillRect/>
          </a:stretch>
        </p:blipFill>
        <p:spPr>
          <a:xfrm>
            <a:off x="5667137" y="3961209"/>
            <a:ext cx="555427" cy="555427"/>
          </a:xfrm>
          <a:prstGeom prst="rect">
            <a:avLst/>
          </a:prstGeom>
        </p:spPr>
      </p:pic>
      <p:sp>
        <p:nvSpPr>
          <p:cNvPr id="10" name="Text 5"/>
          <p:cNvSpPr/>
          <p:nvPr/>
        </p:nvSpPr>
        <p:spPr>
          <a:xfrm>
            <a:off x="5667137" y="4738807"/>
            <a:ext cx="2958703" cy="347186"/>
          </a:xfrm>
          <a:prstGeom prst="rect">
            <a:avLst/>
          </a:prstGeom>
          <a:noFill/>
          <a:ln/>
        </p:spPr>
        <p:txBody>
          <a:bodyPr wrap="none" rtlCol="0" anchor="t"/>
          <a:lstStyle/>
          <a:p>
            <a:pPr marL="0" indent="0" algn="l">
              <a:lnSpc>
                <a:spcPts val="2734"/>
              </a:lnSpc>
              <a:buNone/>
            </a:pPr>
            <a:r>
              <a:rPr lang="en-US" sz="2187" dirty="0">
                <a:solidFill>
                  <a:srgbClr val="E5E0DF"/>
                </a:solidFill>
                <a:latin typeface="Poppins" pitchFamily="34" charset="0"/>
                <a:ea typeface="Poppins" pitchFamily="34" charset="-122"/>
                <a:cs typeface="Poppins" pitchFamily="34" charset="-120"/>
              </a:rPr>
              <a:t>Versatile Applications</a:t>
            </a:r>
            <a:endParaRPr lang="en-US" sz="2187" dirty="0"/>
          </a:p>
        </p:txBody>
      </p:sp>
      <p:sp>
        <p:nvSpPr>
          <p:cNvPr id="11" name="Text 6"/>
          <p:cNvSpPr/>
          <p:nvPr/>
        </p:nvSpPr>
        <p:spPr>
          <a:xfrm>
            <a:off x="5667137" y="5219224"/>
            <a:ext cx="3296007" cy="1999536"/>
          </a:xfrm>
          <a:prstGeom prst="rect">
            <a:avLst/>
          </a:prstGeom>
          <a:noFill/>
          <a:ln/>
        </p:spPr>
        <p:txBody>
          <a:bodyPr wrap="square" rtlCol="0" anchor="t"/>
          <a:lstStyle/>
          <a:p>
            <a:pPr marL="0" indent="0" algn="l">
              <a:lnSpc>
                <a:spcPts val="2624"/>
              </a:lnSpc>
              <a:buNone/>
            </a:pPr>
            <a:r>
              <a:rPr lang="en-US" sz="1750" dirty="0">
                <a:solidFill>
                  <a:srgbClr val="E5E0DF"/>
                </a:solidFill>
                <a:latin typeface="Roboto" pitchFamily="34" charset="0"/>
                <a:ea typeface="Roboto" pitchFamily="34" charset="-122"/>
                <a:cs typeface="Roboto" pitchFamily="34" charset="-120"/>
              </a:rPr>
              <a:t>These high-quality pipes are essential for a wide range of construction projects, from plumbing and HVAC systems to structural reinforcement and industrial equipment.</a:t>
            </a:r>
            <a:endParaRPr lang="en-US" sz="1750" dirty="0"/>
          </a:p>
        </p:txBody>
      </p:sp>
      <p:pic>
        <p:nvPicPr>
          <p:cNvPr id="12" name="Image 3" descr="preencoded.png"/>
          <p:cNvPicPr>
            <a:picLocks noChangeAspect="1"/>
          </p:cNvPicPr>
          <p:nvPr/>
        </p:nvPicPr>
        <p:blipFill>
          <a:blip r:embed="rId6"/>
          <a:stretch>
            <a:fillRect/>
          </a:stretch>
        </p:blipFill>
        <p:spPr>
          <a:xfrm>
            <a:off x="9296400" y="3961209"/>
            <a:ext cx="555427" cy="555427"/>
          </a:xfrm>
          <a:prstGeom prst="rect">
            <a:avLst/>
          </a:prstGeom>
        </p:spPr>
      </p:pic>
      <p:sp>
        <p:nvSpPr>
          <p:cNvPr id="13" name="Text 7"/>
          <p:cNvSpPr/>
          <p:nvPr/>
        </p:nvSpPr>
        <p:spPr>
          <a:xfrm>
            <a:off x="9296400" y="4738807"/>
            <a:ext cx="2777490" cy="347186"/>
          </a:xfrm>
          <a:prstGeom prst="rect">
            <a:avLst/>
          </a:prstGeom>
          <a:noFill/>
          <a:ln/>
        </p:spPr>
        <p:txBody>
          <a:bodyPr wrap="none" rtlCol="0" anchor="t"/>
          <a:lstStyle/>
          <a:p>
            <a:pPr marL="0" indent="0" algn="l">
              <a:lnSpc>
                <a:spcPts val="2734"/>
              </a:lnSpc>
              <a:buNone/>
            </a:pPr>
            <a:r>
              <a:rPr lang="en-US" sz="2187" dirty="0">
                <a:solidFill>
                  <a:srgbClr val="E5E0DF"/>
                </a:solidFill>
                <a:latin typeface="Poppins" pitchFamily="34" charset="0"/>
                <a:ea typeface="Poppins" pitchFamily="34" charset="-122"/>
                <a:cs typeface="Poppins" pitchFamily="34" charset="-120"/>
              </a:rPr>
              <a:t>High Standards</a:t>
            </a:r>
            <a:endParaRPr lang="en-US" sz="2187" dirty="0"/>
          </a:p>
        </p:txBody>
      </p:sp>
      <p:sp>
        <p:nvSpPr>
          <p:cNvPr id="14" name="Text 8"/>
          <p:cNvSpPr/>
          <p:nvPr/>
        </p:nvSpPr>
        <p:spPr>
          <a:xfrm>
            <a:off x="9296400" y="5219224"/>
            <a:ext cx="3296007" cy="1666280"/>
          </a:xfrm>
          <a:prstGeom prst="rect">
            <a:avLst/>
          </a:prstGeom>
          <a:noFill/>
          <a:ln/>
        </p:spPr>
        <p:txBody>
          <a:bodyPr wrap="square" rtlCol="0" anchor="t"/>
          <a:lstStyle/>
          <a:p>
            <a:pPr marL="0" indent="0" algn="l">
              <a:lnSpc>
                <a:spcPts val="2624"/>
              </a:lnSpc>
              <a:buNone/>
            </a:pPr>
            <a:r>
              <a:rPr lang="en-US" sz="1750" dirty="0">
                <a:solidFill>
                  <a:srgbClr val="E5E0DF"/>
                </a:solidFill>
                <a:latin typeface="Roboto" pitchFamily="34" charset="0"/>
                <a:ea typeface="Roboto" pitchFamily="34" charset="-122"/>
                <a:cs typeface="Roboto" pitchFamily="34" charset="-120"/>
              </a:rPr>
              <a:t>Dubai's construction industry relies on the superior quality and reliability of ERW pipes, which are manufactured to the highest international standards.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6858476" y="859512"/>
            <a:ext cx="913448" cy="895112"/>
          </a:xfrm>
          <a:prstGeom prst="rect">
            <a:avLst/>
          </a:prstGeom>
        </p:spPr>
      </p:pic>
      <p:sp>
        <p:nvSpPr>
          <p:cNvPr id="5" name="Text 2"/>
          <p:cNvSpPr/>
          <p:nvPr/>
        </p:nvSpPr>
        <p:spPr>
          <a:xfrm>
            <a:off x="2037993" y="2087880"/>
            <a:ext cx="7327821" cy="694373"/>
          </a:xfrm>
          <a:prstGeom prst="rect">
            <a:avLst/>
          </a:prstGeom>
          <a:noFill/>
          <a:ln/>
        </p:spPr>
        <p:txBody>
          <a:bodyPr wrap="non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Metal Fabrication Expertise</a:t>
            </a:r>
            <a:endParaRPr lang="en-US" sz="4374" dirty="0"/>
          </a:p>
        </p:txBody>
      </p:sp>
      <p:sp>
        <p:nvSpPr>
          <p:cNvPr id="6" name="Text 3"/>
          <p:cNvSpPr/>
          <p:nvPr/>
        </p:nvSpPr>
        <p:spPr>
          <a:xfrm>
            <a:off x="2037993" y="3315414"/>
            <a:ext cx="5006221" cy="2332792"/>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Dubai's steel construction industry boasts exceptional metal fabrication capabilities. Skilled artisans create intricate metal components, from stainless steel bollards to custom sheet metal designs. Advanced techniques ensure precision and durability for diverse architectural and infrastructure projects.</a:t>
            </a:r>
            <a:endParaRPr lang="en-US" sz="1750" dirty="0"/>
          </a:p>
        </p:txBody>
      </p:sp>
      <p:pic>
        <p:nvPicPr>
          <p:cNvPr id="7" name="Image 1" descr="preencoded.png"/>
          <p:cNvPicPr>
            <a:picLocks noChangeAspect="1"/>
          </p:cNvPicPr>
          <p:nvPr/>
        </p:nvPicPr>
        <p:blipFill>
          <a:blip r:embed="rId4"/>
          <a:stretch>
            <a:fillRect/>
          </a:stretch>
        </p:blipFill>
        <p:spPr>
          <a:xfrm>
            <a:off x="7593806" y="3365421"/>
            <a:ext cx="5006221" cy="37546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pic>
        <p:nvPicPr>
          <p:cNvPr id="5" name="Image 1" descr="preencoded.png"/>
          <p:cNvPicPr>
            <a:picLocks noChangeAspect="1"/>
          </p:cNvPicPr>
          <p:nvPr/>
        </p:nvPicPr>
        <p:blipFill>
          <a:blip r:embed="rId4"/>
          <a:stretch>
            <a:fillRect/>
          </a:stretch>
        </p:blipFill>
        <p:spPr>
          <a:xfrm>
            <a:off x="5029676" y="798433"/>
            <a:ext cx="913448" cy="895112"/>
          </a:xfrm>
          <a:prstGeom prst="rect">
            <a:avLst/>
          </a:prstGeom>
        </p:spPr>
      </p:pic>
      <p:sp>
        <p:nvSpPr>
          <p:cNvPr id="6" name="Text 2"/>
          <p:cNvSpPr/>
          <p:nvPr/>
        </p:nvSpPr>
        <p:spPr>
          <a:xfrm>
            <a:off x="833199" y="2026801"/>
            <a:ext cx="9306401" cy="1388745"/>
          </a:xfrm>
          <a:prstGeom prst="rect">
            <a:avLst/>
          </a:prstGeom>
          <a:noFill/>
          <a:ln/>
        </p:spPr>
        <p:txBody>
          <a:bodyPr wrap="squar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Stainless Steel Bollards and Sheets</a:t>
            </a:r>
            <a:endParaRPr lang="en-US" sz="4374" dirty="0"/>
          </a:p>
        </p:txBody>
      </p:sp>
      <p:sp>
        <p:nvSpPr>
          <p:cNvPr id="7" name="Shape 3"/>
          <p:cNvSpPr/>
          <p:nvPr/>
        </p:nvSpPr>
        <p:spPr>
          <a:xfrm>
            <a:off x="833199" y="3998714"/>
            <a:ext cx="388739" cy="388739"/>
          </a:xfrm>
          <a:prstGeom prst="roundRect">
            <a:avLst>
              <a:gd name="adj" fmla="val 25722"/>
            </a:avLst>
          </a:prstGeom>
          <a:solidFill>
            <a:srgbClr val="3D3D42"/>
          </a:solidFill>
          <a:ln w="7620">
            <a:solidFill>
              <a:srgbClr val="56565B"/>
            </a:solidFill>
            <a:prstDash val="solid"/>
          </a:ln>
        </p:spPr>
      </p:sp>
      <p:sp>
        <p:nvSpPr>
          <p:cNvPr id="8" name="Text 4"/>
          <p:cNvSpPr/>
          <p:nvPr/>
        </p:nvSpPr>
        <p:spPr>
          <a:xfrm>
            <a:off x="1444109" y="3998714"/>
            <a:ext cx="2930962"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Durable Construction</a:t>
            </a:r>
            <a:endParaRPr lang="en-US" sz="2187" dirty="0"/>
          </a:p>
        </p:txBody>
      </p:sp>
      <p:sp>
        <p:nvSpPr>
          <p:cNvPr id="9" name="Text 5"/>
          <p:cNvSpPr/>
          <p:nvPr/>
        </p:nvSpPr>
        <p:spPr>
          <a:xfrm>
            <a:off x="1444109" y="4479131"/>
            <a:ext cx="3931206" cy="1333024"/>
          </a:xfrm>
          <a:prstGeom prst="rect">
            <a:avLst/>
          </a:prstGeom>
          <a:noFill/>
          <a:ln/>
        </p:spPr>
        <p:txBody>
          <a:bodyPr wrap="square" rtlCol="0" anchor="t"/>
          <a:lstStyle/>
          <a:p>
            <a:pPr marL="0" indent="0">
              <a:lnSpc>
                <a:spcPts val="2624"/>
              </a:lnSpc>
              <a:buNone/>
            </a:pPr>
            <a:r>
              <a:rPr lang="en-US" sz="1750" b="1" u="sng" dirty="0">
                <a:solidFill>
                  <a:srgbClr val="F2F2F3"/>
                </a:solidFill>
                <a:latin typeface="Roboto" pitchFamily="34" charset="0"/>
                <a:ea typeface="Roboto" pitchFamily="34" charset="-122"/>
                <a:cs typeface="Roboto" pitchFamily="34" charset="-120"/>
                <a:hlinkClick r:id="rId5">
                  <a:extLst>
                    <a:ext uri="{A12FA001-AC4F-418D-AE19-62706E023703}">
                      <ahyp:hlinkClr xmlns:ahyp="http://schemas.microsoft.com/office/drawing/2018/hyperlinkcolor" xmlns="" val="tx"/>
                    </a:ext>
                  </a:extLst>
                </a:hlinkClick>
              </a:rPr>
              <a:t>Stainless Steel Bollard In Dubai</a:t>
            </a:r>
            <a:r>
              <a:rPr lang="en-US" sz="1750" dirty="0">
                <a:solidFill>
                  <a:srgbClr val="E5E0DF"/>
                </a:solidFill>
                <a:latin typeface="Roboto" pitchFamily="34" charset="0"/>
                <a:ea typeface="Roboto" pitchFamily="34" charset="-122"/>
                <a:cs typeface="Roboto" pitchFamily="34" charset="-120"/>
              </a:rPr>
              <a:t> offer exceptional strength and corrosion resistance, making them ideal for high-traffic areas and outdoor applications.</a:t>
            </a:r>
            <a:endParaRPr lang="en-US" sz="1750" dirty="0"/>
          </a:p>
        </p:txBody>
      </p:sp>
      <p:sp>
        <p:nvSpPr>
          <p:cNvPr id="10" name="Shape 6"/>
          <p:cNvSpPr/>
          <p:nvPr/>
        </p:nvSpPr>
        <p:spPr>
          <a:xfrm>
            <a:off x="5597485" y="3998714"/>
            <a:ext cx="388739" cy="388739"/>
          </a:xfrm>
          <a:prstGeom prst="roundRect">
            <a:avLst>
              <a:gd name="adj" fmla="val 25722"/>
            </a:avLst>
          </a:prstGeom>
          <a:solidFill>
            <a:srgbClr val="3D3D42"/>
          </a:solidFill>
          <a:ln w="7620">
            <a:solidFill>
              <a:srgbClr val="56565B"/>
            </a:solidFill>
            <a:prstDash val="solid"/>
          </a:ln>
        </p:spPr>
      </p:sp>
      <p:sp>
        <p:nvSpPr>
          <p:cNvPr id="11" name="Text 7"/>
          <p:cNvSpPr/>
          <p:nvPr/>
        </p:nvSpPr>
        <p:spPr>
          <a:xfrm>
            <a:off x="6208395" y="3998714"/>
            <a:ext cx="277749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Versatile Design</a:t>
            </a:r>
            <a:endParaRPr lang="en-US" sz="2187" dirty="0"/>
          </a:p>
        </p:txBody>
      </p:sp>
      <p:sp>
        <p:nvSpPr>
          <p:cNvPr id="12" name="Text 8"/>
          <p:cNvSpPr/>
          <p:nvPr/>
        </p:nvSpPr>
        <p:spPr>
          <a:xfrm>
            <a:off x="6208395" y="4479131"/>
            <a:ext cx="3931206" cy="1333024"/>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Stainless steel sheets can be custom-fabricated into a wide range of products, from sleek architectural facades to robust industrial equipment.</a:t>
            </a:r>
            <a:endParaRPr lang="en-US" sz="1750" dirty="0"/>
          </a:p>
        </p:txBody>
      </p:sp>
      <p:sp>
        <p:nvSpPr>
          <p:cNvPr id="13" name="Shape 9"/>
          <p:cNvSpPr/>
          <p:nvPr/>
        </p:nvSpPr>
        <p:spPr>
          <a:xfrm>
            <a:off x="833199" y="6284238"/>
            <a:ext cx="388739" cy="388739"/>
          </a:xfrm>
          <a:prstGeom prst="roundRect">
            <a:avLst>
              <a:gd name="adj" fmla="val 25722"/>
            </a:avLst>
          </a:prstGeom>
          <a:solidFill>
            <a:srgbClr val="3D3D42"/>
          </a:solidFill>
          <a:ln w="7620">
            <a:solidFill>
              <a:srgbClr val="56565B"/>
            </a:solidFill>
            <a:prstDash val="solid"/>
          </a:ln>
        </p:spPr>
      </p:sp>
      <p:sp>
        <p:nvSpPr>
          <p:cNvPr id="14" name="Text 10"/>
          <p:cNvSpPr/>
          <p:nvPr/>
        </p:nvSpPr>
        <p:spPr>
          <a:xfrm>
            <a:off x="1444109" y="6284238"/>
            <a:ext cx="277749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Elegant Aesthetics</a:t>
            </a:r>
            <a:endParaRPr lang="en-US" sz="2187" dirty="0"/>
          </a:p>
        </p:txBody>
      </p:sp>
      <p:sp>
        <p:nvSpPr>
          <p:cNvPr id="15" name="Text 11"/>
          <p:cNvSpPr/>
          <p:nvPr/>
        </p:nvSpPr>
        <p:spPr>
          <a:xfrm>
            <a:off x="1444109" y="6764655"/>
            <a:ext cx="8695492" cy="666512"/>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The polished, gleaming finish of stainless steel adds a touch of sophisticated elegance to any project, from modern buildings to bespoke furniture.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pic>
        <p:nvPicPr>
          <p:cNvPr id="5" name="Image 1" descr="preencoded.png"/>
          <p:cNvPicPr>
            <a:picLocks noChangeAspect="1"/>
          </p:cNvPicPr>
          <p:nvPr/>
        </p:nvPicPr>
        <p:blipFill>
          <a:blip r:embed="rId4"/>
          <a:stretch>
            <a:fillRect/>
          </a:stretch>
        </p:blipFill>
        <p:spPr>
          <a:xfrm>
            <a:off x="5029676" y="935950"/>
            <a:ext cx="913448" cy="895112"/>
          </a:xfrm>
          <a:prstGeom prst="rect">
            <a:avLst/>
          </a:prstGeom>
        </p:spPr>
      </p:pic>
      <p:sp>
        <p:nvSpPr>
          <p:cNvPr id="6" name="Text 2"/>
          <p:cNvSpPr/>
          <p:nvPr/>
        </p:nvSpPr>
        <p:spPr>
          <a:xfrm>
            <a:off x="833199" y="2164318"/>
            <a:ext cx="7901583" cy="694373"/>
          </a:xfrm>
          <a:prstGeom prst="rect">
            <a:avLst/>
          </a:prstGeom>
          <a:noFill/>
          <a:ln/>
        </p:spPr>
        <p:txBody>
          <a:bodyPr wrap="non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Leading C Channel Suppliers</a:t>
            </a:r>
            <a:endParaRPr lang="en-US" sz="4374" dirty="0"/>
          </a:p>
        </p:txBody>
      </p:sp>
      <p:sp>
        <p:nvSpPr>
          <p:cNvPr id="7" name="Shape 3"/>
          <p:cNvSpPr/>
          <p:nvPr/>
        </p:nvSpPr>
        <p:spPr>
          <a:xfrm>
            <a:off x="833199" y="3191947"/>
            <a:ext cx="4542115" cy="2273022"/>
          </a:xfrm>
          <a:prstGeom prst="roundRect">
            <a:avLst>
              <a:gd name="adj" fmla="val 4399"/>
            </a:avLst>
          </a:prstGeom>
          <a:solidFill>
            <a:srgbClr val="3D3D42"/>
          </a:solidFill>
          <a:ln w="7620">
            <a:solidFill>
              <a:srgbClr val="56565B"/>
            </a:solidFill>
            <a:prstDash val="solid"/>
          </a:ln>
        </p:spPr>
      </p:sp>
      <p:sp>
        <p:nvSpPr>
          <p:cNvPr id="8" name="Text 4"/>
          <p:cNvSpPr/>
          <p:nvPr/>
        </p:nvSpPr>
        <p:spPr>
          <a:xfrm>
            <a:off x="1062990" y="3421737"/>
            <a:ext cx="3105031"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Diverse Product Range</a:t>
            </a:r>
            <a:endParaRPr lang="en-US" sz="2187" dirty="0"/>
          </a:p>
        </p:txBody>
      </p:sp>
      <p:sp>
        <p:nvSpPr>
          <p:cNvPr id="9" name="Text 5"/>
          <p:cNvSpPr/>
          <p:nvPr/>
        </p:nvSpPr>
        <p:spPr>
          <a:xfrm>
            <a:off x="1062990" y="3902154"/>
            <a:ext cx="4082534" cy="1333024"/>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C channel suppliers in Dubai offer a wide selection of steel profiles to meet various construction needs, from lightweight to heavy-duty options.</a:t>
            </a:r>
            <a:endParaRPr lang="en-US" sz="1750" dirty="0"/>
          </a:p>
        </p:txBody>
      </p:sp>
      <p:sp>
        <p:nvSpPr>
          <p:cNvPr id="10" name="Shape 6"/>
          <p:cNvSpPr/>
          <p:nvPr/>
        </p:nvSpPr>
        <p:spPr>
          <a:xfrm>
            <a:off x="5597485" y="3191947"/>
            <a:ext cx="4542115" cy="2273022"/>
          </a:xfrm>
          <a:prstGeom prst="roundRect">
            <a:avLst>
              <a:gd name="adj" fmla="val 4399"/>
            </a:avLst>
          </a:prstGeom>
          <a:solidFill>
            <a:srgbClr val="3D3D42"/>
          </a:solidFill>
          <a:ln w="7620">
            <a:solidFill>
              <a:srgbClr val="56565B"/>
            </a:solidFill>
            <a:prstDash val="solid"/>
          </a:ln>
        </p:spPr>
      </p:sp>
      <p:sp>
        <p:nvSpPr>
          <p:cNvPr id="11" name="Text 7"/>
          <p:cNvSpPr/>
          <p:nvPr/>
        </p:nvSpPr>
        <p:spPr>
          <a:xfrm>
            <a:off x="5827276" y="3421737"/>
            <a:ext cx="277749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Competitive Pricing</a:t>
            </a:r>
            <a:endParaRPr lang="en-US" sz="2187" dirty="0"/>
          </a:p>
        </p:txBody>
      </p:sp>
      <p:sp>
        <p:nvSpPr>
          <p:cNvPr id="12" name="Text 8"/>
          <p:cNvSpPr/>
          <p:nvPr/>
        </p:nvSpPr>
        <p:spPr>
          <a:xfrm>
            <a:off x="5827276" y="3902154"/>
            <a:ext cx="4312324" cy="1333024"/>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With a robust supply chain and efficient operations, these suppliers provide competitively priced C channels, ensuring cost-effective solutions for projects.</a:t>
            </a:r>
            <a:endParaRPr lang="en-US" sz="1750" dirty="0"/>
          </a:p>
        </p:txBody>
      </p:sp>
      <p:sp>
        <p:nvSpPr>
          <p:cNvPr id="13" name="Shape 9"/>
          <p:cNvSpPr/>
          <p:nvPr/>
        </p:nvSpPr>
        <p:spPr>
          <a:xfrm>
            <a:off x="833199" y="5687139"/>
            <a:ext cx="9306401" cy="1606510"/>
          </a:xfrm>
          <a:prstGeom prst="roundRect">
            <a:avLst>
              <a:gd name="adj" fmla="val 6224"/>
            </a:avLst>
          </a:prstGeom>
          <a:solidFill>
            <a:srgbClr val="3D3D42"/>
          </a:solidFill>
          <a:ln w="7620">
            <a:solidFill>
              <a:srgbClr val="56565B"/>
            </a:solidFill>
            <a:prstDash val="solid"/>
          </a:ln>
        </p:spPr>
      </p:sp>
      <p:sp>
        <p:nvSpPr>
          <p:cNvPr id="14" name="Text 10"/>
          <p:cNvSpPr/>
          <p:nvPr/>
        </p:nvSpPr>
        <p:spPr>
          <a:xfrm>
            <a:off x="1062990" y="5916930"/>
            <a:ext cx="277749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Reliable Delivery</a:t>
            </a:r>
            <a:endParaRPr lang="en-US" sz="2187" dirty="0"/>
          </a:p>
        </p:txBody>
      </p:sp>
      <p:sp>
        <p:nvSpPr>
          <p:cNvPr id="15" name="Text 11"/>
          <p:cNvSpPr/>
          <p:nvPr/>
        </p:nvSpPr>
        <p:spPr>
          <a:xfrm>
            <a:off x="1062990" y="6397347"/>
            <a:ext cx="8846820" cy="666512"/>
          </a:xfrm>
          <a:prstGeom prst="rect">
            <a:avLst/>
          </a:prstGeom>
          <a:noFill/>
          <a:ln/>
        </p:spPr>
        <p:txBody>
          <a:bodyPr wrap="square" rtlCol="0" anchor="t"/>
          <a:lstStyle/>
          <a:p>
            <a:pPr marL="0" indent="0">
              <a:lnSpc>
                <a:spcPts val="2624"/>
              </a:lnSpc>
              <a:buNone/>
            </a:pPr>
            <a:r>
              <a:rPr lang="en-US" sz="1750" dirty="0">
                <a:solidFill>
                  <a:srgbClr val="E5E0DF"/>
                </a:solidFill>
                <a:latin typeface="Roboto" pitchFamily="34" charset="0"/>
                <a:ea typeface="Roboto" pitchFamily="34" charset="-122"/>
                <a:cs typeface="Roboto" pitchFamily="34" charset="-120"/>
              </a:rPr>
              <a:t>Rapid order fulfillment and on-time delivery are hallmarks of leading C channel suppliers, keeping construction projects on schedule.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31267"/>
          </a:xfrm>
          <a:prstGeom prst="rect">
            <a:avLst/>
          </a:prstGeom>
          <a:solidFill>
            <a:srgbClr val="050505"/>
          </a:solidFill>
          <a:ln/>
        </p:spPr>
      </p:sp>
      <p:pic>
        <p:nvPicPr>
          <p:cNvPr id="4" name="Image 0" descr="preencoded.png"/>
          <p:cNvPicPr>
            <a:picLocks noChangeAspect="1"/>
          </p:cNvPicPr>
          <p:nvPr/>
        </p:nvPicPr>
        <p:blipFill>
          <a:blip r:embed="rId3"/>
          <a:stretch>
            <a:fillRect/>
          </a:stretch>
        </p:blipFill>
        <p:spPr>
          <a:xfrm>
            <a:off x="6878955" y="583406"/>
            <a:ext cx="872252" cy="854750"/>
          </a:xfrm>
          <a:prstGeom prst="rect">
            <a:avLst/>
          </a:prstGeom>
        </p:spPr>
      </p:pic>
      <p:sp>
        <p:nvSpPr>
          <p:cNvPr id="5" name="Text 2"/>
          <p:cNvSpPr/>
          <p:nvPr/>
        </p:nvSpPr>
        <p:spPr>
          <a:xfrm>
            <a:off x="2275880" y="1756410"/>
            <a:ext cx="5464493" cy="662940"/>
          </a:xfrm>
          <a:prstGeom prst="rect">
            <a:avLst/>
          </a:prstGeom>
          <a:noFill/>
          <a:ln/>
        </p:spPr>
        <p:txBody>
          <a:bodyPr wrap="none" rtlCol="0" anchor="t"/>
          <a:lstStyle/>
          <a:p>
            <a:pPr marL="0" indent="0">
              <a:lnSpc>
                <a:spcPts val="5221"/>
              </a:lnSpc>
              <a:buNone/>
            </a:pPr>
            <a:r>
              <a:rPr lang="en-US" sz="4177" dirty="0">
                <a:solidFill>
                  <a:srgbClr val="F2F2F3"/>
                </a:solidFill>
                <a:latin typeface="Poppins" pitchFamily="34" charset="0"/>
                <a:ea typeface="Poppins" pitchFamily="34" charset="-122"/>
                <a:cs typeface="Poppins" pitchFamily="34" charset="-120"/>
              </a:rPr>
              <a:t>Robust RHS Providers</a:t>
            </a:r>
            <a:endParaRPr lang="en-US" sz="4177" dirty="0"/>
          </a:p>
        </p:txBody>
      </p:sp>
      <p:pic>
        <p:nvPicPr>
          <p:cNvPr id="6" name="Image 1" descr="preencoded.png"/>
          <p:cNvPicPr>
            <a:picLocks noChangeAspect="1"/>
          </p:cNvPicPr>
          <p:nvPr/>
        </p:nvPicPr>
        <p:blipFill>
          <a:blip r:embed="rId4"/>
          <a:stretch>
            <a:fillRect/>
          </a:stretch>
        </p:blipFill>
        <p:spPr>
          <a:xfrm>
            <a:off x="2275880" y="2737604"/>
            <a:ext cx="3147298" cy="1945124"/>
          </a:xfrm>
          <a:prstGeom prst="rect">
            <a:avLst/>
          </a:prstGeom>
        </p:spPr>
      </p:pic>
      <p:sp>
        <p:nvSpPr>
          <p:cNvPr id="7" name="Text 3"/>
          <p:cNvSpPr/>
          <p:nvPr/>
        </p:nvSpPr>
        <p:spPr>
          <a:xfrm>
            <a:off x="2275880" y="4947880"/>
            <a:ext cx="3147298" cy="663178"/>
          </a:xfrm>
          <a:prstGeom prst="rect">
            <a:avLst/>
          </a:prstGeom>
          <a:noFill/>
          <a:ln/>
        </p:spPr>
        <p:txBody>
          <a:bodyPr wrap="square" rtlCol="0" anchor="t"/>
          <a:lstStyle/>
          <a:p>
            <a:pPr marL="0" indent="0" algn="l">
              <a:lnSpc>
                <a:spcPts val="2610"/>
              </a:lnSpc>
              <a:buNone/>
            </a:pPr>
            <a:r>
              <a:rPr lang="en-US" sz="2088" dirty="0">
                <a:solidFill>
                  <a:srgbClr val="E5E0DF"/>
                </a:solidFill>
                <a:latin typeface="Poppins" pitchFamily="34" charset="0"/>
                <a:ea typeface="Poppins" pitchFamily="34" charset="-122"/>
                <a:cs typeface="Poppins" pitchFamily="34" charset="-120"/>
              </a:rPr>
              <a:t>Comprehensive Inventory</a:t>
            </a:r>
            <a:endParaRPr lang="en-US" sz="2088" dirty="0"/>
          </a:p>
        </p:txBody>
      </p:sp>
      <p:sp>
        <p:nvSpPr>
          <p:cNvPr id="8" name="Text 4"/>
          <p:cNvSpPr/>
          <p:nvPr/>
        </p:nvSpPr>
        <p:spPr>
          <a:xfrm>
            <a:off x="2275880" y="5738336"/>
            <a:ext cx="3147298" cy="1909524"/>
          </a:xfrm>
          <a:prstGeom prst="rect">
            <a:avLst/>
          </a:prstGeom>
          <a:noFill/>
          <a:ln/>
        </p:spPr>
        <p:txBody>
          <a:bodyPr wrap="square" rtlCol="0" anchor="t"/>
          <a:lstStyle/>
          <a:p>
            <a:pPr marL="0" indent="0" algn="l">
              <a:lnSpc>
                <a:spcPts val="2506"/>
              </a:lnSpc>
              <a:buNone/>
            </a:pPr>
            <a:r>
              <a:rPr lang="en-US" sz="1671" dirty="0">
                <a:solidFill>
                  <a:srgbClr val="E5E0DF"/>
                </a:solidFill>
                <a:latin typeface="Roboto" pitchFamily="34" charset="0"/>
                <a:ea typeface="Roboto" pitchFamily="34" charset="-122"/>
                <a:cs typeface="Roboto" pitchFamily="34" charset="-120"/>
              </a:rPr>
              <a:t>Dubai's leading RHS (Rectangular Hollow Section) suppliers maintain an extensive inventory of high-quality steel sections to cater to diverse construction needs.</a:t>
            </a:r>
            <a:endParaRPr lang="en-US" sz="1671" dirty="0"/>
          </a:p>
        </p:txBody>
      </p:sp>
      <p:pic>
        <p:nvPicPr>
          <p:cNvPr id="9" name="Image 2" descr="preencoded.png"/>
          <p:cNvPicPr>
            <a:picLocks noChangeAspect="1"/>
          </p:cNvPicPr>
          <p:nvPr/>
        </p:nvPicPr>
        <p:blipFill>
          <a:blip r:embed="rId5"/>
          <a:stretch>
            <a:fillRect/>
          </a:stretch>
        </p:blipFill>
        <p:spPr>
          <a:xfrm>
            <a:off x="5741432" y="2737604"/>
            <a:ext cx="3147298" cy="1945124"/>
          </a:xfrm>
          <a:prstGeom prst="rect">
            <a:avLst/>
          </a:prstGeom>
        </p:spPr>
      </p:pic>
      <p:sp>
        <p:nvSpPr>
          <p:cNvPr id="10" name="Text 5"/>
          <p:cNvSpPr/>
          <p:nvPr/>
        </p:nvSpPr>
        <p:spPr>
          <a:xfrm>
            <a:off x="5741432" y="4947880"/>
            <a:ext cx="2652236" cy="331589"/>
          </a:xfrm>
          <a:prstGeom prst="rect">
            <a:avLst/>
          </a:prstGeom>
          <a:noFill/>
          <a:ln/>
        </p:spPr>
        <p:txBody>
          <a:bodyPr wrap="none" rtlCol="0" anchor="t"/>
          <a:lstStyle/>
          <a:p>
            <a:pPr marL="0" indent="0" algn="l">
              <a:lnSpc>
                <a:spcPts val="2610"/>
              </a:lnSpc>
              <a:buNone/>
            </a:pPr>
            <a:r>
              <a:rPr lang="en-US" sz="2088" dirty="0">
                <a:solidFill>
                  <a:srgbClr val="E5E0DF"/>
                </a:solidFill>
                <a:latin typeface="Poppins" pitchFamily="34" charset="0"/>
                <a:ea typeface="Poppins" pitchFamily="34" charset="-122"/>
                <a:cs typeface="Poppins" pitchFamily="34" charset="-120"/>
              </a:rPr>
              <a:t>Expert Fabrication</a:t>
            </a:r>
            <a:endParaRPr lang="en-US" sz="2088" dirty="0"/>
          </a:p>
        </p:txBody>
      </p:sp>
      <p:sp>
        <p:nvSpPr>
          <p:cNvPr id="11" name="Text 6"/>
          <p:cNvSpPr/>
          <p:nvPr/>
        </p:nvSpPr>
        <p:spPr>
          <a:xfrm>
            <a:off x="5741432" y="5406747"/>
            <a:ext cx="3147298" cy="1909524"/>
          </a:xfrm>
          <a:prstGeom prst="rect">
            <a:avLst/>
          </a:prstGeom>
          <a:noFill/>
          <a:ln/>
        </p:spPr>
        <p:txBody>
          <a:bodyPr wrap="square" rtlCol="0" anchor="t"/>
          <a:lstStyle/>
          <a:p>
            <a:pPr marL="0" indent="0" algn="l">
              <a:lnSpc>
                <a:spcPts val="2506"/>
              </a:lnSpc>
              <a:buNone/>
            </a:pPr>
            <a:r>
              <a:rPr lang="en-US" sz="1671" dirty="0">
                <a:solidFill>
                  <a:srgbClr val="E5E0DF"/>
                </a:solidFill>
                <a:latin typeface="Roboto" pitchFamily="34" charset="0"/>
                <a:ea typeface="Roboto" pitchFamily="34" charset="-122"/>
                <a:cs typeface="Roboto" pitchFamily="34" charset="-120"/>
              </a:rPr>
              <a:t>These providers leverage advanced fabrication techniques to precisely cut, weld, and finish RHS components, ensuring seamless integration into steel structures.</a:t>
            </a:r>
            <a:endParaRPr lang="en-US" sz="1671" dirty="0"/>
          </a:p>
        </p:txBody>
      </p:sp>
      <p:pic>
        <p:nvPicPr>
          <p:cNvPr id="12" name="Image 3" descr="preencoded.png"/>
          <p:cNvPicPr>
            <a:picLocks noChangeAspect="1"/>
          </p:cNvPicPr>
          <p:nvPr/>
        </p:nvPicPr>
        <p:blipFill>
          <a:blip r:embed="rId6"/>
          <a:stretch>
            <a:fillRect/>
          </a:stretch>
        </p:blipFill>
        <p:spPr>
          <a:xfrm>
            <a:off x="9206984" y="2737604"/>
            <a:ext cx="3147417" cy="1945243"/>
          </a:xfrm>
          <a:prstGeom prst="rect">
            <a:avLst/>
          </a:prstGeom>
        </p:spPr>
      </p:pic>
      <p:sp>
        <p:nvSpPr>
          <p:cNvPr id="13" name="Text 7"/>
          <p:cNvSpPr/>
          <p:nvPr/>
        </p:nvSpPr>
        <p:spPr>
          <a:xfrm>
            <a:off x="9206984" y="4947999"/>
            <a:ext cx="2652236" cy="331589"/>
          </a:xfrm>
          <a:prstGeom prst="rect">
            <a:avLst/>
          </a:prstGeom>
          <a:noFill/>
          <a:ln/>
        </p:spPr>
        <p:txBody>
          <a:bodyPr wrap="none" rtlCol="0" anchor="t"/>
          <a:lstStyle/>
          <a:p>
            <a:pPr marL="0" indent="0" algn="l">
              <a:lnSpc>
                <a:spcPts val="2610"/>
              </a:lnSpc>
              <a:buNone/>
            </a:pPr>
            <a:r>
              <a:rPr lang="en-US" sz="2088" dirty="0">
                <a:solidFill>
                  <a:srgbClr val="E5E0DF"/>
                </a:solidFill>
                <a:latin typeface="Poppins" pitchFamily="34" charset="0"/>
                <a:ea typeface="Poppins" pitchFamily="34" charset="-122"/>
                <a:cs typeface="Poppins" pitchFamily="34" charset="-120"/>
              </a:rPr>
              <a:t>Efficient Installation</a:t>
            </a:r>
            <a:endParaRPr lang="en-US" sz="2088" dirty="0"/>
          </a:p>
        </p:txBody>
      </p:sp>
      <p:sp>
        <p:nvSpPr>
          <p:cNvPr id="14" name="Text 8"/>
          <p:cNvSpPr/>
          <p:nvPr/>
        </p:nvSpPr>
        <p:spPr>
          <a:xfrm>
            <a:off x="9206984" y="5406866"/>
            <a:ext cx="3147417" cy="1909524"/>
          </a:xfrm>
          <a:prstGeom prst="rect">
            <a:avLst/>
          </a:prstGeom>
          <a:noFill/>
          <a:ln/>
        </p:spPr>
        <p:txBody>
          <a:bodyPr wrap="square" rtlCol="0" anchor="t"/>
          <a:lstStyle/>
          <a:p>
            <a:pPr marL="0" indent="0" algn="l">
              <a:lnSpc>
                <a:spcPts val="2506"/>
              </a:lnSpc>
              <a:buNone/>
            </a:pPr>
            <a:r>
              <a:rPr lang="en-US" sz="1671" dirty="0">
                <a:solidFill>
                  <a:srgbClr val="E5E0DF"/>
                </a:solidFill>
                <a:latin typeface="Roboto" pitchFamily="34" charset="0"/>
                <a:ea typeface="Roboto" pitchFamily="34" charset="-122"/>
                <a:cs typeface="Roboto" pitchFamily="34" charset="-120"/>
              </a:rPr>
              <a:t>With a skilled workforce and streamlined logistics, the RHS suppliers facilitate smooth on-site installation, minimizing delays and optimizing construction timelines.</a:t>
            </a:r>
            <a:endParaRPr lang="en-US" sz="167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700</Words>
  <Application>Microsoft Office PowerPoint</Application>
  <PresentationFormat>Custom</PresentationFormat>
  <Paragraphs>61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Seo 1</cp:lastModifiedBy>
  <cp:revision>2</cp:revision>
  <dcterms:created xsi:type="dcterms:W3CDTF">2024-06-12T09:21:15Z</dcterms:created>
  <dcterms:modified xsi:type="dcterms:W3CDTF">2024-06-12T09:24:13Z</dcterms:modified>
</cp:coreProperties>
</file>