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8" d="100"/>
          <a:sy n="68" d="100"/>
        </p:scale>
        <p:origin x="-276" y="-72"/>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BD42337E-7295-4006-AB8A-F7CF4D0DF74C}" type="datetimeFigureOut">
              <a:rPr lang="en-IN" smtClean="0"/>
              <a:t>05-06-2024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202B9452-0478-4DDD-AA05-1D7E46C253A1}" type="slidenum">
              <a:rPr lang="en-IN" smtClean="0"/>
              <a:t>‹#›</a:t>
            </a:fld>
            <a:endParaRPr lang="en-IN"/>
          </a:p>
        </p:txBody>
      </p:sp>
    </p:spTree>
    <p:extLst>
      <p:ext uri="{BB962C8B-B14F-4D97-AF65-F5344CB8AC3E}">
        <p14:creationId xmlns:p14="http://schemas.microsoft.com/office/powerpoint/2010/main" val="439258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www.piccolacucinagroup.com/en/piccola-cucina-tavern-new-yor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s://www.piccolacucinagroup.com/the-new-piccola-cucina-location-in-upper-east-side-will-open-on-march-9th/" TargetMode="Externa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hyperlink" Target="mailto:info@piccolacucinagroup.com"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www.google.com/maps/dir/Piccola+Cucina+Estiatorio+75+Thompson+St+New+York,+NY+10012+United+States/@40.7246842,-74.0031818,16z/data=!4m5!4m4!1m0!1m2!1m1!1s0x89c2598c5dde0695:0x139bb13faae3a89c" TargetMode="External"/><Relationship Id="rId5" Type="http://schemas.openxmlformats.org/officeDocument/2006/relationships/hyperlink" Target="https://www.piccolacucinagroup.co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4016454" y="1448514"/>
            <a:ext cx="1110972" cy="1110972"/>
          </a:xfrm>
          <a:prstGeom prst="rect">
            <a:avLst/>
          </a:prstGeom>
        </p:spPr>
      </p:pic>
      <p:sp>
        <p:nvSpPr>
          <p:cNvPr id="6" name="Text 2"/>
          <p:cNvSpPr/>
          <p:nvPr/>
        </p:nvSpPr>
        <p:spPr>
          <a:xfrm>
            <a:off x="833199" y="2892743"/>
            <a:ext cx="7477601" cy="1916430"/>
          </a:xfrm>
          <a:prstGeom prst="rect">
            <a:avLst/>
          </a:prstGeom>
          <a:noFill/>
          <a:ln/>
        </p:spPr>
        <p:txBody>
          <a:bodyPr wrap="square" rtlCol="0" anchor="t"/>
          <a:lstStyle/>
          <a:p>
            <a:pPr marL="0" indent="0">
              <a:lnSpc>
                <a:spcPts val="7545"/>
              </a:lnSpc>
              <a:buNone/>
            </a:pPr>
            <a:r>
              <a:rPr lang="en-US" sz="6036" dirty="0">
                <a:solidFill>
                  <a:srgbClr val="EBCCBB"/>
                </a:solidFill>
                <a:latin typeface="Gelasio" pitchFamily="34" charset="0"/>
                <a:ea typeface="Gelasio" pitchFamily="34" charset="-122"/>
                <a:cs typeface="Gelasio" pitchFamily="34" charset="-120"/>
              </a:rPr>
              <a:t>Piccola Cucina: A Culinary Journey</a:t>
            </a:r>
            <a:endParaRPr lang="en-US" sz="6036" dirty="0"/>
          </a:p>
        </p:txBody>
      </p:sp>
      <p:sp>
        <p:nvSpPr>
          <p:cNvPr id="7" name="Text 3"/>
          <p:cNvSpPr/>
          <p:nvPr/>
        </p:nvSpPr>
        <p:spPr>
          <a:xfrm>
            <a:off x="833199" y="5142428"/>
            <a:ext cx="7477601" cy="999768"/>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Discover the captivating story of Piccola Cucina, a renowned Italian restaurant that has captured the hearts and palates of New Yorkers and visitors alike.</a:t>
            </a:r>
            <a:endParaRPr lang="en-US" sz="1750" dirty="0"/>
          </a:p>
        </p:txBody>
      </p:sp>
      <p:sp>
        <p:nvSpPr>
          <p:cNvPr id="8" name="Shape 4"/>
          <p:cNvSpPr/>
          <p:nvPr/>
        </p:nvSpPr>
        <p:spPr>
          <a:xfrm>
            <a:off x="833199" y="6408777"/>
            <a:ext cx="355402" cy="355402"/>
          </a:xfrm>
          <a:prstGeom prst="roundRect">
            <a:avLst>
              <a:gd name="adj" fmla="val 25726039"/>
            </a:avLst>
          </a:prstGeom>
          <a:noFill/>
          <a:ln w="7620">
            <a:solidFill>
              <a:srgbClr val="FFFFFF"/>
            </a:solidFill>
            <a:prstDash val="solid"/>
          </a:ln>
        </p:spPr>
      </p:sp>
      <p:pic>
        <p:nvPicPr>
          <p:cNvPr id="9" name="Image 2" descr="preencoded.png"/>
          <p:cNvPicPr>
            <a:picLocks noChangeAspect="1"/>
          </p:cNvPicPr>
          <p:nvPr/>
        </p:nvPicPr>
        <p:blipFill>
          <a:blip r:embed="rId5"/>
          <a:stretch>
            <a:fillRect/>
          </a:stretch>
        </p:blipFill>
        <p:spPr>
          <a:xfrm>
            <a:off x="840819" y="6416397"/>
            <a:ext cx="340162" cy="340162"/>
          </a:xfrm>
          <a:prstGeom prst="rect">
            <a:avLst/>
          </a:prstGeom>
        </p:spPr>
      </p:pic>
      <p:sp>
        <p:nvSpPr>
          <p:cNvPr id="10" name="Text 5"/>
          <p:cNvSpPr/>
          <p:nvPr/>
        </p:nvSpPr>
        <p:spPr>
          <a:xfrm>
            <a:off x="1299686" y="6392108"/>
            <a:ext cx="2427684" cy="388858"/>
          </a:xfrm>
          <a:prstGeom prst="rect">
            <a:avLst/>
          </a:prstGeom>
          <a:noFill/>
          <a:ln/>
        </p:spPr>
        <p:txBody>
          <a:bodyPr wrap="none" rtlCol="0" anchor="t"/>
          <a:lstStyle/>
          <a:p>
            <a:pPr marL="0" indent="0" algn="l">
              <a:lnSpc>
                <a:spcPts val="3062"/>
              </a:lnSpc>
              <a:buNone/>
            </a:pPr>
            <a:r>
              <a:rPr lang="en-US" sz="2187" b="1" dirty="0">
                <a:solidFill>
                  <a:srgbClr val="C9C2C0"/>
                </a:solidFill>
                <a:latin typeface="Gelasio" pitchFamily="34" charset="0"/>
                <a:ea typeface="Gelasio" pitchFamily="34" charset="-122"/>
                <a:cs typeface="Gelasio" pitchFamily="34" charset="-120"/>
              </a:rPr>
              <a:t>by piccola cucina</a:t>
            </a:r>
            <a:endParaRPr lang="en-US" sz="2187"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p:cNvPicPr>
            <a:picLocks noChangeAspect="1"/>
          </p:cNvPicPr>
          <p:nvPr/>
        </p:nvPicPr>
        <p:blipFill>
          <a:blip r:embed="rId3"/>
          <a:stretch>
            <a:fillRect/>
          </a:stretch>
        </p:blipFill>
        <p:spPr>
          <a:xfrm>
            <a:off x="6759654" y="751642"/>
            <a:ext cx="1110972" cy="1110972"/>
          </a:xfrm>
          <a:prstGeom prst="rect">
            <a:avLst/>
          </a:prstGeom>
        </p:spPr>
      </p:pic>
      <p:sp>
        <p:nvSpPr>
          <p:cNvPr id="5" name="Text 2"/>
          <p:cNvSpPr/>
          <p:nvPr/>
        </p:nvSpPr>
        <p:spPr>
          <a:xfrm>
            <a:off x="2037993" y="2195870"/>
            <a:ext cx="10073164" cy="694373"/>
          </a:xfrm>
          <a:prstGeom prst="rect">
            <a:avLst/>
          </a:prstGeom>
          <a:noFill/>
          <a:ln/>
        </p:spPr>
        <p:txBody>
          <a:bodyPr wrap="none" rtlCol="0" anchor="t"/>
          <a:lstStyle/>
          <a:p>
            <a:pPr marL="0" indent="0">
              <a:lnSpc>
                <a:spcPts val="5468"/>
              </a:lnSpc>
              <a:buNone/>
            </a:pPr>
            <a:r>
              <a:rPr lang="en-US" sz="4374" dirty="0">
                <a:solidFill>
                  <a:srgbClr val="EBCCBB"/>
                </a:solidFill>
                <a:latin typeface="Gelasio" pitchFamily="34" charset="0"/>
                <a:ea typeface="Gelasio" pitchFamily="34" charset="-122"/>
                <a:cs typeface="Gelasio" pitchFamily="34" charset="-120"/>
              </a:rPr>
              <a:t>The Success of the Prince Street Location</a:t>
            </a:r>
            <a:endParaRPr lang="en-US" sz="4374" dirty="0"/>
          </a:p>
        </p:txBody>
      </p:sp>
      <p:sp>
        <p:nvSpPr>
          <p:cNvPr id="6" name="Text 3"/>
          <p:cNvSpPr/>
          <p:nvPr/>
        </p:nvSpPr>
        <p:spPr>
          <a:xfrm>
            <a:off x="2037993" y="3423404"/>
            <a:ext cx="5006221" cy="2666048"/>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Piccola Cucina's original Prince Street location quickly became a beloved fixture in the heart of New York City, attracting a loyal following of diners seeking authentic Italian cuisine. The restaurant's commitment to quality ingredients and traditional Sicilian recipes resulted in rave reviews and a reputation as one of the </a:t>
            </a:r>
            <a:r>
              <a:rPr lang="en-US" sz="1750" b="1" u="sng" dirty="0">
                <a:solidFill>
                  <a:srgbClr val="C49F8C"/>
                </a:solidFill>
                <a:latin typeface="Gelasio" pitchFamily="34" charset="0"/>
                <a:ea typeface="Gelasio" pitchFamily="34" charset="-122"/>
                <a:cs typeface="Gelasio" pitchFamily="34" charset="-120"/>
                <a:hlinkClick r:id="rId4">
                  <a:extLst>
                    <a:ext uri="{A12FA001-AC4F-418D-AE19-62706E023703}">
                      <ahyp:hlinkClr xmlns:ahyp="http://schemas.microsoft.com/office/drawing/2018/hyperlinkcolor" xmlns="" val="tx"/>
                    </a:ext>
                  </a:extLst>
                </a:hlinkClick>
              </a:rPr>
              <a:t>best Italian restaurants in NYC</a:t>
            </a:r>
            <a:r>
              <a:rPr lang="en-US" sz="1750" dirty="0">
                <a:solidFill>
                  <a:srgbClr val="C9C2C0"/>
                </a:solidFill>
                <a:latin typeface="Gelasio" pitchFamily="34" charset="0"/>
                <a:ea typeface="Gelasio" pitchFamily="34" charset="-122"/>
                <a:cs typeface="Gelasio" pitchFamily="34" charset="-120"/>
              </a:rPr>
              <a:t>.</a:t>
            </a:r>
            <a:endParaRPr lang="en-US" sz="1750" dirty="0"/>
          </a:p>
        </p:txBody>
      </p:sp>
      <p:pic>
        <p:nvPicPr>
          <p:cNvPr id="7" name="Image 1" descr="preencoded.png"/>
          <p:cNvPicPr>
            <a:picLocks noChangeAspect="1"/>
          </p:cNvPicPr>
          <p:nvPr/>
        </p:nvPicPr>
        <p:blipFill>
          <a:blip r:embed="rId5"/>
          <a:stretch>
            <a:fillRect/>
          </a:stretch>
        </p:blipFill>
        <p:spPr>
          <a:xfrm>
            <a:off x="7593806" y="3473410"/>
            <a:ext cx="5006221" cy="37546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p:cNvPicPr>
            <a:picLocks noChangeAspect="1"/>
          </p:cNvPicPr>
          <p:nvPr/>
        </p:nvPicPr>
        <p:blipFill>
          <a:blip r:embed="rId3"/>
          <a:stretch>
            <a:fillRect/>
          </a:stretch>
        </p:blipFill>
        <p:spPr>
          <a:xfrm>
            <a:off x="6759654" y="1083469"/>
            <a:ext cx="1110972" cy="1110972"/>
          </a:xfrm>
          <a:prstGeom prst="rect">
            <a:avLst/>
          </a:prstGeom>
        </p:spPr>
      </p:pic>
      <p:sp>
        <p:nvSpPr>
          <p:cNvPr id="5" name="Text 2"/>
          <p:cNvSpPr/>
          <p:nvPr/>
        </p:nvSpPr>
        <p:spPr>
          <a:xfrm>
            <a:off x="2037993" y="2527697"/>
            <a:ext cx="8458676" cy="694373"/>
          </a:xfrm>
          <a:prstGeom prst="rect">
            <a:avLst/>
          </a:prstGeom>
          <a:noFill/>
          <a:ln/>
        </p:spPr>
        <p:txBody>
          <a:bodyPr wrap="none" rtlCol="0" anchor="t"/>
          <a:lstStyle/>
          <a:p>
            <a:pPr marL="0" indent="0">
              <a:lnSpc>
                <a:spcPts val="5468"/>
              </a:lnSpc>
              <a:buNone/>
            </a:pPr>
            <a:r>
              <a:rPr lang="en-US" sz="4374" dirty="0">
                <a:solidFill>
                  <a:srgbClr val="EBCCBB"/>
                </a:solidFill>
                <a:latin typeface="Gelasio" pitchFamily="34" charset="0"/>
                <a:ea typeface="Gelasio" pitchFamily="34" charset="-122"/>
                <a:cs typeface="Gelasio" pitchFamily="34" charset="-120"/>
              </a:rPr>
              <a:t>Responding to Consumer Demand</a:t>
            </a:r>
            <a:endParaRPr lang="en-US" sz="4374" dirty="0"/>
          </a:p>
        </p:txBody>
      </p:sp>
      <p:pic>
        <p:nvPicPr>
          <p:cNvPr id="6" name="Image 1" descr="preencoded.png"/>
          <p:cNvPicPr>
            <a:picLocks noChangeAspect="1"/>
          </p:cNvPicPr>
          <p:nvPr/>
        </p:nvPicPr>
        <p:blipFill>
          <a:blip r:embed="rId4"/>
          <a:stretch>
            <a:fillRect/>
          </a:stretch>
        </p:blipFill>
        <p:spPr>
          <a:xfrm>
            <a:off x="2037993" y="3555325"/>
            <a:ext cx="555427" cy="555427"/>
          </a:xfrm>
          <a:prstGeom prst="rect">
            <a:avLst/>
          </a:prstGeom>
        </p:spPr>
      </p:pic>
      <p:sp>
        <p:nvSpPr>
          <p:cNvPr id="7" name="Text 3"/>
          <p:cNvSpPr/>
          <p:nvPr/>
        </p:nvSpPr>
        <p:spPr>
          <a:xfrm>
            <a:off x="2037993" y="4332923"/>
            <a:ext cx="2845356" cy="347186"/>
          </a:xfrm>
          <a:prstGeom prst="rect">
            <a:avLst/>
          </a:prstGeom>
          <a:noFill/>
          <a:ln/>
        </p:spPr>
        <p:txBody>
          <a:bodyPr wrap="none" rtlCol="0" anchor="t"/>
          <a:lstStyle/>
          <a:p>
            <a:pPr marL="0" indent="0" algn="l">
              <a:lnSpc>
                <a:spcPts val="2734"/>
              </a:lnSpc>
              <a:buNone/>
            </a:pPr>
            <a:r>
              <a:rPr lang="en-US" sz="2187" dirty="0">
                <a:solidFill>
                  <a:srgbClr val="EBCCBB"/>
                </a:solidFill>
                <a:latin typeface="Gelasio" pitchFamily="34" charset="0"/>
                <a:ea typeface="Gelasio" pitchFamily="34" charset="-122"/>
                <a:cs typeface="Gelasio" pitchFamily="34" charset="-120"/>
              </a:rPr>
              <a:t>Listening to Customers</a:t>
            </a:r>
            <a:endParaRPr lang="en-US" sz="2187" dirty="0"/>
          </a:p>
        </p:txBody>
      </p:sp>
      <p:sp>
        <p:nvSpPr>
          <p:cNvPr id="8" name="Text 4"/>
          <p:cNvSpPr/>
          <p:nvPr/>
        </p:nvSpPr>
        <p:spPr>
          <a:xfrm>
            <a:off x="2037993" y="4813340"/>
            <a:ext cx="3295888" cy="1666280"/>
          </a:xfrm>
          <a:prstGeom prst="rect">
            <a:avLst/>
          </a:prstGeom>
          <a:noFill/>
          <a:ln/>
        </p:spPr>
        <p:txBody>
          <a:bodyPr wrap="square" rtlCol="0" anchor="t"/>
          <a:lstStyle/>
          <a:p>
            <a:pPr marL="0" indent="0" algn="l">
              <a:lnSpc>
                <a:spcPts val="2624"/>
              </a:lnSpc>
              <a:buNone/>
            </a:pPr>
            <a:r>
              <a:rPr lang="en-US" sz="1750" dirty="0">
                <a:solidFill>
                  <a:srgbClr val="C9C2C0"/>
                </a:solidFill>
                <a:latin typeface="Gelasio" pitchFamily="34" charset="0"/>
                <a:ea typeface="Gelasio" pitchFamily="34" charset="-122"/>
                <a:cs typeface="Gelasio" pitchFamily="34" charset="-120"/>
              </a:rPr>
              <a:t>At Piccola Cucina, we closely monitor customer feedback and preferences to ensure our offerings meet their evolving needs and desires.</a:t>
            </a:r>
            <a:endParaRPr lang="en-US" sz="1750" dirty="0"/>
          </a:p>
        </p:txBody>
      </p:sp>
      <p:pic>
        <p:nvPicPr>
          <p:cNvPr id="9" name="Image 2" descr="preencoded.png"/>
          <p:cNvPicPr>
            <a:picLocks noChangeAspect="1"/>
          </p:cNvPicPr>
          <p:nvPr/>
        </p:nvPicPr>
        <p:blipFill>
          <a:blip r:embed="rId5"/>
          <a:stretch>
            <a:fillRect/>
          </a:stretch>
        </p:blipFill>
        <p:spPr>
          <a:xfrm>
            <a:off x="5667137" y="3555325"/>
            <a:ext cx="555427" cy="555427"/>
          </a:xfrm>
          <a:prstGeom prst="rect">
            <a:avLst/>
          </a:prstGeom>
        </p:spPr>
      </p:pic>
      <p:sp>
        <p:nvSpPr>
          <p:cNvPr id="10" name="Text 5"/>
          <p:cNvSpPr/>
          <p:nvPr/>
        </p:nvSpPr>
        <p:spPr>
          <a:xfrm>
            <a:off x="5667137" y="4332923"/>
            <a:ext cx="2777490" cy="347186"/>
          </a:xfrm>
          <a:prstGeom prst="rect">
            <a:avLst/>
          </a:prstGeom>
          <a:noFill/>
          <a:ln/>
        </p:spPr>
        <p:txBody>
          <a:bodyPr wrap="none" rtlCol="0" anchor="t"/>
          <a:lstStyle/>
          <a:p>
            <a:pPr marL="0" indent="0" algn="l">
              <a:lnSpc>
                <a:spcPts val="2734"/>
              </a:lnSpc>
              <a:buNone/>
            </a:pPr>
            <a:r>
              <a:rPr lang="en-US" sz="2187" dirty="0">
                <a:solidFill>
                  <a:srgbClr val="EBCCBB"/>
                </a:solidFill>
                <a:latin typeface="Gelasio" pitchFamily="34" charset="0"/>
                <a:ea typeface="Gelasio" pitchFamily="34" charset="-122"/>
                <a:cs typeface="Gelasio" pitchFamily="34" charset="-120"/>
              </a:rPr>
              <a:t>Expanding Reach</a:t>
            </a:r>
            <a:endParaRPr lang="en-US" sz="2187" dirty="0"/>
          </a:p>
        </p:txBody>
      </p:sp>
      <p:sp>
        <p:nvSpPr>
          <p:cNvPr id="11" name="Text 6"/>
          <p:cNvSpPr/>
          <p:nvPr/>
        </p:nvSpPr>
        <p:spPr>
          <a:xfrm>
            <a:off x="5667137" y="4813340"/>
            <a:ext cx="3296007" cy="2332792"/>
          </a:xfrm>
          <a:prstGeom prst="rect">
            <a:avLst/>
          </a:prstGeom>
          <a:noFill/>
          <a:ln/>
        </p:spPr>
        <p:txBody>
          <a:bodyPr wrap="square" rtlCol="0" anchor="t"/>
          <a:lstStyle/>
          <a:p>
            <a:pPr marL="0" indent="0" algn="l">
              <a:lnSpc>
                <a:spcPts val="2624"/>
              </a:lnSpc>
              <a:buNone/>
            </a:pPr>
            <a:r>
              <a:rPr lang="en-US" sz="1750" dirty="0">
                <a:solidFill>
                  <a:srgbClr val="C9C2C0"/>
                </a:solidFill>
                <a:latin typeface="Gelasio" pitchFamily="34" charset="0"/>
                <a:ea typeface="Gelasio" pitchFamily="34" charset="-122"/>
                <a:cs typeface="Gelasio" pitchFamily="34" charset="-120"/>
              </a:rPr>
              <a:t>The success of our Prince Street location prompted us to open a new Sicilian-focused restaurant in the vibrant Soho neighborhood to bring our authentic cuisine to more New Yorkers.</a:t>
            </a:r>
            <a:endParaRPr lang="en-US" sz="1750" dirty="0"/>
          </a:p>
        </p:txBody>
      </p:sp>
      <p:pic>
        <p:nvPicPr>
          <p:cNvPr id="12" name="Image 3" descr="preencoded.png"/>
          <p:cNvPicPr>
            <a:picLocks noChangeAspect="1"/>
          </p:cNvPicPr>
          <p:nvPr/>
        </p:nvPicPr>
        <p:blipFill>
          <a:blip r:embed="rId6"/>
          <a:stretch>
            <a:fillRect/>
          </a:stretch>
        </p:blipFill>
        <p:spPr>
          <a:xfrm>
            <a:off x="9296400" y="3555325"/>
            <a:ext cx="555427" cy="555427"/>
          </a:xfrm>
          <a:prstGeom prst="rect">
            <a:avLst/>
          </a:prstGeom>
        </p:spPr>
      </p:pic>
      <p:sp>
        <p:nvSpPr>
          <p:cNvPr id="13" name="Text 7"/>
          <p:cNvSpPr/>
          <p:nvPr/>
        </p:nvSpPr>
        <p:spPr>
          <a:xfrm>
            <a:off x="9296400" y="4332923"/>
            <a:ext cx="2777490" cy="347186"/>
          </a:xfrm>
          <a:prstGeom prst="rect">
            <a:avLst/>
          </a:prstGeom>
          <a:noFill/>
          <a:ln/>
        </p:spPr>
        <p:txBody>
          <a:bodyPr wrap="none" rtlCol="0" anchor="t"/>
          <a:lstStyle/>
          <a:p>
            <a:pPr marL="0" indent="0" algn="l">
              <a:lnSpc>
                <a:spcPts val="2734"/>
              </a:lnSpc>
              <a:buNone/>
            </a:pPr>
            <a:r>
              <a:rPr lang="en-US" sz="2187" dirty="0">
                <a:solidFill>
                  <a:srgbClr val="EBCCBB"/>
                </a:solidFill>
                <a:latin typeface="Gelasio" pitchFamily="34" charset="0"/>
                <a:ea typeface="Gelasio" pitchFamily="34" charset="-122"/>
                <a:cs typeface="Gelasio" pitchFamily="34" charset="-120"/>
              </a:rPr>
              <a:t>Innovative Approach</a:t>
            </a:r>
            <a:endParaRPr lang="en-US" sz="2187" dirty="0"/>
          </a:p>
        </p:txBody>
      </p:sp>
      <p:sp>
        <p:nvSpPr>
          <p:cNvPr id="14" name="Text 8"/>
          <p:cNvSpPr/>
          <p:nvPr/>
        </p:nvSpPr>
        <p:spPr>
          <a:xfrm>
            <a:off x="9296400" y="4813340"/>
            <a:ext cx="3296007" cy="1999536"/>
          </a:xfrm>
          <a:prstGeom prst="rect">
            <a:avLst/>
          </a:prstGeom>
          <a:noFill/>
          <a:ln/>
        </p:spPr>
        <p:txBody>
          <a:bodyPr wrap="square" rtlCol="0" anchor="t"/>
          <a:lstStyle/>
          <a:p>
            <a:pPr marL="0" indent="0" algn="l">
              <a:lnSpc>
                <a:spcPts val="2624"/>
              </a:lnSpc>
              <a:buNone/>
            </a:pPr>
            <a:r>
              <a:rPr lang="en-US" sz="1750" dirty="0">
                <a:solidFill>
                  <a:srgbClr val="C9C2C0"/>
                </a:solidFill>
                <a:latin typeface="Gelasio" pitchFamily="34" charset="0"/>
                <a:ea typeface="Gelasio" pitchFamily="34" charset="-122"/>
                <a:cs typeface="Gelasio" pitchFamily="34" charset="-120"/>
              </a:rPr>
              <a:t>Our commitment to culinary excellence and customer satisfaction drove us to develop new menu items and dining experiences that cater to the diverse tastes of our patrons.</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4016454" y="955596"/>
            <a:ext cx="1110972" cy="1110972"/>
          </a:xfrm>
          <a:prstGeom prst="rect">
            <a:avLst/>
          </a:prstGeom>
        </p:spPr>
      </p:pic>
      <p:sp>
        <p:nvSpPr>
          <p:cNvPr id="6" name="Text 2"/>
          <p:cNvSpPr/>
          <p:nvPr/>
        </p:nvSpPr>
        <p:spPr>
          <a:xfrm>
            <a:off x="833199" y="2399824"/>
            <a:ext cx="7477601" cy="2874645"/>
          </a:xfrm>
          <a:prstGeom prst="rect">
            <a:avLst/>
          </a:prstGeom>
          <a:noFill/>
          <a:ln/>
        </p:spPr>
        <p:txBody>
          <a:bodyPr wrap="square" rtlCol="0" anchor="t"/>
          <a:lstStyle/>
          <a:p>
            <a:pPr marL="0" indent="0">
              <a:lnSpc>
                <a:spcPts val="7545"/>
              </a:lnSpc>
              <a:buNone/>
            </a:pPr>
            <a:r>
              <a:rPr lang="en-US" sz="6036" dirty="0">
                <a:solidFill>
                  <a:srgbClr val="EBCCBB"/>
                </a:solidFill>
                <a:latin typeface="Gelasio" pitchFamily="34" charset="0"/>
                <a:ea typeface="Gelasio" pitchFamily="34" charset="-122"/>
                <a:cs typeface="Gelasio" pitchFamily="34" charset="-120"/>
              </a:rPr>
              <a:t>Introducing Piccola Cucina Siciliana Osteria</a:t>
            </a:r>
            <a:endParaRPr lang="en-US" sz="6036" dirty="0"/>
          </a:p>
        </p:txBody>
      </p:sp>
      <p:sp>
        <p:nvSpPr>
          <p:cNvPr id="7" name="Text 3"/>
          <p:cNvSpPr/>
          <p:nvPr/>
        </p:nvSpPr>
        <p:spPr>
          <a:xfrm>
            <a:off x="833199" y="5607725"/>
            <a:ext cx="7477601" cy="1666280"/>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Responding to the overwhelming success of our flagship Prince Street location, we are thrilled to announce the opening of our newest restaurant, Piccola Cucina Siciliana Osteria, in the heart of the vibrant Soho neighborhood. This new venture allows us to bring our authentic Sicilian cuisine to an even wider audience.</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4016454" y="907018"/>
            <a:ext cx="1110972" cy="1110972"/>
          </a:xfrm>
          <a:prstGeom prst="rect">
            <a:avLst/>
          </a:prstGeom>
        </p:spPr>
      </p:pic>
      <p:sp>
        <p:nvSpPr>
          <p:cNvPr id="6" name="Text 2"/>
          <p:cNvSpPr/>
          <p:nvPr/>
        </p:nvSpPr>
        <p:spPr>
          <a:xfrm>
            <a:off x="833199" y="2351246"/>
            <a:ext cx="7477601" cy="1388745"/>
          </a:xfrm>
          <a:prstGeom prst="rect">
            <a:avLst/>
          </a:prstGeom>
          <a:noFill/>
          <a:ln/>
        </p:spPr>
        <p:txBody>
          <a:bodyPr wrap="square" rtlCol="0" anchor="t"/>
          <a:lstStyle/>
          <a:p>
            <a:pPr marL="0" indent="0">
              <a:lnSpc>
                <a:spcPts val="5468"/>
              </a:lnSpc>
              <a:buNone/>
            </a:pPr>
            <a:r>
              <a:rPr lang="en-US" sz="4374" dirty="0">
                <a:solidFill>
                  <a:srgbClr val="EBCCBB"/>
                </a:solidFill>
                <a:latin typeface="Gelasio" pitchFamily="34" charset="0"/>
                <a:ea typeface="Gelasio" pitchFamily="34" charset="-122"/>
                <a:cs typeface="Gelasio" pitchFamily="34" charset="-120"/>
              </a:rPr>
              <a:t>The Heart of Soho: A Distinctive Neighborhood</a:t>
            </a:r>
            <a:endParaRPr lang="en-US" sz="4374" dirty="0"/>
          </a:p>
        </p:txBody>
      </p:sp>
      <p:sp>
        <p:nvSpPr>
          <p:cNvPr id="7" name="Text 3"/>
          <p:cNvSpPr/>
          <p:nvPr/>
        </p:nvSpPr>
        <p:spPr>
          <a:xfrm>
            <a:off x="833199" y="4073247"/>
            <a:ext cx="7477601" cy="1333024"/>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Nestled in the vibrant center of New York City, Soho is a neighborhood known for its unique character and rich cultural heritage. With its charming cobblestone streets, iconic cast-iron architecture, and array of trendy boutiques and art galleries, Soho offers a truly distinctive urban experience.</a:t>
            </a:r>
            <a:endParaRPr lang="en-US" sz="1750" dirty="0"/>
          </a:p>
        </p:txBody>
      </p:sp>
      <p:sp>
        <p:nvSpPr>
          <p:cNvPr id="8" name="Text 4"/>
          <p:cNvSpPr/>
          <p:nvPr/>
        </p:nvSpPr>
        <p:spPr>
          <a:xfrm>
            <a:off x="833199" y="5656183"/>
            <a:ext cx="7477601" cy="1666280"/>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Boasting a dynamic mix of high-end fashion, innovative dining, and lively nightlife, Soho has become a sought-after destination for both locals and visitors alike. The neighborhood's distinct blend of historic charm and contemporary flair makes it a true reflection of New York City's diverse and ever-evolving spirit.</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5" name="Shape 2"/>
          <p:cNvSpPr/>
          <p:nvPr/>
        </p:nvSpPr>
        <p:spPr>
          <a:xfrm>
            <a:off x="0" y="0"/>
            <a:ext cx="14630400" cy="8229600"/>
          </a:xfrm>
          <a:prstGeom prst="rect">
            <a:avLst/>
          </a:prstGeom>
          <a:solidFill>
            <a:srgbClr val="464342">
              <a:alpha val="80000"/>
            </a:srgbClr>
          </a:solidFill>
          <a:ln/>
        </p:spPr>
      </p:sp>
      <p:pic>
        <p:nvPicPr>
          <p:cNvPr id="6" name="Image 1" descr="preencoded.png"/>
          <p:cNvPicPr>
            <a:picLocks noChangeAspect="1"/>
          </p:cNvPicPr>
          <p:nvPr/>
        </p:nvPicPr>
        <p:blipFill>
          <a:blip r:embed="rId4"/>
          <a:stretch>
            <a:fillRect/>
          </a:stretch>
        </p:blipFill>
        <p:spPr>
          <a:xfrm>
            <a:off x="6759654" y="1243132"/>
            <a:ext cx="1110972" cy="1110972"/>
          </a:xfrm>
          <a:prstGeom prst="rect">
            <a:avLst/>
          </a:prstGeom>
        </p:spPr>
      </p:pic>
      <p:sp>
        <p:nvSpPr>
          <p:cNvPr id="7" name="Text 3"/>
          <p:cNvSpPr/>
          <p:nvPr/>
        </p:nvSpPr>
        <p:spPr>
          <a:xfrm>
            <a:off x="2037993" y="2687360"/>
            <a:ext cx="9766459" cy="694373"/>
          </a:xfrm>
          <a:prstGeom prst="rect">
            <a:avLst/>
          </a:prstGeom>
          <a:noFill/>
          <a:ln/>
        </p:spPr>
        <p:txBody>
          <a:bodyPr wrap="none" rtlCol="0" anchor="t"/>
          <a:lstStyle/>
          <a:p>
            <a:pPr marL="0" indent="0">
              <a:lnSpc>
                <a:spcPts val="5468"/>
              </a:lnSpc>
              <a:buNone/>
            </a:pPr>
            <a:r>
              <a:rPr lang="en-US" sz="4374" dirty="0">
                <a:solidFill>
                  <a:srgbClr val="EBCCBB"/>
                </a:solidFill>
                <a:latin typeface="Gelasio" pitchFamily="34" charset="0"/>
                <a:ea typeface="Gelasio" pitchFamily="34" charset="-122"/>
                <a:cs typeface="Gelasio" pitchFamily="34" charset="-120"/>
              </a:rPr>
              <a:t>Offering the Best Italian Cuisine in NYC</a:t>
            </a:r>
            <a:endParaRPr lang="en-US" sz="4374" dirty="0"/>
          </a:p>
        </p:txBody>
      </p:sp>
      <p:sp>
        <p:nvSpPr>
          <p:cNvPr id="8" name="Shape 4"/>
          <p:cNvSpPr/>
          <p:nvPr/>
        </p:nvSpPr>
        <p:spPr>
          <a:xfrm>
            <a:off x="2037993" y="3714988"/>
            <a:ext cx="3370064" cy="3271480"/>
          </a:xfrm>
          <a:prstGeom prst="roundRect">
            <a:avLst>
              <a:gd name="adj" fmla="val 4075"/>
            </a:avLst>
          </a:prstGeom>
          <a:solidFill>
            <a:srgbClr val="343131"/>
          </a:solidFill>
          <a:ln/>
        </p:spPr>
      </p:sp>
      <p:sp>
        <p:nvSpPr>
          <p:cNvPr id="9" name="Text 5"/>
          <p:cNvSpPr/>
          <p:nvPr/>
        </p:nvSpPr>
        <p:spPr>
          <a:xfrm>
            <a:off x="2260163" y="3937159"/>
            <a:ext cx="2777490" cy="347186"/>
          </a:xfrm>
          <a:prstGeom prst="rect">
            <a:avLst/>
          </a:prstGeom>
          <a:noFill/>
          <a:ln/>
        </p:spPr>
        <p:txBody>
          <a:bodyPr wrap="none" rtlCol="0" anchor="t"/>
          <a:lstStyle/>
          <a:p>
            <a:pPr marL="0" indent="0">
              <a:lnSpc>
                <a:spcPts val="2734"/>
              </a:lnSpc>
              <a:buNone/>
            </a:pPr>
            <a:r>
              <a:rPr lang="en-US" sz="2187" dirty="0">
                <a:solidFill>
                  <a:srgbClr val="EBCCBB"/>
                </a:solidFill>
                <a:latin typeface="Gelasio" pitchFamily="34" charset="0"/>
                <a:ea typeface="Gelasio" pitchFamily="34" charset="-122"/>
                <a:cs typeface="Gelasio" pitchFamily="34" charset="-120"/>
              </a:rPr>
              <a:t>Authentic Flavors</a:t>
            </a:r>
            <a:endParaRPr lang="en-US" sz="2187" dirty="0"/>
          </a:p>
        </p:txBody>
      </p:sp>
      <p:sp>
        <p:nvSpPr>
          <p:cNvPr id="10" name="Text 6"/>
          <p:cNvSpPr/>
          <p:nvPr/>
        </p:nvSpPr>
        <p:spPr>
          <a:xfrm>
            <a:off x="2260163" y="4417576"/>
            <a:ext cx="2925723" cy="1999536"/>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Piccola Cucina Siciliana Osteria brings the authentic tastes of Sicily to the heart of New York City, offering a truly immersive Italian culinary experience.</a:t>
            </a:r>
            <a:endParaRPr lang="en-US" sz="1750" dirty="0"/>
          </a:p>
        </p:txBody>
      </p:sp>
      <p:sp>
        <p:nvSpPr>
          <p:cNvPr id="11" name="Shape 7"/>
          <p:cNvSpPr/>
          <p:nvPr/>
        </p:nvSpPr>
        <p:spPr>
          <a:xfrm>
            <a:off x="5630228" y="3714988"/>
            <a:ext cx="3370064" cy="3271480"/>
          </a:xfrm>
          <a:prstGeom prst="roundRect">
            <a:avLst>
              <a:gd name="adj" fmla="val 4075"/>
            </a:avLst>
          </a:prstGeom>
          <a:solidFill>
            <a:srgbClr val="343131"/>
          </a:solidFill>
          <a:ln/>
        </p:spPr>
      </p:sp>
      <p:sp>
        <p:nvSpPr>
          <p:cNvPr id="12" name="Text 8"/>
          <p:cNvSpPr/>
          <p:nvPr/>
        </p:nvSpPr>
        <p:spPr>
          <a:xfrm>
            <a:off x="5852398" y="3937159"/>
            <a:ext cx="2925723" cy="694373"/>
          </a:xfrm>
          <a:prstGeom prst="rect">
            <a:avLst/>
          </a:prstGeom>
          <a:noFill/>
          <a:ln/>
        </p:spPr>
        <p:txBody>
          <a:bodyPr wrap="square" rtlCol="0" anchor="t"/>
          <a:lstStyle/>
          <a:p>
            <a:pPr marL="0" indent="0">
              <a:lnSpc>
                <a:spcPts val="2734"/>
              </a:lnSpc>
              <a:buNone/>
            </a:pPr>
            <a:r>
              <a:rPr lang="en-US" sz="2187" dirty="0">
                <a:solidFill>
                  <a:srgbClr val="EBCCBB"/>
                </a:solidFill>
                <a:latin typeface="Gelasio" pitchFamily="34" charset="0"/>
                <a:ea typeface="Gelasio" pitchFamily="34" charset="-122"/>
                <a:cs typeface="Gelasio" pitchFamily="34" charset="-120"/>
              </a:rPr>
              <a:t>Locally Sourced Ingredients</a:t>
            </a:r>
            <a:endParaRPr lang="en-US" sz="2187" dirty="0"/>
          </a:p>
        </p:txBody>
      </p:sp>
      <p:sp>
        <p:nvSpPr>
          <p:cNvPr id="13" name="Text 9"/>
          <p:cNvSpPr/>
          <p:nvPr/>
        </p:nvSpPr>
        <p:spPr>
          <a:xfrm>
            <a:off x="5852398" y="4764762"/>
            <a:ext cx="2925723" cy="1999536"/>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We pride ourselves on using the freshest, locally sourced ingredients to create our delectable Italian dishes, ensuring the highest quality in every bite.</a:t>
            </a:r>
            <a:endParaRPr lang="en-US" sz="1750" dirty="0"/>
          </a:p>
        </p:txBody>
      </p:sp>
      <p:sp>
        <p:nvSpPr>
          <p:cNvPr id="14" name="Shape 10"/>
          <p:cNvSpPr/>
          <p:nvPr/>
        </p:nvSpPr>
        <p:spPr>
          <a:xfrm>
            <a:off x="9222462" y="3714988"/>
            <a:ext cx="3370064" cy="3271480"/>
          </a:xfrm>
          <a:prstGeom prst="roundRect">
            <a:avLst>
              <a:gd name="adj" fmla="val 4075"/>
            </a:avLst>
          </a:prstGeom>
          <a:solidFill>
            <a:srgbClr val="343131"/>
          </a:solidFill>
          <a:ln/>
        </p:spPr>
      </p:sp>
      <p:sp>
        <p:nvSpPr>
          <p:cNvPr id="15" name="Text 11"/>
          <p:cNvSpPr/>
          <p:nvPr/>
        </p:nvSpPr>
        <p:spPr>
          <a:xfrm>
            <a:off x="9444633" y="3937159"/>
            <a:ext cx="2922984" cy="347186"/>
          </a:xfrm>
          <a:prstGeom prst="rect">
            <a:avLst/>
          </a:prstGeom>
          <a:noFill/>
          <a:ln/>
        </p:spPr>
        <p:txBody>
          <a:bodyPr wrap="none" rtlCol="0" anchor="t"/>
          <a:lstStyle/>
          <a:p>
            <a:pPr marL="0" indent="0">
              <a:lnSpc>
                <a:spcPts val="2734"/>
              </a:lnSpc>
              <a:buNone/>
            </a:pPr>
            <a:r>
              <a:rPr lang="en-US" sz="2187" dirty="0">
                <a:solidFill>
                  <a:srgbClr val="EBCCBB"/>
                </a:solidFill>
                <a:latin typeface="Gelasio" pitchFamily="34" charset="0"/>
                <a:ea typeface="Gelasio" pitchFamily="34" charset="-122"/>
                <a:cs typeface="Gelasio" pitchFamily="34" charset="-120"/>
              </a:rPr>
              <a:t>Handcrafted Specialties</a:t>
            </a:r>
            <a:endParaRPr lang="en-US" sz="2187" dirty="0"/>
          </a:p>
        </p:txBody>
      </p:sp>
      <p:sp>
        <p:nvSpPr>
          <p:cNvPr id="16" name="Text 12"/>
          <p:cNvSpPr/>
          <p:nvPr/>
        </p:nvSpPr>
        <p:spPr>
          <a:xfrm>
            <a:off x="9444633" y="4417576"/>
            <a:ext cx="2925723" cy="1999536"/>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Our chefs meticulously craft each dish, from handmade pasta to carefully curated wine pairings, delivering an unparalleled Italian dining experience.</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p:cNvPicPr>
            <a:picLocks noChangeAspect="1"/>
          </p:cNvPicPr>
          <p:nvPr/>
        </p:nvPicPr>
        <p:blipFill>
          <a:blip r:embed="rId3"/>
          <a:stretch>
            <a:fillRect/>
          </a:stretch>
        </p:blipFill>
        <p:spPr>
          <a:xfrm>
            <a:off x="-7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9502854" y="1406962"/>
            <a:ext cx="1110972" cy="1110972"/>
          </a:xfrm>
          <a:prstGeom prst="rect">
            <a:avLst/>
          </a:prstGeom>
        </p:spPr>
      </p:pic>
      <p:sp>
        <p:nvSpPr>
          <p:cNvPr id="6" name="Text 2"/>
          <p:cNvSpPr/>
          <p:nvPr/>
        </p:nvSpPr>
        <p:spPr>
          <a:xfrm>
            <a:off x="6319599" y="2851190"/>
            <a:ext cx="7477601" cy="1388745"/>
          </a:xfrm>
          <a:prstGeom prst="rect">
            <a:avLst/>
          </a:prstGeom>
          <a:noFill/>
          <a:ln/>
        </p:spPr>
        <p:txBody>
          <a:bodyPr wrap="square" rtlCol="0" anchor="t"/>
          <a:lstStyle/>
          <a:p>
            <a:pPr marL="0" indent="0">
              <a:lnSpc>
                <a:spcPts val="5468"/>
              </a:lnSpc>
              <a:buNone/>
            </a:pPr>
            <a:r>
              <a:rPr lang="en-US" sz="4374" dirty="0">
                <a:solidFill>
                  <a:srgbClr val="EBCCBB"/>
                </a:solidFill>
                <a:latin typeface="Gelasio" pitchFamily="34" charset="0"/>
                <a:ea typeface="Gelasio" pitchFamily="34" charset="-122"/>
                <a:cs typeface="Gelasio" pitchFamily="34" charset="-120"/>
              </a:rPr>
              <a:t>Recognized as the Best Restaurant in NYC</a:t>
            </a:r>
            <a:endParaRPr lang="en-US" sz="4374" dirty="0"/>
          </a:p>
        </p:txBody>
      </p:sp>
      <p:sp>
        <p:nvSpPr>
          <p:cNvPr id="7" name="Text 3"/>
          <p:cNvSpPr/>
          <p:nvPr/>
        </p:nvSpPr>
        <p:spPr>
          <a:xfrm>
            <a:off x="6319599" y="4573191"/>
            <a:ext cx="7477601" cy="999768"/>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Piccola Cucina's flagship restaurant on Prince Street has been recognized as the best </a:t>
            </a:r>
            <a:r>
              <a:rPr lang="en-US" sz="1750" b="1" u="sng" dirty="0">
                <a:solidFill>
                  <a:srgbClr val="C49F8C"/>
                </a:solidFill>
                <a:latin typeface="Gelasio" pitchFamily="34" charset="0"/>
                <a:ea typeface="Gelasio" pitchFamily="34" charset="-122"/>
                <a:cs typeface="Gelasio" pitchFamily="34" charset="-120"/>
                <a:hlinkClick r:id="rId5">
                  <a:extLst>
                    <a:ext uri="{A12FA001-AC4F-418D-AE19-62706E023703}">
                      <ahyp:hlinkClr xmlns:ahyp="http://schemas.microsoft.com/office/drawing/2018/hyperlinkcolor" xmlns="" val="tx"/>
                    </a:ext>
                  </a:extLst>
                </a:hlinkClick>
              </a:rPr>
              <a:t>Italian restaurant in New York City,</a:t>
            </a:r>
            <a:r>
              <a:rPr lang="en-US" sz="1750" dirty="0">
                <a:solidFill>
                  <a:srgbClr val="C9C2C0"/>
                </a:solidFill>
                <a:latin typeface="Gelasio" pitchFamily="34" charset="0"/>
                <a:ea typeface="Gelasio" pitchFamily="34" charset="-122"/>
                <a:cs typeface="Gelasio" pitchFamily="34" charset="-120"/>
              </a:rPr>
              <a:t> earning critical acclaim from food critics and diners alike.</a:t>
            </a:r>
            <a:endParaRPr lang="en-US" sz="1750" dirty="0"/>
          </a:p>
        </p:txBody>
      </p:sp>
      <p:sp>
        <p:nvSpPr>
          <p:cNvPr id="8" name="Text 4"/>
          <p:cNvSpPr/>
          <p:nvPr/>
        </p:nvSpPr>
        <p:spPr>
          <a:xfrm>
            <a:off x="6319599" y="5822871"/>
            <a:ext cx="7477601" cy="999768"/>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With its authentic Sicilian cuisine, impeccable service, and charming atmosphere, Piccola Cucina has become a culinary destination for residents and tourists seeking the finest Italian dining experience in the city.</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30553"/>
          </a:xfrm>
          <a:prstGeom prst="rect">
            <a:avLst/>
          </a:prstGeom>
          <a:solidFill>
            <a:srgbClr val="464342"/>
          </a:solidFill>
          <a:ln/>
        </p:spPr>
      </p:sp>
      <p:pic>
        <p:nvPicPr>
          <p:cNvPr id="4" name="Image 0" descr="preencoded.png"/>
          <p:cNvPicPr>
            <a:picLocks noChangeAspect="1"/>
          </p:cNvPicPr>
          <p:nvPr/>
        </p:nvPicPr>
        <p:blipFill>
          <a:blip r:embed="rId3"/>
          <a:stretch>
            <a:fillRect/>
          </a:stretch>
        </p:blipFill>
        <p:spPr>
          <a:xfrm>
            <a:off x="6799302" y="567333"/>
            <a:ext cx="1031677" cy="1031677"/>
          </a:xfrm>
          <a:prstGeom prst="rect">
            <a:avLst/>
          </a:prstGeom>
        </p:spPr>
      </p:pic>
      <p:sp>
        <p:nvSpPr>
          <p:cNvPr id="5" name="Text 2"/>
          <p:cNvSpPr/>
          <p:nvPr/>
        </p:nvSpPr>
        <p:spPr>
          <a:xfrm>
            <a:off x="2414588" y="1908453"/>
            <a:ext cx="9801106" cy="1289685"/>
          </a:xfrm>
          <a:prstGeom prst="rect">
            <a:avLst/>
          </a:prstGeom>
          <a:noFill/>
          <a:ln/>
        </p:spPr>
        <p:txBody>
          <a:bodyPr wrap="square" rtlCol="0" anchor="t"/>
          <a:lstStyle/>
          <a:p>
            <a:pPr marL="0" indent="0">
              <a:lnSpc>
                <a:spcPts val="5077"/>
              </a:lnSpc>
              <a:buNone/>
            </a:pPr>
            <a:r>
              <a:rPr lang="en-US" sz="4062" dirty="0">
                <a:solidFill>
                  <a:srgbClr val="EBCCBB"/>
                </a:solidFill>
                <a:latin typeface="Gelasio" pitchFamily="34" charset="0"/>
                <a:ea typeface="Gelasio" pitchFamily="34" charset="-122"/>
                <a:cs typeface="Gelasio" pitchFamily="34" charset="-120"/>
              </a:rPr>
              <a:t>Providing the Best Italian Restaurant Experience</a:t>
            </a:r>
            <a:endParaRPr lang="en-US" sz="4062" dirty="0"/>
          </a:p>
        </p:txBody>
      </p:sp>
      <p:pic>
        <p:nvPicPr>
          <p:cNvPr id="6" name="Image 1" descr="preencoded.png"/>
          <p:cNvPicPr>
            <a:picLocks noChangeAspect="1"/>
          </p:cNvPicPr>
          <p:nvPr/>
        </p:nvPicPr>
        <p:blipFill>
          <a:blip r:embed="rId4"/>
          <a:stretch>
            <a:fillRect/>
          </a:stretch>
        </p:blipFill>
        <p:spPr>
          <a:xfrm>
            <a:off x="2414588" y="3507581"/>
            <a:ext cx="3060740" cy="1891665"/>
          </a:xfrm>
          <a:prstGeom prst="rect">
            <a:avLst/>
          </a:prstGeom>
        </p:spPr>
      </p:pic>
      <p:sp>
        <p:nvSpPr>
          <p:cNvPr id="7" name="Text 3"/>
          <p:cNvSpPr/>
          <p:nvPr/>
        </p:nvSpPr>
        <p:spPr>
          <a:xfrm>
            <a:off x="2414588" y="5657136"/>
            <a:ext cx="2847023" cy="322302"/>
          </a:xfrm>
          <a:prstGeom prst="rect">
            <a:avLst/>
          </a:prstGeom>
          <a:noFill/>
          <a:ln/>
        </p:spPr>
        <p:txBody>
          <a:bodyPr wrap="none" rtlCol="0" anchor="t"/>
          <a:lstStyle/>
          <a:p>
            <a:pPr marL="0" indent="0" algn="l">
              <a:lnSpc>
                <a:spcPts val="2539"/>
              </a:lnSpc>
              <a:buNone/>
            </a:pPr>
            <a:r>
              <a:rPr lang="en-US" sz="2031" dirty="0">
                <a:solidFill>
                  <a:srgbClr val="EBCCBB"/>
                </a:solidFill>
                <a:latin typeface="Gelasio" pitchFamily="34" charset="0"/>
                <a:ea typeface="Gelasio" pitchFamily="34" charset="-122"/>
                <a:cs typeface="Gelasio" pitchFamily="34" charset="-120"/>
              </a:rPr>
              <a:t>Authentic Italian Cuisine</a:t>
            </a:r>
            <a:endParaRPr lang="en-US" sz="2031" dirty="0"/>
          </a:p>
        </p:txBody>
      </p:sp>
      <p:sp>
        <p:nvSpPr>
          <p:cNvPr id="8" name="Text 4"/>
          <p:cNvSpPr/>
          <p:nvPr/>
        </p:nvSpPr>
        <p:spPr>
          <a:xfrm>
            <a:off x="2414588" y="6103144"/>
            <a:ext cx="3060740" cy="1237774"/>
          </a:xfrm>
          <a:prstGeom prst="rect">
            <a:avLst/>
          </a:prstGeom>
          <a:noFill/>
          <a:ln/>
        </p:spPr>
        <p:txBody>
          <a:bodyPr wrap="square" rtlCol="0" anchor="t"/>
          <a:lstStyle/>
          <a:p>
            <a:pPr marL="0" indent="0" algn="l">
              <a:lnSpc>
                <a:spcPts val="2437"/>
              </a:lnSpc>
              <a:buNone/>
            </a:pPr>
            <a:r>
              <a:rPr lang="en-US" sz="1625" dirty="0">
                <a:solidFill>
                  <a:srgbClr val="C9C2C0"/>
                </a:solidFill>
                <a:latin typeface="Gelasio" pitchFamily="34" charset="0"/>
                <a:ea typeface="Gelasio" pitchFamily="34" charset="-122"/>
                <a:cs typeface="Gelasio" pitchFamily="34" charset="-120"/>
              </a:rPr>
              <a:t>Savor the flavors of Italy with our menu of hand-crafted, traditional dishes made with the freshest ingredients.</a:t>
            </a:r>
            <a:endParaRPr lang="en-US" sz="1625" dirty="0"/>
          </a:p>
        </p:txBody>
      </p:sp>
      <p:pic>
        <p:nvPicPr>
          <p:cNvPr id="9" name="Image 2" descr="preencoded.png"/>
          <p:cNvPicPr>
            <a:picLocks noChangeAspect="1"/>
          </p:cNvPicPr>
          <p:nvPr/>
        </p:nvPicPr>
        <p:blipFill>
          <a:blip r:embed="rId5"/>
          <a:stretch>
            <a:fillRect/>
          </a:stretch>
        </p:blipFill>
        <p:spPr>
          <a:xfrm>
            <a:off x="5784771" y="3507581"/>
            <a:ext cx="3060740" cy="1891665"/>
          </a:xfrm>
          <a:prstGeom prst="rect">
            <a:avLst/>
          </a:prstGeom>
        </p:spPr>
      </p:pic>
      <p:sp>
        <p:nvSpPr>
          <p:cNvPr id="10" name="Text 5"/>
          <p:cNvSpPr/>
          <p:nvPr/>
        </p:nvSpPr>
        <p:spPr>
          <a:xfrm>
            <a:off x="5784771" y="5657136"/>
            <a:ext cx="3060740" cy="644604"/>
          </a:xfrm>
          <a:prstGeom prst="rect">
            <a:avLst/>
          </a:prstGeom>
          <a:noFill/>
          <a:ln/>
        </p:spPr>
        <p:txBody>
          <a:bodyPr wrap="square" rtlCol="0" anchor="t"/>
          <a:lstStyle/>
          <a:p>
            <a:pPr marL="0" indent="0" algn="l">
              <a:lnSpc>
                <a:spcPts val="2539"/>
              </a:lnSpc>
              <a:buNone/>
            </a:pPr>
            <a:r>
              <a:rPr lang="en-US" sz="2031" dirty="0">
                <a:solidFill>
                  <a:srgbClr val="EBCCBB"/>
                </a:solidFill>
                <a:latin typeface="Gelasio" pitchFamily="34" charset="0"/>
                <a:ea typeface="Gelasio" pitchFamily="34" charset="-122"/>
                <a:cs typeface="Gelasio" pitchFamily="34" charset="-120"/>
              </a:rPr>
              <a:t>Warm, Inviting Atmosphere</a:t>
            </a:r>
            <a:endParaRPr lang="en-US" sz="2031" dirty="0"/>
          </a:p>
        </p:txBody>
      </p:sp>
      <p:sp>
        <p:nvSpPr>
          <p:cNvPr id="11" name="Text 6"/>
          <p:cNvSpPr/>
          <p:nvPr/>
        </p:nvSpPr>
        <p:spPr>
          <a:xfrm>
            <a:off x="5784771" y="6425446"/>
            <a:ext cx="3060740" cy="1237774"/>
          </a:xfrm>
          <a:prstGeom prst="rect">
            <a:avLst/>
          </a:prstGeom>
          <a:noFill/>
          <a:ln/>
        </p:spPr>
        <p:txBody>
          <a:bodyPr wrap="square" rtlCol="0" anchor="t"/>
          <a:lstStyle/>
          <a:p>
            <a:pPr marL="0" indent="0" algn="l">
              <a:lnSpc>
                <a:spcPts val="2437"/>
              </a:lnSpc>
              <a:buNone/>
            </a:pPr>
            <a:r>
              <a:rPr lang="en-US" sz="1625" dirty="0">
                <a:solidFill>
                  <a:srgbClr val="C9C2C0"/>
                </a:solidFill>
                <a:latin typeface="Gelasio" pitchFamily="34" charset="0"/>
                <a:ea typeface="Gelasio" pitchFamily="34" charset="-122"/>
                <a:cs typeface="Gelasio" pitchFamily="34" charset="-120"/>
              </a:rPr>
              <a:t>Step into our charming Soho location and experience the comfort and hospitality of a true Italian trattoria.</a:t>
            </a:r>
            <a:endParaRPr lang="en-US" sz="1625" dirty="0"/>
          </a:p>
        </p:txBody>
      </p:sp>
      <p:pic>
        <p:nvPicPr>
          <p:cNvPr id="12" name="Image 3" descr="preencoded.png"/>
          <p:cNvPicPr>
            <a:picLocks noChangeAspect="1"/>
          </p:cNvPicPr>
          <p:nvPr/>
        </p:nvPicPr>
        <p:blipFill>
          <a:blip r:embed="rId6"/>
          <a:stretch>
            <a:fillRect/>
          </a:stretch>
        </p:blipFill>
        <p:spPr>
          <a:xfrm>
            <a:off x="9154954" y="3507581"/>
            <a:ext cx="3060740" cy="1891665"/>
          </a:xfrm>
          <a:prstGeom prst="rect">
            <a:avLst/>
          </a:prstGeom>
        </p:spPr>
      </p:pic>
      <p:sp>
        <p:nvSpPr>
          <p:cNvPr id="13" name="Text 7"/>
          <p:cNvSpPr/>
          <p:nvPr/>
        </p:nvSpPr>
        <p:spPr>
          <a:xfrm>
            <a:off x="9154954" y="5657136"/>
            <a:ext cx="2579251" cy="322302"/>
          </a:xfrm>
          <a:prstGeom prst="rect">
            <a:avLst/>
          </a:prstGeom>
          <a:noFill/>
          <a:ln/>
        </p:spPr>
        <p:txBody>
          <a:bodyPr wrap="none" rtlCol="0" anchor="t"/>
          <a:lstStyle/>
          <a:p>
            <a:pPr marL="0" indent="0" algn="l">
              <a:lnSpc>
                <a:spcPts val="2539"/>
              </a:lnSpc>
              <a:buNone/>
            </a:pPr>
            <a:r>
              <a:rPr lang="en-US" sz="2031" dirty="0">
                <a:solidFill>
                  <a:srgbClr val="EBCCBB"/>
                </a:solidFill>
                <a:latin typeface="Gelasio" pitchFamily="34" charset="0"/>
                <a:ea typeface="Gelasio" pitchFamily="34" charset="-122"/>
                <a:cs typeface="Gelasio" pitchFamily="34" charset="-120"/>
              </a:rPr>
              <a:t>Exceptional Service</a:t>
            </a:r>
            <a:endParaRPr lang="en-US" sz="2031" dirty="0"/>
          </a:p>
        </p:txBody>
      </p:sp>
      <p:sp>
        <p:nvSpPr>
          <p:cNvPr id="14" name="Text 8"/>
          <p:cNvSpPr/>
          <p:nvPr/>
        </p:nvSpPr>
        <p:spPr>
          <a:xfrm>
            <a:off x="9154954" y="6103144"/>
            <a:ext cx="3060740" cy="1237774"/>
          </a:xfrm>
          <a:prstGeom prst="rect">
            <a:avLst/>
          </a:prstGeom>
          <a:noFill/>
          <a:ln/>
        </p:spPr>
        <p:txBody>
          <a:bodyPr wrap="square" rtlCol="0" anchor="t"/>
          <a:lstStyle/>
          <a:p>
            <a:pPr marL="0" indent="0" algn="l">
              <a:lnSpc>
                <a:spcPts val="2437"/>
              </a:lnSpc>
              <a:buNone/>
            </a:pPr>
            <a:r>
              <a:rPr lang="en-US" sz="1625" dirty="0">
                <a:solidFill>
                  <a:srgbClr val="C9C2C0"/>
                </a:solidFill>
                <a:latin typeface="Gelasio" pitchFamily="34" charset="0"/>
                <a:ea typeface="Gelasio" pitchFamily="34" charset="-122"/>
                <a:cs typeface="Gelasio" pitchFamily="34" charset="-120"/>
              </a:rPr>
              <a:t>Our knowledgeable and attentive staff will ensure your dining experience is memorable from start to finish.</a:t>
            </a:r>
            <a:endParaRPr lang="en-US" sz="162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4016454" y="1406962"/>
            <a:ext cx="1110972" cy="1110972"/>
          </a:xfrm>
          <a:prstGeom prst="rect">
            <a:avLst/>
          </a:prstGeom>
        </p:spPr>
      </p:pic>
      <p:sp>
        <p:nvSpPr>
          <p:cNvPr id="6" name="Text 2"/>
          <p:cNvSpPr/>
          <p:nvPr/>
        </p:nvSpPr>
        <p:spPr>
          <a:xfrm>
            <a:off x="833199" y="2851190"/>
            <a:ext cx="7477601" cy="1388745"/>
          </a:xfrm>
          <a:prstGeom prst="rect">
            <a:avLst/>
          </a:prstGeom>
          <a:noFill/>
          <a:ln/>
        </p:spPr>
        <p:txBody>
          <a:bodyPr wrap="square" rtlCol="0" anchor="t"/>
          <a:lstStyle/>
          <a:p>
            <a:pPr marL="0" indent="0">
              <a:lnSpc>
                <a:spcPts val="5468"/>
              </a:lnSpc>
              <a:buNone/>
            </a:pPr>
            <a:r>
              <a:rPr lang="en-US" sz="4374" dirty="0">
                <a:solidFill>
                  <a:srgbClr val="EBCCBB"/>
                </a:solidFill>
                <a:latin typeface="Gelasio" pitchFamily="34" charset="0"/>
                <a:ea typeface="Gelasio" pitchFamily="34" charset="-122"/>
                <a:cs typeface="Gelasio" pitchFamily="34" charset="-120"/>
              </a:rPr>
              <a:t>Conveniently Located Near You</a:t>
            </a:r>
            <a:endParaRPr lang="en-US" sz="4374" dirty="0"/>
          </a:p>
        </p:txBody>
      </p:sp>
      <p:sp>
        <p:nvSpPr>
          <p:cNvPr id="7" name="Text 3"/>
          <p:cNvSpPr/>
          <p:nvPr/>
        </p:nvSpPr>
        <p:spPr>
          <a:xfrm>
            <a:off x="833199" y="4573191"/>
            <a:ext cx="7477601" cy="999768"/>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Piccola Cucina Siciliana Osteria is situated in the heart of Soho, one of New York City's most vibrant and trendy neighborhoods. Our convenient location makes it easy for you to enjoy the best Italian cuisine in the city.</a:t>
            </a:r>
            <a:endParaRPr lang="en-US" sz="1750" dirty="0"/>
          </a:p>
        </p:txBody>
      </p:sp>
      <p:sp>
        <p:nvSpPr>
          <p:cNvPr id="8" name="Text 4"/>
          <p:cNvSpPr/>
          <p:nvPr/>
        </p:nvSpPr>
        <p:spPr>
          <a:xfrm>
            <a:off x="833199" y="5822871"/>
            <a:ext cx="7477601" cy="999768"/>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Whether you're a local or visiting, you'll find our restaurant just steps away from the bustling streets and iconic landmarks of this distinctive district. Stop by for an authentic taste of Sicily in the center of the Big Apple.</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4016454" y="1080730"/>
            <a:ext cx="1110972" cy="1110972"/>
          </a:xfrm>
          <a:prstGeom prst="rect">
            <a:avLst/>
          </a:prstGeom>
        </p:spPr>
      </p:pic>
      <p:sp>
        <p:nvSpPr>
          <p:cNvPr id="6" name="Text 2"/>
          <p:cNvSpPr/>
          <p:nvPr/>
        </p:nvSpPr>
        <p:spPr>
          <a:xfrm>
            <a:off x="833199" y="2524958"/>
            <a:ext cx="7477601" cy="958215"/>
          </a:xfrm>
          <a:prstGeom prst="rect">
            <a:avLst/>
          </a:prstGeom>
          <a:noFill/>
          <a:ln/>
        </p:spPr>
        <p:txBody>
          <a:bodyPr wrap="none" rtlCol="0" anchor="t"/>
          <a:lstStyle/>
          <a:p>
            <a:pPr marL="0" indent="0">
              <a:lnSpc>
                <a:spcPts val="7545"/>
              </a:lnSpc>
              <a:buNone/>
            </a:pPr>
            <a:r>
              <a:rPr lang="en-US" sz="6036" dirty="0">
                <a:solidFill>
                  <a:srgbClr val="EBCCBB"/>
                </a:solidFill>
                <a:latin typeface="Gelasio" pitchFamily="34" charset="0"/>
                <a:ea typeface="Gelasio" pitchFamily="34" charset="-122"/>
                <a:cs typeface="Gelasio" pitchFamily="34" charset="-120"/>
              </a:rPr>
              <a:t>Visit Us</a:t>
            </a:r>
            <a:endParaRPr lang="en-US" sz="6036" dirty="0"/>
          </a:p>
        </p:txBody>
      </p:sp>
      <p:sp>
        <p:nvSpPr>
          <p:cNvPr id="7" name="Text 3"/>
          <p:cNvSpPr/>
          <p:nvPr/>
        </p:nvSpPr>
        <p:spPr>
          <a:xfrm>
            <a:off x="833199" y="3816429"/>
            <a:ext cx="7477601" cy="999768"/>
          </a:xfrm>
          <a:prstGeom prst="rect">
            <a:avLst/>
          </a:prstGeom>
          <a:noFill/>
          <a:ln/>
        </p:spPr>
        <p:txBody>
          <a:bodyPr wrap="square" rtlCol="0" anchor="t"/>
          <a:lstStyle/>
          <a:p>
            <a:pPr marL="0" indent="0">
              <a:lnSpc>
                <a:spcPts val="2624"/>
              </a:lnSpc>
              <a:buNone/>
            </a:pPr>
            <a:r>
              <a:rPr lang="en-US" sz="1750" dirty="0">
                <a:solidFill>
                  <a:srgbClr val="C9C2C0"/>
                </a:solidFill>
                <a:latin typeface="Gelasio" pitchFamily="34" charset="0"/>
                <a:ea typeface="Gelasio" pitchFamily="34" charset="-122"/>
                <a:cs typeface="Gelasio" pitchFamily="34" charset="-120"/>
              </a:rPr>
              <a:t>Come experience the best Italian cuisine in New York City at our Piccola Cucina Siciliana Osteria location in the heart of Soho. We're conveniently situated near you, ready to provide an unforgettable dining experience.</a:t>
            </a:r>
            <a:endParaRPr lang="en-US" sz="1750" dirty="0"/>
          </a:p>
        </p:txBody>
      </p:sp>
      <p:sp>
        <p:nvSpPr>
          <p:cNvPr id="8" name="Text 4"/>
          <p:cNvSpPr/>
          <p:nvPr/>
        </p:nvSpPr>
        <p:spPr>
          <a:xfrm>
            <a:off x="833199" y="5066109"/>
            <a:ext cx="7477601" cy="333256"/>
          </a:xfrm>
          <a:prstGeom prst="rect">
            <a:avLst/>
          </a:prstGeom>
          <a:noFill/>
          <a:ln/>
        </p:spPr>
        <p:txBody>
          <a:bodyPr wrap="none" rtlCol="0" anchor="t"/>
          <a:lstStyle/>
          <a:p>
            <a:pPr marL="0" indent="0">
              <a:lnSpc>
                <a:spcPts val="2624"/>
              </a:lnSpc>
              <a:buNone/>
            </a:pPr>
            <a:r>
              <a:rPr lang="en-US" sz="1750" u="sng" dirty="0">
                <a:solidFill>
                  <a:srgbClr val="C49F8C"/>
                </a:solidFill>
                <a:latin typeface="Gelasio" pitchFamily="34" charset="0"/>
                <a:ea typeface="Gelasio" pitchFamily="34" charset="-122"/>
                <a:cs typeface="Gelasio" pitchFamily="34" charset="-120"/>
                <a:hlinkClick r:id="rId5">
                  <a:extLst>
                    <a:ext uri="{A12FA001-AC4F-418D-AE19-62706E023703}">
                      <ahyp:hlinkClr xmlns:ahyp="http://schemas.microsoft.com/office/drawing/2018/hyperlinkcolor" xmlns="" val="tx"/>
                    </a:ext>
                  </a:extLst>
                </a:hlinkClick>
              </a:rPr>
              <a:t>Best Restaurants in NYC | Piccola Cucina - New York, Ibiza</a:t>
            </a:r>
            <a:endParaRPr lang="en-US" sz="1750" dirty="0"/>
          </a:p>
        </p:txBody>
      </p:sp>
      <p:sp>
        <p:nvSpPr>
          <p:cNvPr id="9" name="Text 5"/>
          <p:cNvSpPr/>
          <p:nvPr/>
        </p:nvSpPr>
        <p:spPr>
          <a:xfrm>
            <a:off x="833199" y="5649278"/>
            <a:ext cx="7477601" cy="333256"/>
          </a:xfrm>
          <a:prstGeom prst="rect">
            <a:avLst/>
          </a:prstGeom>
          <a:noFill/>
          <a:ln/>
        </p:spPr>
        <p:txBody>
          <a:bodyPr wrap="none" rtlCol="0" anchor="t"/>
          <a:lstStyle/>
          <a:p>
            <a:pPr marL="0" indent="0">
              <a:lnSpc>
                <a:spcPts val="2624"/>
              </a:lnSpc>
              <a:buNone/>
            </a:pPr>
            <a:r>
              <a:rPr lang="en-US" sz="1750" u="sng" dirty="0">
                <a:solidFill>
                  <a:srgbClr val="C49F8C"/>
                </a:solidFill>
                <a:latin typeface="Gelasio" pitchFamily="34" charset="0"/>
                <a:ea typeface="Gelasio" pitchFamily="34" charset="-122"/>
                <a:cs typeface="Gelasio" pitchFamily="34" charset="-120"/>
                <a:hlinkClick r:id="rId6">
                  <a:extLst>
                    <a:ext uri="{A12FA001-AC4F-418D-AE19-62706E023703}">
                      <ahyp:hlinkClr xmlns:ahyp="http://schemas.microsoft.com/office/drawing/2018/hyperlinkcolor" xmlns="" val="tx"/>
                    </a:ext>
                  </a:extLst>
                </a:hlinkClick>
              </a:rPr>
              <a:t>Thompson Street 75, New York City, NY 10012. USA</a:t>
            </a:r>
            <a:endParaRPr lang="en-US" sz="1750" dirty="0"/>
          </a:p>
        </p:txBody>
      </p:sp>
      <p:sp>
        <p:nvSpPr>
          <p:cNvPr id="10" name="Text 6"/>
          <p:cNvSpPr/>
          <p:nvPr/>
        </p:nvSpPr>
        <p:spPr>
          <a:xfrm>
            <a:off x="833199" y="6232446"/>
            <a:ext cx="7477601" cy="333256"/>
          </a:xfrm>
          <a:prstGeom prst="rect">
            <a:avLst/>
          </a:prstGeom>
          <a:noFill/>
          <a:ln/>
        </p:spPr>
        <p:txBody>
          <a:bodyPr wrap="none" rtlCol="0" anchor="t"/>
          <a:lstStyle/>
          <a:p>
            <a:pPr marL="0" indent="0" algn="l">
              <a:lnSpc>
                <a:spcPts val="2624"/>
              </a:lnSpc>
              <a:buNone/>
            </a:pPr>
            <a:r>
              <a:rPr lang="en-US" sz="1750" dirty="0">
                <a:solidFill>
                  <a:srgbClr val="C9C2C0"/>
                </a:solidFill>
                <a:latin typeface="Gelasio" pitchFamily="34" charset="0"/>
                <a:ea typeface="Gelasio" pitchFamily="34" charset="-122"/>
                <a:cs typeface="Gelasio" pitchFamily="34" charset="-120"/>
              </a:rPr>
              <a:t>Call for Reservations: +1 (</a:t>
            </a:r>
            <a:r>
              <a:rPr lang="en-US" sz="1750" i="1" dirty="0">
                <a:solidFill>
                  <a:srgbClr val="C9C2C0"/>
                </a:solidFill>
                <a:latin typeface="Gelasio" pitchFamily="34" charset="0"/>
                <a:ea typeface="Gelasio" pitchFamily="34" charset="-122"/>
                <a:cs typeface="Gelasio" pitchFamily="34" charset="-120"/>
              </a:rPr>
              <a:t>646</a:t>
            </a:r>
            <a:r>
              <a:rPr lang="en-US" sz="1750" dirty="0">
                <a:solidFill>
                  <a:srgbClr val="C9C2C0"/>
                </a:solidFill>
                <a:latin typeface="Gelasio" pitchFamily="34" charset="0"/>
                <a:ea typeface="Gelasio" pitchFamily="34" charset="-122"/>
                <a:cs typeface="Gelasio" pitchFamily="34" charset="-120"/>
              </a:rPr>
              <a:t>) 781-9183</a:t>
            </a:r>
            <a:endParaRPr lang="en-US" sz="1750" dirty="0"/>
          </a:p>
        </p:txBody>
      </p:sp>
      <p:sp>
        <p:nvSpPr>
          <p:cNvPr id="11" name="Text 7"/>
          <p:cNvSpPr/>
          <p:nvPr/>
        </p:nvSpPr>
        <p:spPr>
          <a:xfrm>
            <a:off x="833199" y="6815614"/>
            <a:ext cx="7477601" cy="333256"/>
          </a:xfrm>
          <a:prstGeom prst="rect">
            <a:avLst/>
          </a:prstGeom>
          <a:noFill/>
          <a:ln/>
        </p:spPr>
        <p:txBody>
          <a:bodyPr wrap="none" rtlCol="0" anchor="t"/>
          <a:lstStyle/>
          <a:p>
            <a:pPr marL="0" indent="0" algn="l">
              <a:lnSpc>
                <a:spcPts val="2624"/>
              </a:lnSpc>
              <a:buNone/>
            </a:pPr>
            <a:r>
              <a:rPr lang="en-US" sz="1750" dirty="0">
                <a:solidFill>
                  <a:srgbClr val="C9C2C0"/>
                </a:solidFill>
                <a:latin typeface="Gelasio" pitchFamily="34" charset="0"/>
                <a:ea typeface="Gelasio" pitchFamily="34" charset="-122"/>
                <a:cs typeface="Gelasio" pitchFamily="34" charset="-120"/>
              </a:rPr>
              <a:t>E-mail: </a:t>
            </a:r>
            <a:r>
              <a:rPr lang="en-US" sz="1750" u="sng" dirty="0">
                <a:solidFill>
                  <a:srgbClr val="C49F8C"/>
                </a:solidFill>
                <a:latin typeface="Gelasio" pitchFamily="34" charset="0"/>
                <a:ea typeface="Gelasio" pitchFamily="34" charset="-122"/>
                <a:cs typeface="Gelasio" pitchFamily="34" charset="-120"/>
                <a:hlinkClick r:id="rId7">
                  <a:extLst>
                    <a:ext uri="{A12FA001-AC4F-418D-AE19-62706E023703}">
                      <ahyp:hlinkClr xmlns:ahyp="http://schemas.microsoft.com/office/drawing/2018/hyperlinkcolor" xmlns="" val="tx"/>
                    </a:ext>
                  </a:extLst>
                </a:hlinkClick>
              </a:rPr>
              <a:t>info@piccolacucinagroup.com</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763</Words>
  <Application>Microsoft Office PowerPoint</Application>
  <PresentationFormat>Custom</PresentationFormat>
  <Paragraphs>53</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Seo 1</cp:lastModifiedBy>
  <cp:revision>2</cp:revision>
  <dcterms:created xsi:type="dcterms:W3CDTF">2024-06-05T10:21:06Z</dcterms:created>
  <dcterms:modified xsi:type="dcterms:W3CDTF">2024-06-05T10:22:09Z</dcterms:modified>
</cp:coreProperties>
</file>