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371E1-6C6D-43C9-B33C-805D0242B2A8}" type="datetimeFigureOut">
              <a:rPr lang="en-IN" smtClean="0"/>
              <a:t>10-06-2024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49CA-12B9-46DF-BB7C-77B9C6F5EA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10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www.b2kholdings.co.uk/2915c-40w-video-downlink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2kholdings.co.uk/compact-airborne-mission-computer-camc/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tel:+441344885058" TargetMode="External"/><Relationship Id="rId3" Type="http://schemas.openxmlformats.org/officeDocument/2006/relationships/image" Target="../media/image18.png"/><Relationship Id="rId7" Type="http://schemas.openxmlformats.org/officeDocument/2006/relationships/hyperlink" Target="tel:+44771729275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ales@b2kholdings.co.uk" TargetMode="External"/><Relationship Id="rId5" Type="http://schemas.openxmlformats.org/officeDocument/2006/relationships/hyperlink" Target="https://www.b2kholdings.co.uk/compact-airborne-mission-computer-camc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goo.gl/maps/9yDh6HkMKYgaHfi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057" y="1130260"/>
            <a:ext cx="999887" cy="7893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2252901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kern="0" spc="-18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Compact Airborne Mission Computer (CAMC)</a:t>
            </a:r>
            <a:endParaRPr lang="en-US" sz="6036" dirty="0"/>
          </a:p>
        </p:txBody>
      </p:sp>
      <p:sp>
        <p:nvSpPr>
          <p:cNvPr id="7" name="Text 3"/>
          <p:cNvSpPr/>
          <p:nvPr/>
        </p:nvSpPr>
        <p:spPr>
          <a:xfrm>
            <a:off x="833199" y="5460802"/>
            <a:ext cx="7477601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by B2K Holdings in the UK is a cutting-edge airborne computing system designed for seamless data transmission and reliable performance in the most challenging aerial environments.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833199" y="6727150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19" y="6734770"/>
            <a:ext cx="340162" cy="3401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99686" y="6710482"/>
            <a:ext cx="2147888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B2K Holdings</a:t>
            </a:r>
            <a:endParaRPr lang="en-US" sz="21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120" y="546378"/>
            <a:ext cx="893921" cy="7056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597110" y="1549956"/>
            <a:ext cx="8229243" cy="6206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88"/>
              </a:lnSpc>
              <a:buNone/>
            </a:pPr>
            <a:r>
              <a:rPr lang="en-US" sz="3911" kern="0" spc="-117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Rugged Displays and Video Downlinks</a:t>
            </a:r>
            <a:endParaRPr lang="en-US" sz="3911" dirty="0"/>
          </a:p>
        </p:txBody>
      </p:sp>
      <p:sp>
        <p:nvSpPr>
          <p:cNvPr id="6" name="Text 3"/>
          <p:cNvSpPr/>
          <p:nvPr/>
        </p:nvSpPr>
        <p:spPr>
          <a:xfrm>
            <a:off x="2597110" y="2468523"/>
            <a:ext cx="9436060" cy="595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46"/>
              </a:lnSpc>
              <a:buNone/>
            </a:pPr>
            <a:r>
              <a:rPr lang="en-US" sz="1564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</a:t>
            </a:r>
            <a:r>
              <a:rPr lang="en-US" sz="1564" b="1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CAMC</a:t>
            </a:r>
            <a:r>
              <a:rPr lang="en-US" sz="1564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integrates rugged, high-resolution displays and advanced </a:t>
            </a:r>
            <a:r>
              <a:rPr lang="en-US" sz="1564" b="1" u="sng" kern="0" spc="-31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video downlink</a:t>
            </a:r>
            <a:r>
              <a:rPr lang="en-US" sz="1564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capabilities, enabling real-time data sharing and mission-critical decision-making from the air.</a:t>
            </a:r>
            <a:endParaRPr lang="en-US" sz="1564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110" y="3287792"/>
            <a:ext cx="4569023" cy="282380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597110" y="6359843"/>
            <a:ext cx="2483168" cy="3103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44"/>
              </a:lnSpc>
              <a:buNone/>
            </a:pPr>
            <a:r>
              <a:rPr lang="en-US" sz="1955" kern="0" spc="-5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Rugged Displays</a:t>
            </a:r>
            <a:endParaRPr lang="en-US" sz="1955" dirty="0"/>
          </a:p>
        </p:txBody>
      </p:sp>
      <p:sp>
        <p:nvSpPr>
          <p:cNvPr id="9" name="Text 5"/>
          <p:cNvSpPr/>
          <p:nvPr/>
        </p:nvSpPr>
        <p:spPr>
          <a:xfrm>
            <a:off x="2597110" y="6789420"/>
            <a:ext cx="4569023" cy="8936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46"/>
              </a:lnSpc>
              <a:buNone/>
            </a:pPr>
            <a:r>
              <a:rPr lang="en-US" sz="1564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Engineered to withstand harsh conditions, the CAMC's displays provide crisp, clear imagery for pilots and operators.</a:t>
            </a:r>
            <a:endParaRPr lang="en-US" sz="1564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028" y="3287792"/>
            <a:ext cx="4569143" cy="282392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64028" y="6359962"/>
            <a:ext cx="2483168" cy="3103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44"/>
              </a:lnSpc>
              <a:buNone/>
            </a:pPr>
            <a:r>
              <a:rPr lang="en-US" sz="1955" kern="0" spc="-5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Video Downlinks</a:t>
            </a:r>
            <a:endParaRPr lang="en-US" sz="1955" dirty="0"/>
          </a:p>
        </p:txBody>
      </p:sp>
      <p:sp>
        <p:nvSpPr>
          <p:cNvPr id="12" name="Text 7"/>
          <p:cNvSpPr/>
          <p:nvPr/>
        </p:nvSpPr>
        <p:spPr>
          <a:xfrm>
            <a:off x="7464028" y="6789539"/>
            <a:ext cx="4569143" cy="8936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46"/>
              </a:lnSpc>
              <a:buNone/>
            </a:pPr>
            <a:r>
              <a:rPr lang="en-US" sz="1564" kern="0" spc="-3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Seamless video transmission from the CAMC ensures that critical data reaches ground control instantaneously.</a:t>
            </a:r>
            <a:endParaRPr lang="en-US" sz="156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457" y="697230"/>
            <a:ext cx="999887" cy="7893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181987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Reliable Performance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833199" y="2847499"/>
            <a:ext cx="9306401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Designed to excel in challenging environments, the CAMC is engineered for uncompromising reliability, ensuring mission success even in the face of extreme conditions.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833199" y="3763923"/>
            <a:ext cx="4542115" cy="1939766"/>
          </a:xfrm>
          <a:prstGeom prst="roundRect">
            <a:avLst>
              <a:gd name="adj" fmla="val 5155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62990" y="399371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Rugged Construction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1062990" y="4474131"/>
            <a:ext cx="4082534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Durable housing and shock-resistant components protect the CAMC from the rigors of aerial operations.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5597485" y="3763923"/>
            <a:ext cx="4542115" cy="1939766"/>
          </a:xfrm>
          <a:prstGeom prst="roundRect">
            <a:avLst>
              <a:gd name="adj" fmla="val 5155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827276" y="3993713"/>
            <a:ext cx="313967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Environmental Resilience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5827276" y="4474131"/>
            <a:ext cx="4082534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is built to withstand temperature extremes, vibrations, and other environmental stresses.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833199" y="5925860"/>
            <a:ext cx="9306401" cy="1606510"/>
          </a:xfrm>
          <a:prstGeom prst="roundRect">
            <a:avLst>
              <a:gd name="adj" fmla="val 622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62990" y="615565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Redundant Systems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1062990" y="6636068"/>
            <a:ext cx="8846820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Redundant power supplies and failsafe mechanisms guarantee continuous operation and mission-critical reliability.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327" y="530066"/>
            <a:ext cx="865227" cy="68306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7120" y="1501497"/>
            <a:ext cx="5989439" cy="6009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31"/>
              </a:lnSpc>
              <a:buNone/>
            </a:pPr>
            <a:r>
              <a:rPr lang="en-US" sz="3785" kern="0" spc="-114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Advanced Computing Power</a:t>
            </a:r>
            <a:endParaRPr lang="en-US" sz="3785" dirty="0"/>
          </a:p>
        </p:txBody>
      </p:sp>
      <p:sp>
        <p:nvSpPr>
          <p:cNvPr id="7" name="Text 3"/>
          <p:cNvSpPr/>
          <p:nvPr/>
        </p:nvSpPr>
        <p:spPr>
          <a:xfrm>
            <a:off x="4577120" y="2390775"/>
            <a:ext cx="9133642" cy="576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71"/>
              </a:lnSpc>
              <a:buNone/>
            </a:pPr>
            <a:r>
              <a:rPr lang="en-US" sz="1514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packs a powerful computing punch, delivering real-time processing and analysis capabilities to support critical decision-making during aerial missions.</a:t>
            </a:r>
            <a:endParaRPr lang="en-US" sz="1514" dirty="0"/>
          </a:p>
        </p:txBody>
      </p:sp>
      <p:sp>
        <p:nvSpPr>
          <p:cNvPr id="8" name="Shape 4"/>
          <p:cNvSpPr/>
          <p:nvPr/>
        </p:nvSpPr>
        <p:spPr>
          <a:xfrm>
            <a:off x="4846320" y="3183731"/>
            <a:ext cx="38457" cy="4515803"/>
          </a:xfrm>
          <a:prstGeom prst="roundRect">
            <a:avLst>
              <a:gd name="adj" fmla="val 225003"/>
            </a:avLst>
          </a:prstGeom>
          <a:solidFill>
            <a:srgbClr val="E2C8B5"/>
          </a:solidFill>
          <a:ln/>
        </p:spPr>
      </p:sp>
      <p:sp>
        <p:nvSpPr>
          <p:cNvPr id="9" name="Shape 5"/>
          <p:cNvSpPr/>
          <p:nvPr/>
        </p:nvSpPr>
        <p:spPr>
          <a:xfrm>
            <a:off x="5081766" y="3596938"/>
            <a:ext cx="672941" cy="38457"/>
          </a:xfrm>
          <a:prstGeom prst="roundRect">
            <a:avLst>
              <a:gd name="adj" fmla="val 225003"/>
            </a:avLst>
          </a:prstGeom>
          <a:solidFill>
            <a:srgbClr val="E2C8B5"/>
          </a:solidFill>
          <a:ln/>
        </p:spPr>
      </p:sp>
      <p:sp>
        <p:nvSpPr>
          <p:cNvPr id="10" name="Shape 6"/>
          <p:cNvSpPr/>
          <p:nvPr/>
        </p:nvSpPr>
        <p:spPr>
          <a:xfrm>
            <a:off x="4649212" y="3399949"/>
            <a:ext cx="432554" cy="4325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809946" y="3435906"/>
            <a:ext cx="111085" cy="36052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9"/>
              </a:lnSpc>
              <a:buNone/>
            </a:pPr>
            <a:r>
              <a:rPr lang="en-US" sz="2271" kern="0" spc="-6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271" dirty="0"/>
          </a:p>
        </p:txBody>
      </p:sp>
      <p:sp>
        <p:nvSpPr>
          <p:cNvPr id="12" name="Text 8"/>
          <p:cNvSpPr/>
          <p:nvPr/>
        </p:nvSpPr>
        <p:spPr>
          <a:xfrm>
            <a:off x="5923002" y="3376017"/>
            <a:ext cx="2502694" cy="3003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893" kern="0" spc="-57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High-Performance CPU</a:t>
            </a:r>
            <a:endParaRPr lang="en-US" sz="1893" dirty="0"/>
          </a:p>
        </p:txBody>
      </p:sp>
      <p:sp>
        <p:nvSpPr>
          <p:cNvPr id="13" name="Text 9"/>
          <p:cNvSpPr/>
          <p:nvPr/>
        </p:nvSpPr>
        <p:spPr>
          <a:xfrm>
            <a:off x="5923002" y="3791783"/>
            <a:ext cx="7787759" cy="576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1"/>
              </a:lnSpc>
              <a:buNone/>
            </a:pPr>
            <a:r>
              <a:rPr lang="en-US" sz="1514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cutting-edge processor provides the computing horsepower needed for complex data processing.</a:t>
            </a:r>
            <a:endParaRPr lang="en-US" sz="1514" dirty="0"/>
          </a:p>
        </p:txBody>
      </p:sp>
      <p:sp>
        <p:nvSpPr>
          <p:cNvPr id="14" name="Shape 10"/>
          <p:cNvSpPr/>
          <p:nvPr/>
        </p:nvSpPr>
        <p:spPr>
          <a:xfrm>
            <a:off x="5081766" y="5166300"/>
            <a:ext cx="672941" cy="38457"/>
          </a:xfrm>
          <a:prstGeom prst="roundRect">
            <a:avLst>
              <a:gd name="adj" fmla="val 225003"/>
            </a:avLst>
          </a:prstGeom>
          <a:solidFill>
            <a:srgbClr val="E2C8B5"/>
          </a:solidFill>
          <a:ln/>
        </p:spPr>
      </p:sp>
      <p:sp>
        <p:nvSpPr>
          <p:cNvPr id="15" name="Shape 11"/>
          <p:cNvSpPr/>
          <p:nvPr/>
        </p:nvSpPr>
        <p:spPr>
          <a:xfrm>
            <a:off x="4649212" y="4969312"/>
            <a:ext cx="432554" cy="4325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790420" y="5005268"/>
            <a:ext cx="150019" cy="36052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9"/>
              </a:lnSpc>
              <a:buNone/>
            </a:pPr>
            <a:r>
              <a:rPr lang="en-US" sz="2271" kern="0" spc="-6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271" dirty="0"/>
          </a:p>
        </p:txBody>
      </p:sp>
      <p:sp>
        <p:nvSpPr>
          <p:cNvPr id="17" name="Text 13"/>
          <p:cNvSpPr/>
          <p:nvPr/>
        </p:nvSpPr>
        <p:spPr>
          <a:xfrm>
            <a:off x="5923002" y="4945380"/>
            <a:ext cx="2403515" cy="3003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893" kern="0" spc="-57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Parallel Processing</a:t>
            </a:r>
            <a:endParaRPr lang="en-US" sz="1893" dirty="0"/>
          </a:p>
        </p:txBody>
      </p:sp>
      <p:sp>
        <p:nvSpPr>
          <p:cNvPr id="18" name="Text 14"/>
          <p:cNvSpPr/>
          <p:nvPr/>
        </p:nvSpPr>
        <p:spPr>
          <a:xfrm>
            <a:off x="5923002" y="5361146"/>
            <a:ext cx="7787759" cy="576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1"/>
              </a:lnSpc>
              <a:buNone/>
            </a:pPr>
            <a:r>
              <a:rPr lang="en-US" sz="1514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Sophisticated parallel processing architecture enables simultaneous analysis of multiple data streams.</a:t>
            </a:r>
            <a:endParaRPr lang="en-US" sz="1514" dirty="0"/>
          </a:p>
        </p:txBody>
      </p:sp>
      <p:sp>
        <p:nvSpPr>
          <p:cNvPr id="19" name="Shape 15"/>
          <p:cNvSpPr/>
          <p:nvPr/>
        </p:nvSpPr>
        <p:spPr>
          <a:xfrm>
            <a:off x="5081766" y="6735663"/>
            <a:ext cx="672941" cy="38457"/>
          </a:xfrm>
          <a:prstGeom prst="roundRect">
            <a:avLst>
              <a:gd name="adj" fmla="val 225003"/>
            </a:avLst>
          </a:prstGeom>
          <a:solidFill>
            <a:srgbClr val="E2C8B5"/>
          </a:solidFill>
          <a:ln/>
        </p:spPr>
      </p:sp>
      <p:sp>
        <p:nvSpPr>
          <p:cNvPr id="20" name="Shape 16"/>
          <p:cNvSpPr/>
          <p:nvPr/>
        </p:nvSpPr>
        <p:spPr>
          <a:xfrm>
            <a:off x="4649212" y="6538674"/>
            <a:ext cx="432554" cy="432554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787325" y="6574631"/>
            <a:ext cx="156329" cy="36052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39"/>
              </a:lnSpc>
              <a:buNone/>
            </a:pPr>
            <a:r>
              <a:rPr lang="en-US" sz="2271" kern="0" spc="-68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271" dirty="0"/>
          </a:p>
        </p:txBody>
      </p:sp>
      <p:sp>
        <p:nvSpPr>
          <p:cNvPr id="22" name="Text 18"/>
          <p:cNvSpPr/>
          <p:nvPr/>
        </p:nvSpPr>
        <p:spPr>
          <a:xfrm>
            <a:off x="5923002" y="6514743"/>
            <a:ext cx="2403515" cy="3003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66"/>
              </a:lnSpc>
              <a:buNone/>
            </a:pPr>
            <a:r>
              <a:rPr lang="en-US" sz="1893" kern="0" spc="-57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Optimized Software</a:t>
            </a:r>
            <a:endParaRPr lang="en-US" sz="1893" dirty="0"/>
          </a:p>
        </p:txBody>
      </p:sp>
      <p:sp>
        <p:nvSpPr>
          <p:cNvPr id="23" name="Text 19"/>
          <p:cNvSpPr/>
          <p:nvPr/>
        </p:nvSpPr>
        <p:spPr>
          <a:xfrm>
            <a:off x="5923002" y="6930509"/>
            <a:ext cx="7787759" cy="576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71"/>
              </a:lnSpc>
              <a:buNone/>
            </a:pPr>
            <a:r>
              <a:rPr lang="en-US" sz="1514" kern="0" spc="-3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Proprietary software algorithms maximize the CAMC's computing capabilities for mission-critical applications.</a:t>
            </a:r>
            <a:endParaRPr lang="en-US" sz="1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257" y="1419225"/>
            <a:ext cx="999887" cy="789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541865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Optimal Performance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3569494"/>
            <a:ext cx="10554414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is engineered to deliver uncompromising performance, ensuring that critical aerial operations are executed with the highest levels of efficiency and effectiveness.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037993" y="470808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Low Latency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037993" y="5277445"/>
            <a:ext cx="315634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Rapid data processing and transmission minimize latency, enabling real-time decision-making.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743932" y="470808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High Throughput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5743932" y="5277445"/>
            <a:ext cx="315634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CAMC's advanced architecture ensures seamless data handling and uninterrupted operations.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9449872" y="470808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Power Efficiency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9449872" y="5277445"/>
            <a:ext cx="3156347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Optimized power management extends the CAMC's operational runtime in the air.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257" y="1285875"/>
            <a:ext cx="999887" cy="789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408515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Integrated System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3436144"/>
            <a:ext cx="10554414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is designed as a comprehensive, integrated system that seamlessly interfaces with a wide range of aerial platforms and mission-critical applications.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4352568"/>
            <a:ext cx="555427" cy="5554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37993" y="513016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Sensor Integration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2037993" y="5610582"/>
            <a:ext cx="3295888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readily integrates with a variety of onboard sensors for comprehensive data collection.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4352568"/>
            <a:ext cx="555427" cy="55542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667137" y="5130165"/>
            <a:ext cx="328743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Communication Interfaces</a:t>
            </a:r>
            <a:endParaRPr lang="en-US" sz="2187" dirty="0"/>
          </a:p>
        </p:txBody>
      </p:sp>
      <p:sp>
        <p:nvSpPr>
          <p:cNvPr id="12" name="Text 7"/>
          <p:cNvSpPr/>
          <p:nvPr/>
        </p:nvSpPr>
        <p:spPr>
          <a:xfrm>
            <a:off x="5667137" y="5610582"/>
            <a:ext cx="329600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Robust communication capabilities enable secure data exchange with ground control and other assets.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4352568"/>
            <a:ext cx="555427" cy="55542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296400" y="513016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Automated Workflows</a:t>
            </a:r>
            <a:endParaRPr lang="en-US" sz="2187" dirty="0"/>
          </a:p>
        </p:txBody>
      </p:sp>
      <p:sp>
        <p:nvSpPr>
          <p:cNvPr id="15" name="Text 9"/>
          <p:cNvSpPr/>
          <p:nvPr/>
        </p:nvSpPr>
        <p:spPr>
          <a:xfrm>
            <a:off x="9296400" y="5610582"/>
            <a:ext cx="3296007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Intuitive software and user interfaces streamline mission planning and execution.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257" y="952619"/>
            <a:ext cx="999887" cy="789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075259"/>
            <a:ext cx="6982301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Empowering Aerial Missions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3102888"/>
            <a:ext cx="10554414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 is the trusted solution for aerial operators, delivering cutting-edge technology and unparalleled performance to empower mission success in the most demanding environments.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4019312"/>
            <a:ext cx="3518059" cy="8886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60163" y="524125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Situational Awareness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2260163" y="5721668"/>
            <a:ext cx="3073718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Real-time data processing and analysis enhance situational awareness for informed decision-making.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052" y="4019312"/>
            <a:ext cx="3518178" cy="88868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778222" y="524125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Mission Effectiveness</a:t>
            </a:r>
            <a:endParaRPr lang="en-US" sz="2187" dirty="0"/>
          </a:p>
        </p:txBody>
      </p:sp>
      <p:sp>
        <p:nvSpPr>
          <p:cNvPr id="12" name="Text 7"/>
          <p:cNvSpPr/>
          <p:nvPr/>
        </p:nvSpPr>
        <p:spPr>
          <a:xfrm>
            <a:off x="5778222" y="5721668"/>
            <a:ext cx="307383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CAMC's reliability and computing power enable optimal mission execution and success rates.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4229" y="4019312"/>
            <a:ext cx="3518178" cy="88868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296400" y="524125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Operational Efficiency</a:t>
            </a:r>
            <a:endParaRPr lang="en-US" sz="2187" dirty="0"/>
          </a:p>
        </p:txBody>
      </p:sp>
      <p:sp>
        <p:nvSpPr>
          <p:cNvPr id="15" name="Text 9"/>
          <p:cNvSpPr/>
          <p:nvPr/>
        </p:nvSpPr>
        <p:spPr>
          <a:xfrm>
            <a:off x="9296400" y="5721668"/>
            <a:ext cx="307383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Streamlined workflows and reduced latency improve the overall efficiency of aerial operations.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862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3064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624" y="2843332"/>
            <a:ext cx="839033" cy="6623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886789" y="3785354"/>
            <a:ext cx="4661416" cy="5825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88"/>
              </a:lnSpc>
              <a:buNone/>
            </a:pPr>
            <a:r>
              <a:rPr lang="en-US" sz="3670" kern="0" spc="-110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Trusted Solution</a:t>
            </a:r>
            <a:endParaRPr lang="en-US" sz="3670" dirty="0"/>
          </a:p>
        </p:txBody>
      </p:sp>
      <p:sp>
        <p:nvSpPr>
          <p:cNvPr id="7" name="Text 3"/>
          <p:cNvSpPr/>
          <p:nvPr/>
        </p:nvSpPr>
        <p:spPr>
          <a:xfrm>
            <a:off x="2886789" y="4647605"/>
            <a:ext cx="8856821" cy="559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2"/>
              </a:lnSpc>
              <a:buNone/>
            </a:pPr>
            <a:r>
              <a:rPr lang="en-US" sz="1468" kern="0" spc="-29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 its proven track record of reliability and performance, the </a:t>
            </a:r>
            <a:r>
              <a:rPr lang="en-US" sz="1468" b="1" u="sng" kern="0" spc="-29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CAMC</a:t>
            </a:r>
            <a:r>
              <a:rPr lang="en-US" sz="1468" kern="0" spc="-29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is the trusted choice for mission-critical aerial operations around the world.</a:t>
            </a:r>
            <a:endParaRPr lang="en-US" sz="1468" dirty="0"/>
          </a:p>
        </p:txBody>
      </p:sp>
      <p:sp>
        <p:nvSpPr>
          <p:cNvPr id="8" name="Shape 4"/>
          <p:cNvSpPr/>
          <p:nvPr/>
        </p:nvSpPr>
        <p:spPr>
          <a:xfrm>
            <a:off x="2886789" y="5626298"/>
            <a:ext cx="419457" cy="419457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3042642" y="5661184"/>
            <a:ext cx="107633" cy="3495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53"/>
              </a:lnSpc>
              <a:buNone/>
            </a:pPr>
            <a:r>
              <a:rPr lang="en-US" sz="2202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202" dirty="0"/>
          </a:p>
        </p:txBody>
      </p:sp>
      <p:sp>
        <p:nvSpPr>
          <p:cNvPr id="10" name="Text 6"/>
          <p:cNvSpPr/>
          <p:nvPr/>
        </p:nvSpPr>
        <p:spPr>
          <a:xfrm>
            <a:off x="3492698" y="5626298"/>
            <a:ext cx="2222063" cy="2913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94"/>
              </a:lnSpc>
              <a:buNone/>
            </a:pPr>
            <a:r>
              <a:rPr lang="en-US" sz="1835" kern="0" spc="-5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Proven Reliability</a:t>
            </a:r>
            <a:endParaRPr lang="en-US" sz="1835" dirty="0"/>
          </a:p>
        </p:txBody>
      </p:sp>
      <p:sp>
        <p:nvSpPr>
          <p:cNvPr id="11" name="Text 7"/>
          <p:cNvSpPr/>
          <p:nvPr/>
        </p:nvSpPr>
        <p:spPr>
          <a:xfrm>
            <a:off x="3492698" y="6029444"/>
            <a:ext cx="2222063" cy="1398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2"/>
              </a:lnSpc>
              <a:buNone/>
            </a:pPr>
            <a:r>
              <a:rPr lang="en-US" sz="1468" kern="0" spc="-29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Rugged design and redundant systems ensure uninterrupted operation in the most challenging conditions.</a:t>
            </a:r>
            <a:endParaRPr lang="en-US" sz="1468" dirty="0"/>
          </a:p>
        </p:txBody>
      </p:sp>
      <p:sp>
        <p:nvSpPr>
          <p:cNvPr id="12" name="Shape 8"/>
          <p:cNvSpPr/>
          <p:nvPr/>
        </p:nvSpPr>
        <p:spPr>
          <a:xfrm>
            <a:off x="5901214" y="5626298"/>
            <a:ext cx="419457" cy="419457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038255" y="5661184"/>
            <a:ext cx="145375" cy="3495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53"/>
              </a:lnSpc>
              <a:buNone/>
            </a:pPr>
            <a:r>
              <a:rPr lang="en-US" sz="2202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202" dirty="0"/>
          </a:p>
        </p:txBody>
      </p:sp>
      <p:sp>
        <p:nvSpPr>
          <p:cNvPr id="14" name="Text 10"/>
          <p:cNvSpPr/>
          <p:nvPr/>
        </p:nvSpPr>
        <p:spPr>
          <a:xfrm>
            <a:off x="6507123" y="5626298"/>
            <a:ext cx="2222063" cy="5826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94"/>
              </a:lnSpc>
              <a:buNone/>
            </a:pPr>
            <a:r>
              <a:rPr lang="en-US" sz="1835" kern="0" spc="-5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Advanced Capabilities</a:t>
            </a:r>
            <a:endParaRPr lang="en-US" sz="1835" dirty="0"/>
          </a:p>
        </p:txBody>
      </p:sp>
      <p:sp>
        <p:nvSpPr>
          <p:cNvPr id="15" name="Text 11"/>
          <p:cNvSpPr/>
          <p:nvPr/>
        </p:nvSpPr>
        <p:spPr>
          <a:xfrm>
            <a:off x="6507123" y="6320790"/>
            <a:ext cx="2222063" cy="11187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2"/>
              </a:lnSpc>
              <a:buNone/>
            </a:pPr>
            <a:r>
              <a:rPr lang="en-US" sz="1468" kern="0" spc="-29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Cutting-edge computing power and seamless integration enable mission success in the air.</a:t>
            </a:r>
            <a:endParaRPr lang="en-US" sz="1468" dirty="0"/>
          </a:p>
        </p:txBody>
      </p:sp>
      <p:sp>
        <p:nvSpPr>
          <p:cNvPr id="16" name="Shape 12"/>
          <p:cNvSpPr/>
          <p:nvPr/>
        </p:nvSpPr>
        <p:spPr>
          <a:xfrm>
            <a:off x="8915638" y="5626298"/>
            <a:ext cx="419457" cy="419457"/>
          </a:xfrm>
          <a:prstGeom prst="roundRect">
            <a:avLst>
              <a:gd name="adj" fmla="val 2000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049583" y="5661184"/>
            <a:ext cx="151567" cy="3495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53"/>
              </a:lnSpc>
              <a:buNone/>
            </a:pPr>
            <a:r>
              <a:rPr lang="en-US" sz="2202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202" dirty="0"/>
          </a:p>
        </p:txBody>
      </p:sp>
      <p:sp>
        <p:nvSpPr>
          <p:cNvPr id="18" name="Text 14"/>
          <p:cNvSpPr/>
          <p:nvPr/>
        </p:nvSpPr>
        <p:spPr>
          <a:xfrm>
            <a:off x="9521547" y="5626298"/>
            <a:ext cx="2222063" cy="5826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94"/>
              </a:lnSpc>
              <a:buNone/>
            </a:pPr>
            <a:r>
              <a:rPr lang="en-US" sz="1835" kern="0" spc="-5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Operational Flexibility</a:t>
            </a:r>
            <a:endParaRPr lang="en-US" sz="1835" dirty="0"/>
          </a:p>
        </p:txBody>
      </p:sp>
      <p:sp>
        <p:nvSpPr>
          <p:cNvPr id="19" name="Text 15"/>
          <p:cNvSpPr/>
          <p:nvPr/>
        </p:nvSpPr>
        <p:spPr>
          <a:xfrm>
            <a:off x="9521547" y="6320790"/>
            <a:ext cx="2222063" cy="1398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2"/>
              </a:lnSpc>
              <a:buNone/>
            </a:pPr>
            <a:r>
              <a:rPr lang="en-US" sz="1468" kern="0" spc="-29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CAMC's versatility allows it to be deployed across a wide range of aerial platforms and applications.</a:t>
            </a:r>
            <a:endParaRPr lang="en-US" sz="14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057" y="899993"/>
            <a:ext cx="999887" cy="7893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202263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Contact Us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833199" y="3050262"/>
            <a:ext cx="7477601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learn more about the Compact Airborne Mission Computer (CAMC) and how it can enhance your aerial operations, please visit our website or contact our sales team.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833199" y="4299942"/>
            <a:ext cx="7477601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CAMC - Britannia 2000 Holdings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833199" y="4883110"/>
            <a:ext cx="7477601" cy="3408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✉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: </a:t>
            </a: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sales@b2kholdings.co.uk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833199" y="5473898"/>
            <a:ext cx="7477601" cy="3408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📞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</a:t>
            </a: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+44 7717 292751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833199" y="6064687"/>
            <a:ext cx="7477601" cy="3408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☎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: </a:t>
            </a: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+44 1344 885058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833199" y="6655475"/>
            <a:ext cx="7477601" cy="6741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kern="0" spc="-3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📍</a:t>
            </a: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
</a:t>
            </a:r>
            <a:r>
              <a:rPr lang="en-US" sz="1750" u="sng" kern="0" spc="-35" dirty="0">
                <a:solidFill>
                  <a:srgbClr val="D260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4, Millside Park, Winkfield, Windsor SL4 4PX, United Kingdom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Custom</PresentationFormat>
  <Paragraphs>79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2024-06-10T11:47:31Z</dcterms:created>
  <dcterms:modified xsi:type="dcterms:W3CDTF">2024-06-10T11:48:35Z</dcterms:modified>
</cp:coreProperties>
</file>