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8" d="100"/>
          <a:sy n="68" d="100"/>
        </p:scale>
        <p:origin x="-276" y="21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C2DF54BB-6DC0-4C7D-915B-713A1A91052D}" type="datetimeFigureOut">
              <a:rPr lang="en-IN" smtClean="0"/>
              <a:t>28-05-2024</a:t>
            </a:fld>
            <a:endParaRPr lang="en-IN"/>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0F58B8F0-380A-4198-A445-0DB4A61A26E5}" type="slidenum">
              <a:rPr lang="en-IN" smtClean="0"/>
              <a:t>‹#›</a:t>
            </a:fld>
            <a:endParaRPr lang="en-IN"/>
          </a:p>
        </p:txBody>
      </p:sp>
    </p:spTree>
    <p:extLst>
      <p:ext uri="{BB962C8B-B14F-4D97-AF65-F5344CB8AC3E}">
        <p14:creationId xmlns:p14="http://schemas.microsoft.com/office/powerpoint/2010/main" val="297785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metalandmachine.net/product-category/peb-structure-manufacture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metalandmachine.net/" TargetMode="External"/><Relationship Id="rId5" Type="http://schemas.openxmlformats.org/officeDocument/2006/relationships/hyperlink" Target="https://www.google.com/maps?ll=25.5604,55.706499&amp;z=14&amp;t=m&amp;hl=en&amp;gl=US&amp;mapclient=embed&amp;saddr&amp;daddr=Abu+Rashid+Diesel+Supply,+New+Industrial+Area+-+Umm+Dera+-+Emirate+of+Umm+Al+Quwain+-+United+Arab+Emirates&amp;dirflg=d"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metalandmachine.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4146113" y="1996678"/>
            <a:ext cx="851654" cy="834509"/>
          </a:xfrm>
          <a:prstGeom prst="rect">
            <a:avLst/>
          </a:prstGeom>
        </p:spPr>
      </p:pic>
      <p:sp>
        <p:nvSpPr>
          <p:cNvPr id="6" name="Text 2"/>
          <p:cNvSpPr/>
          <p:nvPr/>
        </p:nvSpPr>
        <p:spPr>
          <a:xfrm>
            <a:off x="833199" y="3164443"/>
            <a:ext cx="7477601" cy="958215"/>
          </a:xfrm>
          <a:prstGeom prst="rect">
            <a:avLst/>
          </a:prstGeom>
          <a:noFill/>
          <a:ln/>
        </p:spPr>
        <p:txBody>
          <a:bodyPr wrap="none" rtlCol="0" anchor="t"/>
          <a:lstStyle/>
          <a:p>
            <a:pPr marL="0" indent="0">
              <a:lnSpc>
                <a:spcPts val="7545"/>
              </a:lnSpc>
              <a:buNone/>
            </a:pPr>
            <a:r>
              <a:rPr lang="en-US" sz="6036" kern="0" spc="-181" dirty="0">
                <a:solidFill>
                  <a:srgbClr val="2C3F42"/>
                </a:solidFill>
                <a:latin typeface="Bitter" pitchFamily="34" charset="0"/>
                <a:ea typeface="Bitter" pitchFamily="34" charset="-122"/>
                <a:cs typeface="Bitter" pitchFamily="34" charset="-120"/>
              </a:rPr>
              <a:t>Metal and Machine</a:t>
            </a:r>
            <a:endParaRPr lang="en-US" sz="6036" dirty="0"/>
          </a:p>
        </p:txBody>
      </p:sp>
      <p:sp>
        <p:nvSpPr>
          <p:cNvPr id="7" name="Text 3"/>
          <p:cNvSpPr/>
          <p:nvPr/>
        </p:nvSpPr>
        <p:spPr>
          <a:xfrm>
            <a:off x="833199" y="4455914"/>
            <a:ext cx="74776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Metal and Machine is a leading manufacturer of </a:t>
            </a:r>
            <a:r>
              <a:rPr lang="en-US" sz="1750" b="1" u="sng" kern="0" spc="-35" dirty="0">
                <a:solidFill>
                  <a:srgbClr val="D2600F"/>
                </a:solidFill>
                <a:latin typeface="Open Sans" pitchFamily="34" charset="0"/>
                <a:ea typeface="Open Sans" pitchFamily="34" charset="-122"/>
                <a:cs typeface="Open Sans" pitchFamily="34" charset="-120"/>
                <a:hlinkClick r:id="rId5">
                  <a:extLst>
                    <a:ext uri="{A12FA001-AC4F-418D-AE19-62706E023703}">
                      <ahyp:hlinkClr xmlns:ahyp="http://schemas.microsoft.com/office/drawing/2018/hyperlinkcolor" xmlns="" val="tx"/>
                    </a:ext>
                  </a:extLst>
                </a:hlinkClick>
              </a:rPr>
              <a:t>pre-engineered steel buildings in the UAE</a:t>
            </a:r>
            <a:r>
              <a:rPr lang="en-US" sz="1750" kern="0" spc="-35" dirty="0">
                <a:solidFill>
                  <a:srgbClr val="2B2E3C"/>
                </a:solidFill>
                <a:latin typeface="Open Sans" pitchFamily="34" charset="0"/>
                <a:ea typeface="Open Sans" pitchFamily="34" charset="-122"/>
                <a:cs typeface="Open Sans" pitchFamily="34" charset="-120"/>
              </a:rPr>
              <a:t>. Based in Umm Al Quwain and Dubai, the company has mastered the PEB concept through continuous innovation and experience, delivering exceptional quality and satisfaction to its diverse clientele.</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4146113" y="642699"/>
            <a:ext cx="851654" cy="834509"/>
          </a:xfrm>
          <a:prstGeom prst="rect">
            <a:avLst/>
          </a:prstGeom>
        </p:spPr>
      </p:pic>
      <p:sp>
        <p:nvSpPr>
          <p:cNvPr id="6" name="Text 2"/>
          <p:cNvSpPr/>
          <p:nvPr/>
        </p:nvSpPr>
        <p:spPr>
          <a:xfrm>
            <a:off x="833199" y="1810464"/>
            <a:ext cx="7477601" cy="958215"/>
          </a:xfrm>
          <a:prstGeom prst="rect">
            <a:avLst/>
          </a:prstGeom>
          <a:noFill/>
          <a:ln/>
        </p:spPr>
        <p:txBody>
          <a:bodyPr wrap="none" rtlCol="0" anchor="t"/>
          <a:lstStyle/>
          <a:p>
            <a:pPr marL="0" indent="0">
              <a:lnSpc>
                <a:spcPts val="7545"/>
              </a:lnSpc>
              <a:buNone/>
            </a:pPr>
            <a:r>
              <a:rPr lang="en-US" sz="6036" kern="0" spc="-181" dirty="0">
                <a:solidFill>
                  <a:srgbClr val="2C3F42"/>
                </a:solidFill>
                <a:latin typeface="Bitter" pitchFamily="34" charset="0"/>
                <a:ea typeface="Bitter" pitchFamily="34" charset="-122"/>
                <a:cs typeface="Bitter" pitchFamily="34" charset="-120"/>
              </a:rPr>
              <a:t>Know More</a:t>
            </a:r>
            <a:endParaRPr lang="en-US" sz="6036" dirty="0"/>
          </a:p>
        </p:txBody>
      </p:sp>
      <p:sp>
        <p:nvSpPr>
          <p:cNvPr id="7" name="Text 3"/>
          <p:cNvSpPr/>
          <p:nvPr/>
        </p:nvSpPr>
        <p:spPr>
          <a:xfrm>
            <a:off x="833199" y="3101935"/>
            <a:ext cx="4375666" cy="347186"/>
          </a:xfrm>
          <a:prstGeom prst="rect">
            <a:avLst/>
          </a:prstGeom>
          <a:noFill/>
          <a:ln/>
        </p:spPr>
        <p:txBody>
          <a:bodyPr wrap="none" rtlCol="0" anchor="t"/>
          <a:lstStyle/>
          <a:p>
            <a:pPr marL="0" indent="0">
              <a:lnSpc>
                <a:spcPts val="2734"/>
              </a:lnSpc>
              <a:buNone/>
            </a:pPr>
            <a:r>
              <a:rPr lang="en-US" sz="2187" b="1" kern="0" spc="-66" dirty="0">
                <a:solidFill>
                  <a:srgbClr val="2C3F42"/>
                </a:solidFill>
                <a:latin typeface="Bitter" pitchFamily="34" charset="0"/>
                <a:ea typeface="Bitter" pitchFamily="34" charset="-122"/>
                <a:cs typeface="Bitter" pitchFamily="34" charset="-120"/>
              </a:rPr>
              <a:t>E-mail                                                          </a:t>
            </a:r>
            <a:r>
              <a:rPr lang="en-US" sz="2187" b="1" kern="0" spc="-66" dirty="0" smtClean="0">
                <a:solidFill>
                  <a:srgbClr val="2C3F42"/>
                </a:solidFill>
                <a:latin typeface="Bitter" pitchFamily="34" charset="0"/>
                <a:ea typeface="Bitter" pitchFamily="34" charset="-122"/>
                <a:cs typeface="Bitter" pitchFamily="34" charset="-120"/>
              </a:rPr>
              <a:t> </a:t>
            </a:r>
            <a:r>
              <a:rPr lang="en-US" sz="2187" b="1" kern="0" spc="-66" dirty="0">
                <a:solidFill>
                  <a:srgbClr val="2C3F42"/>
                </a:solidFill>
                <a:latin typeface="Bitter" pitchFamily="34" charset="0"/>
                <a:ea typeface="Bitter" pitchFamily="34" charset="-122"/>
                <a:cs typeface="Bitter" pitchFamily="34" charset="-120"/>
              </a:rPr>
              <a:t>Phone  </a:t>
            </a:r>
            <a:endParaRPr lang="en-US" sz="2187" dirty="0"/>
          </a:p>
        </p:txBody>
      </p:sp>
      <p:sp>
        <p:nvSpPr>
          <p:cNvPr id="8" name="Text 4"/>
          <p:cNvSpPr/>
          <p:nvPr/>
        </p:nvSpPr>
        <p:spPr>
          <a:xfrm>
            <a:off x="833199" y="3782378"/>
            <a:ext cx="7477601"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metalandmachine@gmail.com         </a:t>
            </a:r>
            <a:r>
              <a:rPr lang="en-US" sz="1750" kern="0" spc="-35" dirty="0" smtClean="0">
                <a:solidFill>
                  <a:srgbClr val="2B2E3C"/>
                </a:solidFill>
                <a:latin typeface="Open Sans" pitchFamily="34" charset="0"/>
                <a:ea typeface="Open Sans" pitchFamily="34" charset="-122"/>
                <a:cs typeface="Open Sans" pitchFamily="34" charset="-120"/>
              </a:rPr>
              <a:t>                     +</a:t>
            </a:r>
            <a:r>
              <a:rPr lang="en-US" sz="1750" kern="0" spc="-35" dirty="0">
                <a:solidFill>
                  <a:srgbClr val="2B2E3C"/>
                </a:solidFill>
                <a:latin typeface="Open Sans" pitchFamily="34" charset="0"/>
                <a:ea typeface="Open Sans" pitchFamily="34" charset="-122"/>
                <a:cs typeface="Open Sans" pitchFamily="34" charset="-120"/>
              </a:rPr>
              <a:t>971501922352,
saurabh@metalnmachine.com       </a:t>
            </a:r>
            <a:r>
              <a:rPr lang="en-US" sz="1750" kern="0" spc="-35" dirty="0" smtClean="0">
                <a:solidFill>
                  <a:srgbClr val="2B2E3C"/>
                </a:solidFill>
                <a:latin typeface="Open Sans" pitchFamily="34" charset="0"/>
                <a:ea typeface="Open Sans" pitchFamily="34" charset="-122"/>
                <a:cs typeface="Open Sans" pitchFamily="34" charset="-120"/>
              </a:rPr>
              <a:t>                      </a:t>
            </a:r>
            <a:r>
              <a:rPr lang="en-US" sz="1750" kern="0" spc="-35" dirty="0">
                <a:solidFill>
                  <a:srgbClr val="2B2E3C"/>
                </a:solidFill>
                <a:latin typeface="Open Sans" pitchFamily="34" charset="0"/>
                <a:ea typeface="Open Sans" pitchFamily="34" charset="-122"/>
                <a:cs typeface="Open Sans" pitchFamily="34" charset="-120"/>
              </a:rPr>
              <a:t>+971504328270</a:t>
            </a:r>
            <a:endParaRPr lang="en-US" sz="1750" dirty="0"/>
          </a:p>
        </p:txBody>
      </p:sp>
      <p:sp>
        <p:nvSpPr>
          <p:cNvPr id="9" name="Text 5"/>
          <p:cNvSpPr/>
          <p:nvPr/>
        </p:nvSpPr>
        <p:spPr>
          <a:xfrm>
            <a:off x="833199" y="4826437"/>
            <a:ext cx="2777490" cy="347186"/>
          </a:xfrm>
          <a:prstGeom prst="rect">
            <a:avLst/>
          </a:prstGeom>
          <a:noFill/>
          <a:ln/>
        </p:spPr>
        <p:txBody>
          <a:bodyPr wrap="none" rtlCol="0" anchor="t"/>
          <a:lstStyle/>
          <a:p>
            <a:pPr marL="0" indent="0">
              <a:lnSpc>
                <a:spcPts val="2734"/>
              </a:lnSpc>
              <a:buNone/>
            </a:pPr>
            <a:r>
              <a:rPr lang="en-US" sz="2187" b="1" kern="0" spc="-66" dirty="0">
                <a:solidFill>
                  <a:srgbClr val="2C3F42"/>
                </a:solidFill>
                <a:latin typeface="Bitter" pitchFamily="34" charset="0"/>
                <a:ea typeface="Bitter" pitchFamily="34" charset="-122"/>
                <a:cs typeface="Bitter" pitchFamily="34" charset="-120"/>
              </a:rPr>
              <a:t>Location</a:t>
            </a:r>
            <a:endParaRPr lang="en-US" sz="2187" dirty="0"/>
          </a:p>
        </p:txBody>
      </p:sp>
      <p:sp>
        <p:nvSpPr>
          <p:cNvPr id="10" name="Text 6"/>
          <p:cNvSpPr/>
          <p:nvPr/>
        </p:nvSpPr>
        <p:spPr>
          <a:xfrm>
            <a:off x="833199" y="5506879"/>
            <a:ext cx="7477601" cy="710803"/>
          </a:xfrm>
          <a:prstGeom prst="rect">
            <a:avLst/>
          </a:prstGeom>
          <a:noFill/>
          <a:ln/>
        </p:spPr>
        <p:txBody>
          <a:bodyPr wrap="square" rtlCol="0" anchor="t"/>
          <a:lstStyle/>
          <a:p>
            <a:pPr marL="0" indent="0">
              <a:lnSpc>
                <a:spcPts val="2799"/>
              </a:lnSpc>
              <a:buNone/>
            </a:pPr>
            <a:r>
              <a:rPr lang="en-US" sz="1750" u="sng" kern="0" spc="-35" dirty="0">
                <a:solidFill>
                  <a:srgbClr val="D2600F"/>
                </a:solidFill>
                <a:latin typeface="Open Sans" pitchFamily="34" charset="0"/>
                <a:ea typeface="Open Sans" pitchFamily="34" charset="-122"/>
                <a:cs typeface="Open Sans" pitchFamily="34" charset="-120"/>
                <a:hlinkClick r:id="rId5">
                  <a:extLst>
                    <a:ext uri="{A12FA001-AC4F-418D-AE19-62706E023703}">
                      <ahyp:hlinkClr xmlns:ahyp="http://schemas.microsoft.com/office/drawing/2018/hyperlinkcolor" xmlns="" val="tx"/>
                    </a:ext>
                  </a:extLst>
                </a:hlinkClick>
              </a:rPr>
              <a:t>Plot no 8 , Block 6, Sector 711, New Industrial Area Umm Al Quwain, UAE</a:t>
            </a:r>
            <a:endParaRPr lang="en-US" sz="1750" dirty="0"/>
          </a:p>
        </p:txBody>
      </p:sp>
      <p:sp>
        <p:nvSpPr>
          <p:cNvPr id="11" name="Text 7"/>
          <p:cNvSpPr/>
          <p:nvPr/>
        </p:nvSpPr>
        <p:spPr>
          <a:xfrm>
            <a:off x="833199" y="6550938"/>
            <a:ext cx="2777490" cy="347186"/>
          </a:xfrm>
          <a:prstGeom prst="rect">
            <a:avLst/>
          </a:prstGeom>
          <a:noFill/>
          <a:ln/>
        </p:spPr>
        <p:txBody>
          <a:bodyPr wrap="none" rtlCol="0" anchor="t"/>
          <a:lstStyle/>
          <a:p>
            <a:pPr marL="0" indent="0">
              <a:lnSpc>
                <a:spcPts val="2734"/>
              </a:lnSpc>
              <a:buNone/>
            </a:pPr>
            <a:r>
              <a:rPr lang="en-US" sz="2187" b="1" kern="0" spc="-66" dirty="0">
                <a:solidFill>
                  <a:srgbClr val="2C3F42"/>
                </a:solidFill>
                <a:latin typeface="Bitter" pitchFamily="34" charset="0"/>
                <a:ea typeface="Bitter" pitchFamily="34" charset="-122"/>
                <a:cs typeface="Bitter" pitchFamily="34" charset="-120"/>
              </a:rPr>
              <a:t>Website</a:t>
            </a:r>
            <a:endParaRPr lang="en-US" sz="2187" dirty="0"/>
          </a:p>
        </p:txBody>
      </p:sp>
      <p:sp>
        <p:nvSpPr>
          <p:cNvPr id="12" name="Text 8"/>
          <p:cNvSpPr/>
          <p:nvPr/>
        </p:nvSpPr>
        <p:spPr>
          <a:xfrm>
            <a:off x="833199" y="7231380"/>
            <a:ext cx="7477601" cy="355402"/>
          </a:xfrm>
          <a:prstGeom prst="rect">
            <a:avLst/>
          </a:prstGeom>
          <a:noFill/>
          <a:ln/>
        </p:spPr>
        <p:txBody>
          <a:bodyPr wrap="none" rtlCol="0" anchor="t"/>
          <a:lstStyle/>
          <a:p>
            <a:pPr marL="0" indent="0">
              <a:lnSpc>
                <a:spcPts val="2799"/>
              </a:lnSpc>
              <a:buNone/>
            </a:pPr>
            <a:r>
              <a:rPr lang="en-US" sz="1750" u="sng" kern="0" spc="-35" dirty="0">
                <a:solidFill>
                  <a:srgbClr val="D2600F"/>
                </a:solidFill>
                <a:latin typeface="Open Sans" pitchFamily="34" charset="0"/>
                <a:ea typeface="Open Sans" pitchFamily="34" charset="-122"/>
                <a:cs typeface="Open Sans" pitchFamily="34" charset="-120"/>
                <a:hlinkClick r:id="rId6">
                  <a:extLst>
                    <a:ext uri="{A12FA001-AC4F-418D-AE19-62706E023703}">
                      <ahyp:hlinkClr xmlns:ahyp="http://schemas.microsoft.com/office/drawing/2018/hyperlinkcolor" xmlns="" val="tx"/>
                    </a:ext>
                  </a:extLst>
                </a:hlinkClick>
              </a:rPr>
              <a:t>Fencing Suppliers &amp; Manufacturers in Dubai | UAE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pic>
        <p:nvPicPr>
          <p:cNvPr id="5" name="Image 1" descr="preencoded.png"/>
          <p:cNvPicPr>
            <a:picLocks noChangeAspect="1"/>
          </p:cNvPicPr>
          <p:nvPr/>
        </p:nvPicPr>
        <p:blipFill>
          <a:blip r:embed="rId4"/>
          <a:stretch>
            <a:fillRect/>
          </a:stretch>
        </p:blipFill>
        <p:spPr>
          <a:xfrm>
            <a:off x="5060513" y="722114"/>
            <a:ext cx="851654" cy="834509"/>
          </a:xfrm>
          <a:prstGeom prst="rect">
            <a:avLst/>
          </a:prstGeom>
        </p:spPr>
      </p:pic>
      <p:sp>
        <p:nvSpPr>
          <p:cNvPr id="6" name="Text 2"/>
          <p:cNvSpPr/>
          <p:nvPr/>
        </p:nvSpPr>
        <p:spPr>
          <a:xfrm>
            <a:off x="833199" y="1889879"/>
            <a:ext cx="7696557"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Our Expertise in PEB Structures</a:t>
            </a:r>
            <a:endParaRPr lang="en-US" sz="4374" dirty="0"/>
          </a:p>
        </p:txBody>
      </p:sp>
      <p:sp>
        <p:nvSpPr>
          <p:cNvPr id="7" name="Shape 3"/>
          <p:cNvSpPr/>
          <p:nvPr/>
        </p:nvSpPr>
        <p:spPr>
          <a:xfrm>
            <a:off x="833199" y="2917507"/>
            <a:ext cx="4542115" cy="2717006"/>
          </a:xfrm>
          <a:prstGeom prst="roundRect">
            <a:avLst>
              <a:gd name="adj" fmla="val 3680"/>
            </a:avLst>
          </a:prstGeom>
          <a:solidFill>
            <a:srgbClr val="FCE2CF"/>
          </a:solidFill>
          <a:ln w="7620">
            <a:solidFill>
              <a:srgbClr val="E2C8B5"/>
            </a:solidFill>
            <a:prstDash val="solid"/>
          </a:ln>
        </p:spPr>
      </p:sp>
      <p:sp>
        <p:nvSpPr>
          <p:cNvPr id="8" name="Text 4"/>
          <p:cNvSpPr/>
          <p:nvPr/>
        </p:nvSpPr>
        <p:spPr>
          <a:xfrm>
            <a:off x="1062990" y="3147298"/>
            <a:ext cx="3664387"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Advanced Engineering Design</a:t>
            </a:r>
            <a:endParaRPr lang="en-US" sz="2187" dirty="0"/>
          </a:p>
        </p:txBody>
      </p:sp>
      <p:sp>
        <p:nvSpPr>
          <p:cNvPr id="9" name="Text 5"/>
          <p:cNvSpPr/>
          <p:nvPr/>
        </p:nvSpPr>
        <p:spPr>
          <a:xfrm>
            <a:off x="1062990" y="3627715"/>
            <a:ext cx="4082534"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Our team of experienced engineers utilizes cutting-edge design software to create innovative, structurally sound PEB solutions tailored to each client's unique needs.</a:t>
            </a:r>
            <a:endParaRPr lang="en-US" sz="1750" dirty="0"/>
          </a:p>
        </p:txBody>
      </p:sp>
      <p:sp>
        <p:nvSpPr>
          <p:cNvPr id="10" name="Shape 6"/>
          <p:cNvSpPr/>
          <p:nvPr/>
        </p:nvSpPr>
        <p:spPr>
          <a:xfrm>
            <a:off x="5597485" y="2917507"/>
            <a:ext cx="4542115" cy="2717006"/>
          </a:xfrm>
          <a:prstGeom prst="roundRect">
            <a:avLst>
              <a:gd name="adj" fmla="val 3680"/>
            </a:avLst>
          </a:prstGeom>
          <a:solidFill>
            <a:srgbClr val="FCE2CF"/>
          </a:solidFill>
          <a:ln w="7620">
            <a:solidFill>
              <a:srgbClr val="E2C8B5"/>
            </a:solidFill>
            <a:prstDash val="solid"/>
          </a:ln>
        </p:spPr>
      </p:sp>
      <p:sp>
        <p:nvSpPr>
          <p:cNvPr id="11" name="Text 7"/>
          <p:cNvSpPr/>
          <p:nvPr/>
        </p:nvSpPr>
        <p:spPr>
          <a:xfrm>
            <a:off x="5827276" y="3147298"/>
            <a:ext cx="3755231"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Seamless Project Management</a:t>
            </a:r>
            <a:endParaRPr lang="en-US" sz="2187" dirty="0"/>
          </a:p>
        </p:txBody>
      </p:sp>
      <p:sp>
        <p:nvSpPr>
          <p:cNvPr id="12" name="Text 8"/>
          <p:cNvSpPr/>
          <p:nvPr/>
        </p:nvSpPr>
        <p:spPr>
          <a:xfrm>
            <a:off x="5827276" y="3627715"/>
            <a:ext cx="4082534"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We oversee every aspect of PEB projects, from planning and fabrication to timely on-site installation, ensuring a smooth and efficient process for our clients.</a:t>
            </a:r>
            <a:endParaRPr lang="en-US" sz="1750" dirty="0"/>
          </a:p>
        </p:txBody>
      </p:sp>
      <p:sp>
        <p:nvSpPr>
          <p:cNvPr id="13" name="Shape 9"/>
          <p:cNvSpPr/>
          <p:nvPr/>
        </p:nvSpPr>
        <p:spPr>
          <a:xfrm>
            <a:off x="833199" y="5856684"/>
            <a:ext cx="9306401" cy="1650802"/>
          </a:xfrm>
          <a:prstGeom prst="roundRect">
            <a:avLst>
              <a:gd name="adj" fmla="val 6057"/>
            </a:avLst>
          </a:prstGeom>
          <a:solidFill>
            <a:srgbClr val="FCE2CF"/>
          </a:solidFill>
          <a:ln w="7620">
            <a:solidFill>
              <a:srgbClr val="E2C8B5"/>
            </a:solidFill>
            <a:prstDash val="solid"/>
          </a:ln>
        </p:spPr>
      </p:sp>
      <p:sp>
        <p:nvSpPr>
          <p:cNvPr id="14" name="Text 10"/>
          <p:cNvSpPr/>
          <p:nvPr/>
        </p:nvSpPr>
        <p:spPr>
          <a:xfrm>
            <a:off x="1062990" y="6086475"/>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Quality Craftsmanship</a:t>
            </a:r>
            <a:endParaRPr lang="en-US" sz="2187" dirty="0"/>
          </a:p>
        </p:txBody>
      </p:sp>
      <p:sp>
        <p:nvSpPr>
          <p:cNvPr id="15" name="Text 11"/>
          <p:cNvSpPr/>
          <p:nvPr/>
        </p:nvSpPr>
        <p:spPr>
          <a:xfrm>
            <a:off x="1062990" y="6566892"/>
            <a:ext cx="8846820"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Our state-of-the-art manufacturing facility allows us to meticulously fabricate each PEB component to the highest standards, guaranteeing precision and durability.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6889313" y="731044"/>
            <a:ext cx="851654" cy="834509"/>
          </a:xfrm>
          <a:prstGeom prst="rect">
            <a:avLst/>
          </a:prstGeom>
        </p:spPr>
      </p:pic>
      <p:sp>
        <p:nvSpPr>
          <p:cNvPr id="5" name="Text 2"/>
          <p:cNvSpPr/>
          <p:nvPr/>
        </p:nvSpPr>
        <p:spPr>
          <a:xfrm>
            <a:off x="2037993" y="1898809"/>
            <a:ext cx="8440222"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Serving Customers Across the UAE</a:t>
            </a:r>
            <a:endParaRPr lang="en-US" sz="4374" dirty="0"/>
          </a:p>
        </p:txBody>
      </p:sp>
      <p:pic>
        <p:nvPicPr>
          <p:cNvPr id="6" name="Image 1" descr="preencoded.png"/>
          <p:cNvPicPr>
            <a:picLocks noChangeAspect="1"/>
          </p:cNvPicPr>
          <p:nvPr/>
        </p:nvPicPr>
        <p:blipFill>
          <a:blip r:embed="rId4"/>
          <a:stretch>
            <a:fillRect/>
          </a:stretch>
        </p:blipFill>
        <p:spPr>
          <a:xfrm>
            <a:off x="2037993" y="2926437"/>
            <a:ext cx="3295888" cy="2036921"/>
          </a:xfrm>
          <a:prstGeom prst="rect">
            <a:avLst/>
          </a:prstGeom>
        </p:spPr>
      </p:pic>
      <p:sp>
        <p:nvSpPr>
          <p:cNvPr id="7" name="Text 3"/>
          <p:cNvSpPr/>
          <p:nvPr/>
        </p:nvSpPr>
        <p:spPr>
          <a:xfrm>
            <a:off x="2037993" y="5241012"/>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Nationwide Presence</a:t>
            </a:r>
            <a:endParaRPr lang="en-US" sz="2187" dirty="0"/>
          </a:p>
        </p:txBody>
      </p:sp>
      <p:sp>
        <p:nvSpPr>
          <p:cNvPr id="8" name="Text 4"/>
          <p:cNvSpPr/>
          <p:nvPr/>
        </p:nvSpPr>
        <p:spPr>
          <a:xfrm>
            <a:off x="2037993" y="5721429"/>
            <a:ext cx="3295888"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With strategically located offices and manufacturing facilities across the UAE, we are able to efficiently serve customers throughout the region.</a:t>
            </a:r>
            <a:endParaRPr lang="en-US" sz="1750" dirty="0"/>
          </a:p>
        </p:txBody>
      </p:sp>
      <p:pic>
        <p:nvPicPr>
          <p:cNvPr id="9" name="Image 2" descr="preencoded.png"/>
          <p:cNvPicPr>
            <a:picLocks noChangeAspect="1"/>
          </p:cNvPicPr>
          <p:nvPr/>
        </p:nvPicPr>
        <p:blipFill>
          <a:blip r:embed="rId5"/>
          <a:stretch>
            <a:fillRect/>
          </a:stretch>
        </p:blipFill>
        <p:spPr>
          <a:xfrm>
            <a:off x="5667137" y="2926437"/>
            <a:ext cx="3296007" cy="2037040"/>
          </a:xfrm>
          <a:prstGeom prst="rect">
            <a:avLst/>
          </a:prstGeom>
        </p:spPr>
      </p:pic>
      <p:sp>
        <p:nvSpPr>
          <p:cNvPr id="10" name="Text 5"/>
          <p:cNvSpPr/>
          <p:nvPr/>
        </p:nvSpPr>
        <p:spPr>
          <a:xfrm>
            <a:off x="5667137" y="5241131"/>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Diverse Projects</a:t>
            </a:r>
            <a:endParaRPr lang="en-US" sz="2187" dirty="0"/>
          </a:p>
        </p:txBody>
      </p:sp>
      <p:sp>
        <p:nvSpPr>
          <p:cNvPr id="11" name="Text 6"/>
          <p:cNvSpPr/>
          <p:nvPr/>
        </p:nvSpPr>
        <p:spPr>
          <a:xfrm>
            <a:off x="5667137" y="5721548"/>
            <a:ext cx="3296007"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Our team has successfully completed a wide range of pre-engineered steel building projects for clients in various industries across the UAE.</a:t>
            </a:r>
            <a:endParaRPr lang="en-US" sz="1750" dirty="0"/>
          </a:p>
        </p:txBody>
      </p:sp>
      <p:pic>
        <p:nvPicPr>
          <p:cNvPr id="12" name="Image 3" descr="preencoded.png"/>
          <p:cNvPicPr>
            <a:picLocks noChangeAspect="1"/>
          </p:cNvPicPr>
          <p:nvPr/>
        </p:nvPicPr>
        <p:blipFill>
          <a:blip r:embed="rId4"/>
          <a:stretch>
            <a:fillRect/>
          </a:stretch>
        </p:blipFill>
        <p:spPr>
          <a:xfrm>
            <a:off x="9296400" y="2926437"/>
            <a:ext cx="3296007" cy="2037040"/>
          </a:xfrm>
          <a:prstGeom prst="rect">
            <a:avLst/>
          </a:prstGeom>
        </p:spPr>
      </p:pic>
      <p:sp>
        <p:nvSpPr>
          <p:cNvPr id="13" name="Text 7"/>
          <p:cNvSpPr/>
          <p:nvPr/>
        </p:nvSpPr>
        <p:spPr>
          <a:xfrm>
            <a:off x="9296400" y="5241131"/>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Satisfied Clients</a:t>
            </a:r>
            <a:endParaRPr lang="en-US" sz="2187" dirty="0"/>
          </a:p>
        </p:txBody>
      </p:sp>
      <p:sp>
        <p:nvSpPr>
          <p:cNvPr id="14" name="Text 8"/>
          <p:cNvSpPr/>
          <p:nvPr/>
        </p:nvSpPr>
        <p:spPr>
          <a:xfrm>
            <a:off x="9296400" y="5721548"/>
            <a:ext cx="3296007"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By consistently delivering high-quality products and exceptional service, we have earned the trust and repeat business of customers throughout the UAE.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6889313" y="762476"/>
            <a:ext cx="851654" cy="834509"/>
          </a:xfrm>
          <a:prstGeom prst="rect">
            <a:avLst/>
          </a:prstGeom>
        </p:spPr>
      </p:pic>
      <p:sp>
        <p:nvSpPr>
          <p:cNvPr id="5" name="Text 2"/>
          <p:cNvSpPr/>
          <p:nvPr/>
        </p:nvSpPr>
        <p:spPr>
          <a:xfrm>
            <a:off x="2037993" y="1930241"/>
            <a:ext cx="6877883"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Innovative Design Approach</a:t>
            </a:r>
            <a:endParaRPr lang="en-US" sz="4374" dirty="0"/>
          </a:p>
        </p:txBody>
      </p:sp>
      <p:sp>
        <p:nvSpPr>
          <p:cNvPr id="6" name="Text 3"/>
          <p:cNvSpPr/>
          <p:nvPr/>
        </p:nvSpPr>
        <p:spPr>
          <a:xfrm>
            <a:off x="2037993" y="3157776"/>
            <a:ext cx="5006221" cy="2132409"/>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At </a:t>
            </a:r>
            <a:r>
              <a:rPr lang="en-US" sz="1750" b="1" u="sng" kern="0" spc="-35" dirty="0">
                <a:solidFill>
                  <a:srgbClr val="D2600F"/>
                </a:solidFill>
                <a:latin typeface="Open Sans" pitchFamily="34" charset="0"/>
                <a:ea typeface="Open Sans" pitchFamily="34" charset="-122"/>
                <a:cs typeface="Open Sans" pitchFamily="34" charset="-120"/>
                <a:hlinkClick r:id="rId4">
                  <a:extLst>
                    <a:ext uri="{A12FA001-AC4F-418D-AE19-62706E023703}">
                      <ahyp:hlinkClr xmlns:ahyp="http://schemas.microsoft.com/office/drawing/2018/hyperlinkcolor" xmlns="" val="tx"/>
                    </a:ext>
                  </a:extLst>
                </a:hlinkClick>
              </a:rPr>
              <a:t>Metal and Machine</a:t>
            </a:r>
            <a:r>
              <a:rPr lang="en-US" sz="1750" kern="0" spc="-35" dirty="0">
                <a:solidFill>
                  <a:srgbClr val="2B2E3C"/>
                </a:solidFill>
                <a:latin typeface="Open Sans" pitchFamily="34" charset="0"/>
                <a:ea typeface="Open Sans" pitchFamily="34" charset="-122"/>
                <a:cs typeface="Open Sans" pitchFamily="34" charset="-120"/>
              </a:rPr>
              <a:t>, we pride ourselves on our innovative design approach. Our team of skilled engineers and architects meticulously plan each project, leveraging the latest technologies and software to create custom, high-performance PEB structures tailored to our clients' unique needs.</a:t>
            </a:r>
            <a:endParaRPr lang="en-US" sz="1750" dirty="0"/>
          </a:p>
        </p:txBody>
      </p:sp>
      <p:sp>
        <p:nvSpPr>
          <p:cNvPr id="7" name="Text 4"/>
          <p:cNvSpPr/>
          <p:nvPr/>
        </p:nvSpPr>
        <p:spPr>
          <a:xfrm>
            <a:off x="2037993" y="5490091"/>
            <a:ext cx="500622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From conceptualization to final delivery, we prioritize efficiency, sustainability, and structural integrity, ensuring our buildings not only look stunning but also withstand the rigors of the UAE's climate and demands.</a:t>
            </a:r>
            <a:endParaRPr lang="en-US" sz="1750" dirty="0"/>
          </a:p>
        </p:txBody>
      </p:sp>
      <p:pic>
        <p:nvPicPr>
          <p:cNvPr id="8" name="Image 1" descr="preencoded.png"/>
          <p:cNvPicPr>
            <a:picLocks noChangeAspect="1"/>
          </p:cNvPicPr>
          <p:nvPr/>
        </p:nvPicPr>
        <p:blipFill>
          <a:blip r:embed="rId5"/>
          <a:stretch>
            <a:fillRect/>
          </a:stretch>
        </p:blipFill>
        <p:spPr>
          <a:xfrm>
            <a:off x="7593806" y="3207782"/>
            <a:ext cx="5006221" cy="28159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4146113" y="767953"/>
            <a:ext cx="851654" cy="834509"/>
          </a:xfrm>
          <a:prstGeom prst="rect">
            <a:avLst/>
          </a:prstGeom>
        </p:spPr>
      </p:pic>
      <p:sp>
        <p:nvSpPr>
          <p:cNvPr id="6" name="Text 2"/>
          <p:cNvSpPr/>
          <p:nvPr/>
        </p:nvSpPr>
        <p:spPr>
          <a:xfrm>
            <a:off x="833199" y="1935718"/>
            <a:ext cx="7477601" cy="1388745"/>
          </a:xfrm>
          <a:prstGeom prst="rect">
            <a:avLst/>
          </a:prstGeom>
          <a:noFill/>
          <a:ln/>
        </p:spPr>
        <p:txBody>
          <a:bodyPr wrap="squar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State-of-the-Art Manufacturing Facility</a:t>
            </a:r>
            <a:endParaRPr lang="en-US" sz="4374" dirty="0"/>
          </a:p>
        </p:txBody>
      </p:sp>
      <p:sp>
        <p:nvSpPr>
          <p:cNvPr id="7" name="Text 3"/>
          <p:cNvSpPr/>
          <p:nvPr/>
        </p:nvSpPr>
        <p:spPr>
          <a:xfrm>
            <a:off x="833199" y="3657719"/>
            <a:ext cx="74776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At Metal and Machine, we operate a cutting-edge manufacturing facility that utilizes the latest technologies and equipment to ensure the highest quality pre-engineered steel buildings. Our advanced production line allows us to efficiently fabricate and assemble complex steel structures with unparalleled precision.</a:t>
            </a:r>
            <a:endParaRPr lang="en-US" sz="1750" dirty="0"/>
          </a:p>
        </p:txBody>
      </p:sp>
      <p:sp>
        <p:nvSpPr>
          <p:cNvPr id="8" name="Text 4"/>
          <p:cNvSpPr/>
          <p:nvPr/>
        </p:nvSpPr>
        <p:spPr>
          <a:xfrm>
            <a:off x="833199" y="5684639"/>
            <a:ext cx="74776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From state-of-the-art computer-controlled cutting and welding machines to a climate-controlled workspace, every aspect of our facility is designed to optimize productivity, quality, and safety. This commitment to excellence enables us to deliver superior pre-engineered steel solutions to our customers across the UAE.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34124"/>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6941225" y="536496"/>
            <a:ext cx="747832" cy="732830"/>
          </a:xfrm>
          <a:prstGeom prst="rect">
            <a:avLst/>
          </a:prstGeom>
        </p:spPr>
      </p:pic>
      <p:sp>
        <p:nvSpPr>
          <p:cNvPr id="5" name="Text 2"/>
          <p:cNvSpPr/>
          <p:nvPr/>
        </p:nvSpPr>
        <p:spPr>
          <a:xfrm>
            <a:off x="2681526" y="1561862"/>
            <a:ext cx="4877514" cy="609719"/>
          </a:xfrm>
          <a:prstGeom prst="rect">
            <a:avLst/>
          </a:prstGeom>
          <a:noFill/>
          <a:ln/>
        </p:spPr>
        <p:txBody>
          <a:bodyPr wrap="none" rtlCol="0" anchor="t"/>
          <a:lstStyle/>
          <a:p>
            <a:pPr marL="0" indent="0">
              <a:lnSpc>
                <a:spcPts val="4801"/>
              </a:lnSpc>
              <a:buNone/>
            </a:pPr>
            <a:r>
              <a:rPr lang="en-US" sz="3841" kern="0" spc="-115" dirty="0">
                <a:solidFill>
                  <a:srgbClr val="2C3F42"/>
                </a:solidFill>
                <a:latin typeface="Bitter" pitchFamily="34" charset="0"/>
                <a:ea typeface="Bitter" pitchFamily="34" charset="-122"/>
                <a:cs typeface="Bitter" pitchFamily="34" charset="-120"/>
              </a:rPr>
              <a:t>Efficient Design Team</a:t>
            </a:r>
            <a:endParaRPr lang="en-US" sz="3841" dirty="0"/>
          </a:p>
        </p:txBody>
      </p:sp>
      <p:sp>
        <p:nvSpPr>
          <p:cNvPr id="6" name="Text 3"/>
          <p:cNvSpPr/>
          <p:nvPr/>
        </p:nvSpPr>
        <p:spPr>
          <a:xfrm>
            <a:off x="2681526" y="2659142"/>
            <a:ext cx="1959769" cy="609600"/>
          </a:xfrm>
          <a:prstGeom prst="rect">
            <a:avLst/>
          </a:prstGeom>
          <a:noFill/>
          <a:ln/>
        </p:spPr>
        <p:txBody>
          <a:bodyPr wrap="square" rtlCol="0" anchor="t"/>
          <a:lstStyle/>
          <a:p>
            <a:pPr marL="0" indent="0">
              <a:lnSpc>
                <a:spcPts val="2400"/>
              </a:lnSpc>
              <a:buNone/>
            </a:pPr>
            <a:r>
              <a:rPr lang="en-US" sz="1920" kern="0" spc="-58" dirty="0">
                <a:solidFill>
                  <a:srgbClr val="2C3F42"/>
                </a:solidFill>
                <a:latin typeface="Bitter" pitchFamily="34" charset="0"/>
                <a:ea typeface="Bitter" pitchFamily="34" charset="-122"/>
                <a:cs typeface="Bitter" pitchFamily="34" charset="-120"/>
              </a:rPr>
              <a:t>Extensive Experience</a:t>
            </a:r>
            <a:endParaRPr lang="en-US" sz="1920" dirty="0"/>
          </a:p>
        </p:txBody>
      </p:sp>
      <p:sp>
        <p:nvSpPr>
          <p:cNvPr id="7" name="Text 4"/>
          <p:cNvSpPr/>
          <p:nvPr/>
        </p:nvSpPr>
        <p:spPr>
          <a:xfrm>
            <a:off x="2681526" y="3463766"/>
            <a:ext cx="1959769" cy="3434001"/>
          </a:xfrm>
          <a:prstGeom prst="rect">
            <a:avLst/>
          </a:prstGeom>
          <a:noFill/>
          <a:ln/>
        </p:spPr>
        <p:txBody>
          <a:bodyPr wrap="square" rtlCol="0" anchor="t"/>
          <a:lstStyle/>
          <a:p>
            <a:pPr marL="0" indent="0">
              <a:lnSpc>
                <a:spcPts val="2458"/>
              </a:lnSpc>
              <a:buNone/>
            </a:pPr>
            <a:r>
              <a:rPr lang="en-US" sz="1536" kern="0" spc="-31" dirty="0">
                <a:solidFill>
                  <a:srgbClr val="2B2E3C"/>
                </a:solidFill>
                <a:latin typeface="Open Sans" pitchFamily="34" charset="0"/>
                <a:ea typeface="Open Sans" pitchFamily="34" charset="-122"/>
                <a:cs typeface="Open Sans" pitchFamily="34" charset="-120"/>
              </a:rPr>
              <a:t>Our design team comprises seasoned professionals with decades of experience in the pre-engineered steel building industry. They have honed their skills through countless successful projects across the UAE.</a:t>
            </a:r>
            <a:endParaRPr lang="en-US" sz="1536" dirty="0"/>
          </a:p>
        </p:txBody>
      </p:sp>
      <p:sp>
        <p:nvSpPr>
          <p:cNvPr id="8" name="Text 5"/>
          <p:cNvSpPr/>
          <p:nvPr/>
        </p:nvSpPr>
        <p:spPr>
          <a:xfrm>
            <a:off x="5124926" y="2659142"/>
            <a:ext cx="1959769" cy="609600"/>
          </a:xfrm>
          <a:prstGeom prst="rect">
            <a:avLst/>
          </a:prstGeom>
          <a:noFill/>
          <a:ln/>
        </p:spPr>
        <p:txBody>
          <a:bodyPr wrap="square" rtlCol="0" anchor="t"/>
          <a:lstStyle/>
          <a:p>
            <a:pPr marL="0" indent="0">
              <a:lnSpc>
                <a:spcPts val="2400"/>
              </a:lnSpc>
              <a:buNone/>
            </a:pPr>
            <a:r>
              <a:rPr lang="en-US" sz="1920" kern="0" spc="-58" dirty="0">
                <a:solidFill>
                  <a:srgbClr val="2C3F42"/>
                </a:solidFill>
                <a:latin typeface="Bitter" pitchFamily="34" charset="0"/>
                <a:ea typeface="Bitter" pitchFamily="34" charset="-122"/>
                <a:cs typeface="Bitter" pitchFamily="34" charset="-120"/>
              </a:rPr>
              <a:t>Innovative Thinking</a:t>
            </a:r>
            <a:endParaRPr lang="en-US" sz="1920" dirty="0"/>
          </a:p>
        </p:txBody>
      </p:sp>
      <p:sp>
        <p:nvSpPr>
          <p:cNvPr id="9" name="Text 6"/>
          <p:cNvSpPr/>
          <p:nvPr/>
        </p:nvSpPr>
        <p:spPr>
          <a:xfrm>
            <a:off x="5124926" y="3463766"/>
            <a:ext cx="1959769" cy="3746183"/>
          </a:xfrm>
          <a:prstGeom prst="rect">
            <a:avLst/>
          </a:prstGeom>
          <a:noFill/>
          <a:ln/>
        </p:spPr>
        <p:txBody>
          <a:bodyPr wrap="square" rtlCol="0" anchor="t"/>
          <a:lstStyle/>
          <a:p>
            <a:pPr marL="0" indent="0">
              <a:lnSpc>
                <a:spcPts val="2458"/>
              </a:lnSpc>
              <a:buNone/>
            </a:pPr>
            <a:r>
              <a:rPr lang="en-US" sz="1536" kern="0" spc="-31" dirty="0">
                <a:solidFill>
                  <a:srgbClr val="2B2E3C"/>
                </a:solidFill>
                <a:latin typeface="Open Sans" pitchFamily="34" charset="0"/>
                <a:ea typeface="Open Sans" pitchFamily="34" charset="-122"/>
                <a:cs typeface="Open Sans" pitchFamily="34" charset="-120"/>
              </a:rPr>
              <a:t>The team is constantly exploring new design techniques and technologies to push the boundaries of what's possible in PEB construction. They are adept at crafting custom solutions to meet the unique requirements of each client.</a:t>
            </a:r>
            <a:endParaRPr lang="en-US" sz="1536" dirty="0"/>
          </a:p>
        </p:txBody>
      </p:sp>
      <p:sp>
        <p:nvSpPr>
          <p:cNvPr id="10" name="Text 7"/>
          <p:cNvSpPr/>
          <p:nvPr/>
        </p:nvSpPr>
        <p:spPr>
          <a:xfrm>
            <a:off x="7568327" y="2659142"/>
            <a:ext cx="1959769" cy="304800"/>
          </a:xfrm>
          <a:prstGeom prst="rect">
            <a:avLst/>
          </a:prstGeom>
          <a:noFill/>
          <a:ln/>
        </p:spPr>
        <p:txBody>
          <a:bodyPr wrap="none" rtlCol="0" anchor="t"/>
          <a:lstStyle/>
          <a:p>
            <a:pPr marL="0" indent="0">
              <a:lnSpc>
                <a:spcPts val="2400"/>
              </a:lnSpc>
              <a:buNone/>
            </a:pPr>
            <a:r>
              <a:rPr lang="en-US" sz="1920" kern="0" spc="-58" dirty="0">
                <a:solidFill>
                  <a:srgbClr val="2C3F42"/>
                </a:solidFill>
                <a:latin typeface="Bitter" pitchFamily="34" charset="0"/>
                <a:ea typeface="Bitter" pitchFamily="34" charset="-122"/>
                <a:cs typeface="Bitter" pitchFamily="34" charset="-120"/>
              </a:rPr>
              <a:t>Attention to Detail</a:t>
            </a:r>
            <a:endParaRPr lang="en-US" sz="1920" dirty="0"/>
          </a:p>
        </p:txBody>
      </p:sp>
      <p:sp>
        <p:nvSpPr>
          <p:cNvPr id="11" name="Text 8"/>
          <p:cNvSpPr/>
          <p:nvPr/>
        </p:nvSpPr>
        <p:spPr>
          <a:xfrm>
            <a:off x="7568327" y="3158966"/>
            <a:ext cx="1959769" cy="3434001"/>
          </a:xfrm>
          <a:prstGeom prst="rect">
            <a:avLst/>
          </a:prstGeom>
          <a:noFill/>
          <a:ln/>
        </p:spPr>
        <p:txBody>
          <a:bodyPr wrap="square" rtlCol="0" anchor="t"/>
          <a:lstStyle/>
          <a:p>
            <a:pPr marL="0" indent="0">
              <a:lnSpc>
                <a:spcPts val="2458"/>
              </a:lnSpc>
              <a:buNone/>
            </a:pPr>
            <a:r>
              <a:rPr lang="en-US" sz="1536" kern="0" spc="-31" dirty="0">
                <a:solidFill>
                  <a:srgbClr val="2B2E3C"/>
                </a:solidFill>
                <a:latin typeface="Open Sans" pitchFamily="34" charset="0"/>
                <a:ea typeface="Open Sans" pitchFamily="34" charset="-122"/>
                <a:cs typeface="Open Sans" pitchFamily="34" charset="-120"/>
              </a:rPr>
              <a:t>Every aspect of the design process is meticulously planned and executed by our experts. From the initial concept to the final blueprints, they ensure that every detail is accounted for to deliver exceptional results.</a:t>
            </a:r>
            <a:endParaRPr lang="en-US" sz="1536" dirty="0"/>
          </a:p>
        </p:txBody>
      </p:sp>
      <p:sp>
        <p:nvSpPr>
          <p:cNvPr id="12" name="Text 9"/>
          <p:cNvSpPr/>
          <p:nvPr/>
        </p:nvSpPr>
        <p:spPr>
          <a:xfrm>
            <a:off x="10011727" y="2659142"/>
            <a:ext cx="1959769" cy="609600"/>
          </a:xfrm>
          <a:prstGeom prst="rect">
            <a:avLst/>
          </a:prstGeom>
          <a:noFill/>
          <a:ln/>
        </p:spPr>
        <p:txBody>
          <a:bodyPr wrap="square" rtlCol="0" anchor="t"/>
          <a:lstStyle/>
          <a:p>
            <a:pPr marL="0" indent="0">
              <a:lnSpc>
                <a:spcPts val="2400"/>
              </a:lnSpc>
              <a:buNone/>
            </a:pPr>
            <a:r>
              <a:rPr lang="en-US" sz="1920" kern="0" spc="-58" dirty="0">
                <a:solidFill>
                  <a:srgbClr val="2C3F42"/>
                </a:solidFill>
                <a:latin typeface="Bitter" pitchFamily="34" charset="0"/>
                <a:ea typeface="Bitter" pitchFamily="34" charset="-122"/>
                <a:cs typeface="Bitter" pitchFamily="34" charset="-120"/>
              </a:rPr>
              <a:t>Collaborative Approach</a:t>
            </a:r>
            <a:endParaRPr lang="en-US" sz="1920" dirty="0"/>
          </a:p>
        </p:txBody>
      </p:sp>
      <p:sp>
        <p:nvSpPr>
          <p:cNvPr id="13" name="Text 10"/>
          <p:cNvSpPr/>
          <p:nvPr/>
        </p:nvSpPr>
        <p:spPr>
          <a:xfrm>
            <a:off x="10011727" y="3463766"/>
            <a:ext cx="1959769" cy="4058364"/>
          </a:xfrm>
          <a:prstGeom prst="rect">
            <a:avLst/>
          </a:prstGeom>
          <a:noFill/>
          <a:ln/>
        </p:spPr>
        <p:txBody>
          <a:bodyPr wrap="square" rtlCol="0" anchor="t"/>
          <a:lstStyle/>
          <a:p>
            <a:pPr marL="0" indent="0">
              <a:lnSpc>
                <a:spcPts val="2458"/>
              </a:lnSpc>
              <a:buNone/>
            </a:pPr>
            <a:r>
              <a:rPr lang="en-US" sz="1536" kern="0" spc="-31" dirty="0">
                <a:solidFill>
                  <a:srgbClr val="2B2E3C"/>
                </a:solidFill>
                <a:latin typeface="Open Sans" pitchFamily="34" charset="0"/>
                <a:ea typeface="Open Sans" pitchFamily="34" charset="-122"/>
                <a:cs typeface="Open Sans" pitchFamily="34" charset="-120"/>
              </a:rPr>
              <a:t>The design team works closely with clients to understand their vision and requirements. They engage in open communication throughout the process, incorporating client feedback to refine the design and achieve optimal outcomes.</a:t>
            </a:r>
            <a:endParaRPr lang="en-US" sz="153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6889313" y="1097637"/>
            <a:ext cx="851654" cy="834509"/>
          </a:xfrm>
          <a:prstGeom prst="rect">
            <a:avLst/>
          </a:prstGeom>
        </p:spPr>
      </p:pic>
      <p:sp>
        <p:nvSpPr>
          <p:cNvPr id="5" name="Text 2"/>
          <p:cNvSpPr/>
          <p:nvPr/>
        </p:nvSpPr>
        <p:spPr>
          <a:xfrm>
            <a:off x="2037993" y="2265402"/>
            <a:ext cx="7883723"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Satisfied Clients Across the State</a:t>
            </a:r>
            <a:endParaRPr lang="en-US" sz="4374" dirty="0"/>
          </a:p>
        </p:txBody>
      </p:sp>
      <p:sp>
        <p:nvSpPr>
          <p:cNvPr id="6" name="Text 3"/>
          <p:cNvSpPr/>
          <p:nvPr/>
        </p:nvSpPr>
        <p:spPr>
          <a:xfrm>
            <a:off x="2037993" y="3492937"/>
            <a:ext cx="500622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At Metal and Machine, we have earned the trust and satisfaction of clients across the UAE. Our commitment to quality and innovation has resulted in successful projects that meet and exceed our customers' expectations.</a:t>
            </a:r>
            <a:endParaRPr lang="en-US" sz="1750" dirty="0"/>
          </a:p>
        </p:txBody>
      </p:sp>
      <p:sp>
        <p:nvSpPr>
          <p:cNvPr id="7" name="Text 4"/>
          <p:cNvSpPr/>
          <p:nvPr/>
        </p:nvSpPr>
        <p:spPr>
          <a:xfrm>
            <a:off x="2037993" y="5469850"/>
            <a:ext cx="500622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From government entities to private enterprises, we have a proven track record of delivering pre-engineered steel buildings that are both functional and aesthetically pleasing.</a:t>
            </a:r>
            <a:endParaRPr lang="en-US" sz="1750" dirty="0"/>
          </a:p>
        </p:txBody>
      </p:sp>
      <p:pic>
        <p:nvPicPr>
          <p:cNvPr id="8" name="Image 1" descr="preencoded.png"/>
          <p:cNvPicPr>
            <a:picLocks noChangeAspect="1"/>
          </p:cNvPicPr>
          <p:nvPr/>
        </p:nvPicPr>
        <p:blipFill>
          <a:blip r:embed="rId4"/>
          <a:stretch>
            <a:fillRect/>
          </a:stretch>
        </p:blipFill>
        <p:spPr>
          <a:xfrm>
            <a:off x="7593806" y="3542943"/>
            <a:ext cx="5006221" cy="33391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8F0">
              <a:alpha val="85000"/>
            </a:srgbClr>
          </a:solidFill>
          <a:ln/>
        </p:spPr>
      </p:sp>
      <p:pic>
        <p:nvPicPr>
          <p:cNvPr id="6" name="Image 1" descr="preencoded.png"/>
          <p:cNvPicPr>
            <a:picLocks noChangeAspect="1"/>
          </p:cNvPicPr>
          <p:nvPr/>
        </p:nvPicPr>
        <p:blipFill>
          <a:blip r:embed="rId4"/>
          <a:stretch>
            <a:fillRect/>
          </a:stretch>
        </p:blipFill>
        <p:spPr>
          <a:xfrm>
            <a:off x="6889313" y="1230273"/>
            <a:ext cx="851654" cy="834509"/>
          </a:xfrm>
          <a:prstGeom prst="rect">
            <a:avLst/>
          </a:prstGeom>
        </p:spPr>
      </p:pic>
      <p:sp>
        <p:nvSpPr>
          <p:cNvPr id="7" name="Text 3"/>
          <p:cNvSpPr/>
          <p:nvPr/>
        </p:nvSpPr>
        <p:spPr>
          <a:xfrm>
            <a:off x="2037993" y="2398038"/>
            <a:ext cx="7878128"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Understanding Customer Needs</a:t>
            </a:r>
            <a:endParaRPr lang="en-US" sz="4374" dirty="0"/>
          </a:p>
        </p:txBody>
      </p:sp>
      <p:sp>
        <p:nvSpPr>
          <p:cNvPr id="8" name="Shape 4"/>
          <p:cNvSpPr/>
          <p:nvPr/>
        </p:nvSpPr>
        <p:spPr>
          <a:xfrm>
            <a:off x="2037993" y="3654862"/>
            <a:ext cx="388739" cy="388739"/>
          </a:xfrm>
          <a:prstGeom prst="roundRect">
            <a:avLst>
              <a:gd name="adj" fmla="val 25722"/>
            </a:avLst>
          </a:prstGeom>
          <a:solidFill>
            <a:srgbClr val="FCE2CF"/>
          </a:solidFill>
          <a:ln w="7620">
            <a:solidFill>
              <a:srgbClr val="E2C8B5"/>
            </a:solidFill>
            <a:prstDash val="solid"/>
          </a:ln>
        </p:spPr>
      </p:sp>
      <p:sp>
        <p:nvSpPr>
          <p:cNvPr id="9" name="Text 5"/>
          <p:cNvSpPr/>
          <p:nvPr/>
        </p:nvSpPr>
        <p:spPr>
          <a:xfrm>
            <a:off x="2648903" y="3675578"/>
            <a:ext cx="275915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Tailored Solutions</a:t>
            </a:r>
            <a:endParaRPr lang="en-US" sz="2187" dirty="0"/>
          </a:p>
        </p:txBody>
      </p:sp>
      <p:sp>
        <p:nvSpPr>
          <p:cNvPr id="10" name="Text 6"/>
          <p:cNvSpPr/>
          <p:nvPr/>
        </p:nvSpPr>
        <p:spPr>
          <a:xfrm>
            <a:off x="2648903" y="4155996"/>
            <a:ext cx="2759154" cy="284321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At Metal and Machine, we deeply understand the unique requirements of each customer, and we craft tailored pre-engineered steel building solutions to meet their specific needs.</a:t>
            </a:r>
            <a:endParaRPr lang="en-US" sz="1750" dirty="0"/>
          </a:p>
        </p:txBody>
      </p:sp>
      <p:sp>
        <p:nvSpPr>
          <p:cNvPr id="11" name="Shape 7"/>
          <p:cNvSpPr/>
          <p:nvPr/>
        </p:nvSpPr>
        <p:spPr>
          <a:xfrm>
            <a:off x="5630228" y="3654862"/>
            <a:ext cx="388739" cy="388739"/>
          </a:xfrm>
          <a:prstGeom prst="roundRect">
            <a:avLst>
              <a:gd name="adj" fmla="val 25722"/>
            </a:avLst>
          </a:prstGeom>
          <a:solidFill>
            <a:srgbClr val="FCE2CF"/>
          </a:solidFill>
          <a:ln w="7620">
            <a:solidFill>
              <a:srgbClr val="E2C8B5"/>
            </a:solidFill>
            <a:prstDash val="solid"/>
          </a:ln>
        </p:spPr>
      </p:sp>
      <p:sp>
        <p:nvSpPr>
          <p:cNvPr id="12" name="Text 8"/>
          <p:cNvSpPr/>
          <p:nvPr/>
        </p:nvSpPr>
        <p:spPr>
          <a:xfrm>
            <a:off x="6241137" y="3675578"/>
            <a:ext cx="2759154" cy="694373"/>
          </a:xfrm>
          <a:prstGeom prst="rect">
            <a:avLst/>
          </a:prstGeom>
          <a:noFill/>
          <a:ln/>
        </p:spPr>
        <p:txBody>
          <a:bodyPr wrap="squar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Collaborative Approach</a:t>
            </a:r>
            <a:endParaRPr lang="en-US" sz="2187" dirty="0"/>
          </a:p>
        </p:txBody>
      </p:sp>
      <p:sp>
        <p:nvSpPr>
          <p:cNvPr id="13" name="Text 9"/>
          <p:cNvSpPr/>
          <p:nvPr/>
        </p:nvSpPr>
        <p:spPr>
          <a:xfrm>
            <a:off x="6241137" y="4503182"/>
            <a:ext cx="2759154" cy="2132409"/>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We work closely with our clients, actively listening to their concerns and ideas, to ensure our designs and constructions align perfectly with their vision.</a:t>
            </a:r>
            <a:endParaRPr lang="en-US" sz="1750" dirty="0"/>
          </a:p>
        </p:txBody>
      </p:sp>
      <p:sp>
        <p:nvSpPr>
          <p:cNvPr id="14" name="Shape 10"/>
          <p:cNvSpPr/>
          <p:nvPr/>
        </p:nvSpPr>
        <p:spPr>
          <a:xfrm>
            <a:off x="9222462" y="3654862"/>
            <a:ext cx="388739" cy="388739"/>
          </a:xfrm>
          <a:prstGeom prst="roundRect">
            <a:avLst>
              <a:gd name="adj" fmla="val 25722"/>
            </a:avLst>
          </a:prstGeom>
          <a:solidFill>
            <a:srgbClr val="FCE2CF"/>
          </a:solidFill>
          <a:ln w="7620">
            <a:solidFill>
              <a:srgbClr val="E2C8B5"/>
            </a:solidFill>
            <a:prstDash val="solid"/>
          </a:ln>
        </p:spPr>
      </p:sp>
      <p:sp>
        <p:nvSpPr>
          <p:cNvPr id="15" name="Text 11"/>
          <p:cNvSpPr/>
          <p:nvPr/>
        </p:nvSpPr>
        <p:spPr>
          <a:xfrm>
            <a:off x="9833372" y="3675578"/>
            <a:ext cx="275915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Exceptional Service</a:t>
            </a:r>
            <a:endParaRPr lang="en-US" sz="2187" dirty="0"/>
          </a:p>
        </p:txBody>
      </p:sp>
      <p:sp>
        <p:nvSpPr>
          <p:cNvPr id="16" name="Text 12"/>
          <p:cNvSpPr/>
          <p:nvPr/>
        </p:nvSpPr>
        <p:spPr>
          <a:xfrm>
            <a:off x="9833372" y="4155996"/>
            <a:ext cx="2759154" cy="2487811"/>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Our commitment to customer satisfaction is unparalleled. We go the extra mile to deliver outstanding service, from initial consultation to final project completion.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6889313" y="1499592"/>
            <a:ext cx="851654" cy="834509"/>
          </a:xfrm>
          <a:prstGeom prst="rect">
            <a:avLst/>
          </a:prstGeom>
        </p:spPr>
      </p:pic>
      <p:sp>
        <p:nvSpPr>
          <p:cNvPr id="5" name="Text 2"/>
          <p:cNvSpPr/>
          <p:nvPr/>
        </p:nvSpPr>
        <p:spPr>
          <a:xfrm>
            <a:off x="2037993" y="2667357"/>
            <a:ext cx="9469398"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Quality Pre-Engineered Steel Buildings</a:t>
            </a:r>
            <a:endParaRPr lang="en-US" sz="4374" dirty="0"/>
          </a:p>
        </p:txBody>
      </p:sp>
      <p:pic>
        <p:nvPicPr>
          <p:cNvPr id="6" name="Image 1" descr="preencoded.png"/>
          <p:cNvPicPr>
            <a:picLocks noChangeAspect="1"/>
          </p:cNvPicPr>
          <p:nvPr/>
        </p:nvPicPr>
        <p:blipFill>
          <a:blip r:embed="rId4"/>
          <a:stretch>
            <a:fillRect/>
          </a:stretch>
        </p:blipFill>
        <p:spPr>
          <a:xfrm>
            <a:off x="2037993" y="3694986"/>
            <a:ext cx="555427" cy="555427"/>
          </a:xfrm>
          <a:prstGeom prst="rect">
            <a:avLst/>
          </a:prstGeom>
        </p:spPr>
      </p:pic>
      <p:sp>
        <p:nvSpPr>
          <p:cNvPr id="7" name="Text 3"/>
          <p:cNvSpPr/>
          <p:nvPr/>
        </p:nvSpPr>
        <p:spPr>
          <a:xfrm>
            <a:off x="2037993" y="4472583"/>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Quality Engineering</a:t>
            </a:r>
            <a:endParaRPr lang="en-US" sz="2187" dirty="0"/>
          </a:p>
        </p:txBody>
      </p:sp>
      <p:sp>
        <p:nvSpPr>
          <p:cNvPr id="8" name="Text 4"/>
          <p:cNvSpPr/>
          <p:nvPr/>
        </p:nvSpPr>
        <p:spPr>
          <a:xfrm>
            <a:off x="2037993" y="4953000"/>
            <a:ext cx="3295888"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Metal and Machine specializes in designing and manufacturing high-quality pre-engineered steel buildings that meet the strictest industry standards.</a:t>
            </a:r>
            <a:endParaRPr lang="en-US" sz="1750" dirty="0"/>
          </a:p>
        </p:txBody>
      </p:sp>
      <p:pic>
        <p:nvPicPr>
          <p:cNvPr id="9" name="Image 2" descr="preencoded.png"/>
          <p:cNvPicPr>
            <a:picLocks noChangeAspect="1"/>
          </p:cNvPicPr>
          <p:nvPr/>
        </p:nvPicPr>
        <p:blipFill>
          <a:blip r:embed="rId5"/>
          <a:stretch>
            <a:fillRect/>
          </a:stretch>
        </p:blipFill>
        <p:spPr>
          <a:xfrm>
            <a:off x="5667137" y="3694986"/>
            <a:ext cx="555427" cy="555427"/>
          </a:xfrm>
          <a:prstGeom prst="rect">
            <a:avLst/>
          </a:prstGeom>
        </p:spPr>
      </p:pic>
      <p:sp>
        <p:nvSpPr>
          <p:cNvPr id="10" name="Text 5"/>
          <p:cNvSpPr/>
          <p:nvPr/>
        </p:nvSpPr>
        <p:spPr>
          <a:xfrm>
            <a:off x="5667137" y="4472583"/>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Customizable Design</a:t>
            </a:r>
            <a:endParaRPr lang="en-US" sz="2187" dirty="0"/>
          </a:p>
        </p:txBody>
      </p:sp>
      <p:sp>
        <p:nvSpPr>
          <p:cNvPr id="11" name="Text 6"/>
          <p:cNvSpPr/>
          <p:nvPr/>
        </p:nvSpPr>
        <p:spPr>
          <a:xfrm>
            <a:off x="5667137" y="4953000"/>
            <a:ext cx="3296007"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Our flexible design process allows for complete customization to meet the unique needs and requirements of each client's project.</a:t>
            </a:r>
            <a:endParaRPr lang="en-US" sz="1750" dirty="0"/>
          </a:p>
        </p:txBody>
      </p:sp>
      <p:pic>
        <p:nvPicPr>
          <p:cNvPr id="12" name="Image 3" descr="preencoded.png"/>
          <p:cNvPicPr>
            <a:picLocks noChangeAspect="1"/>
          </p:cNvPicPr>
          <p:nvPr/>
        </p:nvPicPr>
        <p:blipFill>
          <a:blip r:embed="rId6"/>
          <a:stretch>
            <a:fillRect/>
          </a:stretch>
        </p:blipFill>
        <p:spPr>
          <a:xfrm>
            <a:off x="9296400" y="3694986"/>
            <a:ext cx="555427" cy="555427"/>
          </a:xfrm>
          <a:prstGeom prst="rect">
            <a:avLst/>
          </a:prstGeom>
        </p:spPr>
      </p:pic>
      <p:sp>
        <p:nvSpPr>
          <p:cNvPr id="13" name="Text 7"/>
          <p:cNvSpPr/>
          <p:nvPr/>
        </p:nvSpPr>
        <p:spPr>
          <a:xfrm>
            <a:off x="9296400" y="4472583"/>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Efficient Construction</a:t>
            </a:r>
            <a:endParaRPr lang="en-US" sz="2187" dirty="0"/>
          </a:p>
        </p:txBody>
      </p:sp>
      <p:sp>
        <p:nvSpPr>
          <p:cNvPr id="14" name="Text 8"/>
          <p:cNvSpPr/>
          <p:nvPr/>
        </p:nvSpPr>
        <p:spPr>
          <a:xfrm>
            <a:off x="9296400" y="4953000"/>
            <a:ext cx="3296007"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The pre-engineered steel construction process is fast, efficient, and minimizes on-site labor, reducing overall project timelines and costs.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821</Words>
  <Application>Microsoft Office PowerPoint</Application>
  <PresentationFormat>Custom</PresentationFormat>
  <Paragraphs>65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Seo 1</cp:lastModifiedBy>
  <cp:revision>2</cp:revision>
  <dcterms:created xsi:type="dcterms:W3CDTF">2024-05-28T08:40:32Z</dcterms:created>
  <dcterms:modified xsi:type="dcterms:W3CDTF">2024-05-28T08:42:21Z</dcterms:modified>
</cp:coreProperties>
</file>