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68" d="100"/>
          <a:sy n="68" d="100"/>
        </p:scale>
        <p:origin x="-276" y="-72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BA16EE-AD17-42C3-BC74-A0D7AA8C31B5}" type="datetimeFigureOut">
              <a:rPr lang="en-IN" smtClean="0"/>
              <a:t>29-05-2024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262C85-64C3-42CB-98E6-5CEC3DD70A5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554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hyperlink" Target="https://gamma.app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hyperlink" Target="https://www.cococherri.com/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hyperlink" Target="https://gamma.app" TargetMode="External"/><Relationship Id="rId4" Type="http://schemas.openxmlformats.org/officeDocument/2006/relationships/hyperlink" Target="https://blog.cococherri.com/slicing-joy-how-to-cut-a-cake-at-your-housewarming-party-with-style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hyperlink" Target="https://gamma.app" TargetMode="Externa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hyperlink" Target="https://gamma.app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png"/><Relationship Id="rId7" Type="http://schemas.openxmlformats.org/officeDocument/2006/relationships/hyperlink" Target="https://gamma.app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hyperlink" Target="https://gamma.app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hyperlink" Target="https://gamma.app" TargetMode="Externa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hyperlink" Target="https://gamma.app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cococherri.com/" TargetMode="External"/><Relationship Id="rId11" Type="http://schemas.openxmlformats.org/officeDocument/2006/relationships/image" Target="../media/image4.png"/><Relationship Id="rId5" Type="http://schemas.openxmlformats.org/officeDocument/2006/relationships/image" Target="../media/image13.png"/><Relationship Id="rId10" Type="http://schemas.openxmlformats.org/officeDocument/2006/relationships/hyperlink" Target="https://gamma.app" TargetMode="External"/><Relationship Id="rId4" Type="http://schemas.openxmlformats.org/officeDocument/2006/relationships/image" Target="../media/image12.png"/><Relationship Id="rId9" Type="http://schemas.openxmlformats.org/officeDocument/2006/relationships/hyperlink" Target="https://www.cococherri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ED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A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620" y="0"/>
            <a:ext cx="5486400" cy="822960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04941" y="1383268"/>
            <a:ext cx="1678781" cy="819745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319599" y="2536269"/>
            <a:ext cx="7846567" cy="157853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7545"/>
              </a:lnSpc>
              <a:buNone/>
            </a:pPr>
            <a:r>
              <a:rPr lang="en-US" sz="5400" b="1" dirty="0">
                <a:solidFill>
                  <a:srgbClr val="443728"/>
                </a:solidFill>
                <a:latin typeface="Crimson Pro" pitchFamily="34" charset="0"/>
                <a:ea typeface="Crimson Pro" pitchFamily="34" charset="-122"/>
                <a:cs typeface="Crimson Pro" pitchFamily="34" charset="-120"/>
              </a:rPr>
              <a:t>Cococherri: The Best Cake Shop in Patna</a:t>
            </a:r>
            <a:endParaRPr lang="en-US" sz="5400" dirty="0"/>
          </a:p>
        </p:txBody>
      </p:sp>
      <p:sp>
        <p:nvSpPr>
          <p:cNvPr id="7" name="Text 3"/>
          <p:cNvSpPr/>
          <p:nvPr/>
        </p:nvSpPr>
        <p:spPr>
          <a:xfrm>
            <a:off x="6319599" y="4785955"/>
            <a:ext cx="7477601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Cococherri is the premier </a:t>
            </a:r>
            <a:r>
              <a:rPr lang="en-US" sz="1750" b="1" u="sng" dirty="0">
                <a:solidFill>
                  <a:srgbClr val="835E5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cake shop in Patna</a:t>
            </a: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, offering an exquisite selection of delectable cakes for every celebration. From mouthwatering birthday cakes to elegant housewarming treats, we deliver joy and delight to your doorstep across neighboring cities.</a:t>
            </a:r>
            <a:endParaRPr lang="en-US" sz="1750" dirty="0"/>
          </a:p>
        </p:txBody>
      </p:sp>
      <p:sp>
        <p:nvSpPr>
          <p:cNvPr id="8" name="Shape 4"/>
          <p:cNvSpPr/>
          <p:nvPr/>
        </p:nvSpPr>
        <p:spPr>
          <a:xfrm>
            <a:off x="6319599" y="6474143"/>
            <a:ext cx="355402" cy="355402"/>
          </a:xfrm>
          <a:prstGeom prst="roundRect">
            <a:avLst>
              <a:gd name="adj" fmla="val 25726039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7219" y="6481763"/>
            <a:ext cx="340162" cy="340162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786086" y="6457474"/>
            <a:ext cx="1769388" cy="38885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3062"/>
              </a:lnSpc>
              <a:buNone/>
            </a:pPr>
            <a:r>
              <a:rPr lang="en-US" sz="2187" b="1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by Cococheri</a:t>
            </a:r>
            <a:endParaRPr lang="en-US" sz="2187" dirty="0"/>
          </a:p>
        </p:txBody>
      </p:sp>
      <p:pic>
        <p:nvPicPr>
          <p:cNvPr id="11" name="Image 3" descr="preencoded.png">
            <a:hlinkClick r:id="rId7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ED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A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5809" y="1817965"/>
            <a:ext cx="1678781" cy="819745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037993" y="2970967"/>
            <a:ext cx="8724186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dirty="0">
                <a:solidFill>
                  <a:srgbClr val="443728"/>
                </a:solidFill>
                <a:latin typeface="Crimson Pro" pitchFamily="34" charset="0"/>
                <a:ea typeface="Crimson Pro" pitchFamily="34" charset="-122"/>
                <a:cs typeface="Crimson Pro" pitchFamily="34" charset="-120"/>
              </a:rPr>
              <a:t>Celebration Cakes for Every Occasion</a:t>
            </a:r>
            <a:endParaRPr lang="en-US" sz="4374" dirty="0"/>
          </a:p>
        </p:txBody>
      </p:sp>
      <p:sp>
        <p:nvSpPr>
          <p:cNvPr id="6" name="Text 3"/>
          <p:cNvSpPr/>
          <p:nvPr/>
        </p:nvSpPr>
        <p:spPr>
          <a:xfrm>
            <a:off x="2037993" y="4220766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443728"/>
                </a:solidFill>
                <a:latin typeface="Crimson Pro" pitchFamily="34" charset="0"/>
                <a:ea typeface="Crimson Pro" pitchFamily="34" charset="-122"/>
                <a:cs typeface="Crimson Pro" pitchFamily="34" charset="-120"/>
              </a:rPr>
              <a:t>Birthdays</a:t>
            </a:r>
            <a:endParaRPr lang="en-US" sz="2187" dirty="0"/>
          </a:p>
        </p:txBody>
      </p:sp>
      <p:sp>
        <p:nvSpPr>
          <p:cNvPr id="7" name="Text 4"/>
          <p:cNvSpPr/>
          <p:nvPr/>
        </p:nvSpPr>
        <p:spPr>
          <a:xfrm>
            <a:off x="2037993" y="4790123"/>
            <a:ext cx="3156347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Our 100% egg-free birthday cakes are baked to perfection, ensuring a delightful experience for all.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5743932" y="4220766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443728"/>
                </a:solidFill>
                <a:latin typeface="Crimson Pro" pitchFamily="34" charset="0"/>
                <a:ea typeface="Crimson Pro" pitchFamily="34" charset="-122"/>
                <a:cs typeface="Crimson Pro" pitchFamily="34" charset="-120"/>
              </a:rPr>
              <a:t>Housewarmings</a:t>
            </a:r>
            <a:endParaRPr lang="en-US" sz="2187" dirty="0"/>
          </a:p>
        </p:txBody>
      </p:sp>
      <p:sp>
        <p:nvSpPr>
          <p:cNvPr id="9" name="Text 6"/>
          <p:cNvSpPr/>
          <p:nvPr/>
        </p:nvSpPr>
        <p:spPr>
          <a:xfrm>
            <a:off x="5743932" y="4790123"/>
            <a:ext cx="3156347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Commemorate new beginnings with our stunning </a:t>
            </a:r>
            <a:r>
              <a:rPr lang="en-US" sz="1750" b="1" u="sng" dirty="0">
                <a:solidFill>
                  <a:srgbClr val="835E5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housewarming ceremony cakes</a:t>
            </a: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, crafted to impress.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9449872" y="4220766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443728"/>
                </a:solidFill>
                <a:latin typeface="Crimson Pro" pitchFamily="34" charset="0"/>
                <a:ea typeface="Crimson Pro" pitchFamily="34" charset="-122"/>
                <a:cs typeface="Crimson Pro" pitchFamily="34" charset="-120"/>
              </a:rPr>
              <a:t>Anniversaries</a:t>
            </a:r>
            <a:endParaRPr lang="en-US" sz="2187" dirty="0"/>
          </a:p>
        </p:txBody>
      </p:sp>
      <p:sp>
        <p:nvSpPr>
          <p:cNvPr id="11" name="Text 8"/>
          <p:cNvSpPr/>
          <p:nvPr/>
        </p:nvSpPr>
        <p:spPr>
          <a:xfrm>
            <a:off x="9449872" y="4790123"/>
            <a:ext cx="3156347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Celebrate milestones with our exquisite anniversary cakes, tailored to make your special day even sweeter.</a:t>
            </a:r>
            <a:endParaRPr lang="en-US" sz="1750" dirty="0"/>
          </a:p>
        </p:txBody>
      </p:sp>
      <p:pic>
        <p:nvPicPr>
          <p:cNvPr id="12" name="Image 1" descr="preencoded.png">
            <a:hlinkClick r:id="rId5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ED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A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80420" y="0"/>
            <a:ext cx="3657600" cy="822960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7009" y="1294567"/>
            <a:ext cx="1678781" cy="819745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833199" y="2447568"/>
            <a:ext cx="8844558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dirty="0">
                <a:solidFill>
                  <a:srgbClr val="443728"/>
                </a:solidFill>
                <a:latin typeface="Crimson Pro" pitchFamily="34" charset="0"/>
                <a:ea typeface="Crimson Pro" pitchFamily="34" charset="-122"/>
                <a:cs typeface="Crimson Pro" pitchFamily="34" charset="-120"/>
              </a:rPr>
              <a:t>Exquisite Selection of Delicious Cakes</a:t>
            </a:r>
            <a:endParaRPr lang="en-US" sz="4374" dirty="0"/>
          </a:p>
        </p:txBody>
      </p:sp>
      <p:sp>
        <p:nvSpPr>
          <p:cNvPr id="7" name="Shape 3"/>
          <p:cNvSpPr/>
          <p:nvPr/>
        </p:nvSpPr>
        <p:spPr>
          <a:xfrm>
            <a:off x="833199" y="3648789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EBE2E0"/>
          </a:solidFill>
          <a:ln w="7620">
            <a:solidFill>
              <a:srgbClr val="D1C8C6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1020842" y="3690461"/>
            <a:ext cx="124658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b="1" dirty="0">
                <a:solidFill>
                  <a:srgbClr val="443728"/>
                </a:solidFill>
                <a:latin typeface="Crimson Pro" pitchFamily="34" charset="0"/>
                <a:ea typeface="Crimson Pro" pitchFamily="34" charset="-122"/>
                <a:cs typeface="Crimson Pro" pitchFamily="34" charset="-120"/>
              </a:rPr>
              <a:t>1</a:t>
            </a:r>
            <a:endParaRPr lang="en-US" sz="2624" dirty="0"/>
          </a:p>
        </p:txBody>
      </p:sp>
      <p:sp>
        <p:nvSpPr>
          <p:cNvPr id="9" name="Text 5"/>
          <p:cNvSpPr/>
          <p:nvPr/>
        </p:nvSpPr>
        <p:spPr>
          <a:xfrm>
            <a:off x="1555313" y="3725108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443728"/>
                </a:solidFill>
                <a:latin typeface="Crimson Pro" pitchFamily="34" charset="0"/>
                <a:ea typeface="Crimson Pro" pitchFamily="34" charset="-122"/>
                <a:cs typeface="Crimson Pro" pitchFamily="34" charset="-120"/>
              </a:rPr>
              <a:t>Moist and Flavorful</a:t>
            </a:r>
            <a:endParaRPr lang="en-US" sz="2187" dirty="0"/>
          </a:p>
        </p:txBody>
      </p:sp>
      <p:sp>
        <p:nvSpPr>
          <p:cNvPr id="10" name="Text 6"/>
          <p:cNvSpPr/>
          <p:nvPr/>
        </p:nvSpPr>
        <p:spPr>
          <a:xfrm>
            <a:off x="1555313" y="4205526"/>
            <a:ext cx="3820001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Our cakes are baked to perfection, with a moist, tender crumb and rich, indulgent flavors.</a:t>
            </a:r>
            <a:endParaRPr lang="en-US" sz="1750" dirty="0"/>
          </a:p>
        </p:txBody>
      </p:sp>
      <p:sp>
        <p:nvSpPr>
          <p:cNvPr id="11" name="Shape 7"/>
          <p:cNvSpPr/>
          <p:nvPr/>
        </p:nvSpPr>
        <p:spPr>
          <a:xfrm>
            <a:off x="5597485" y="3648789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EBE2E0"/>
          </a:solidFill>
          <a:ln w="7620">
            <a:solidFill>
              <a:srgbClr val="D1C8C6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5762506" y="3690461"/>
            <a:ext cx="169902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b="1" dirty="0">
                <a:solidFill>
                  <a:srgbClr val="443728"/>
                </a:solidFill>
                <a:latin typeface="Crimson Pro" pitchFamily="34" charset="0"/>
                <a:ea typeface="Crimson Pro" pitchFamily="34" charset="-122"/>
                <a:cs typeface="Crimson Pro" pitchFamily="34" charset="-120"/>
              </a:rPr>
              <a:t>2</a:t>
            </a:r>
            <a:endParaRPr lang="en-US" sz="2624" dirty="0"/>
          </a:p>
        </p:txBody>
      </p:sp>
      <p:sp>
        <p:nvSpPr>
          <p:cNvPr id="13" name="Text 9"/>
          <p:cNvSpPr/>
          <p:nvPr/>
        </p:nvSpPr>
        <p:spPr>
          <a:xfrm>
            <a:off x="6319599" y="3725108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443728"/>
                </a:solidFill>
                <a:latin typeface="Crimson Pro" pitchFamily="34" charset="0"/>
                <a:ea typeface="Crimson Pro" pitchFamily="34" charset="-122"/>
                <a:cs typeface="Crimson Pro" pitchFamily="34" charset="-120"/>
              </a:rPr>
              <a:t>Visually Stunning</a:t>
            </a:r>
            <a:endParaRPr lang="en-US" sz="2187" dirty="0"/>
          </a:p>
        </p:txBody>
      </p:sp>
      <p:sp>
        <p:nvSpPr>
          <p:cNvPr id="14" name="Text 10"/>
          <p:cNvSpPr/>
          <p:nvPr/>
        </p:nvSpPr>
        <p:spPr>
          <a:xfrm>
            <a:off x="6319599" y="4205526"/>
            <a:ext cx="3820001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Each cake is meticulously decorated to be a true work of art, sure to impress your guests.</a:t>
            </a:r>
            <a:endParaRPr lang="en-US" sz="1750" dirty="0"/>
          </a:p>
        </p:txBody>
      </p:sp>
      <p:sp>
        <p:nvSpPr>
          <p:cNvPr id="15" name="Shape 11"/>
          <p:cNvSpPr/>
          <p:nvPr/>
        </p:nvSpPr>
        <p:spPr>
          <a:xfrm>
            <a:off x="833199" y="5667494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EBE2E0"/>
          </a:solidFill>
          <a:ln w="7620">
            <a:solidFill>
              <a:srgbClr val="D1C8C6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1001792" y="5709166"/>
            <a:ext cx="162758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b="1" dirty="0">
                <a:solidFill>
                  <a:srgbClr val="443728"/>
                </a:solidFill>
                <a:latin typeface="Crimson Pro" pitchFamily="34" charset="0"/>
                <a:ea typeface="Crimson Pro" pitchFamily="34" charset="-122"/>
                <a:cs typeface="Crimson Pro" pitchFamily="34" charset="-120"/>
              </a:rPr>
              <a:t>3</a:t>
            </a:r>
            <a:endParaRPr lang="en-US" sz="2624" dirty="0"/>
          </a:p>
        </p:txBody>
      </p:sp>
      <p:sp>
        <p:nvSpPr>
          <p:cNvPr id="17" name="Text 13"/>
          <p:cNvSpPr/>
          <p:nvPr/>
        </p:nvSpPr>
        <p:spPr>
          <a:xfrm>
            <a:off x="1555313" y="5743813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443728"/>
                </a:solidFill>
                <a:latin typeface="Crimson Pro" pitchFamily="34" charset="0"/>
                <a:ea typeface="Crimson Pro" pitchFamily="34" charset="-122"/>
                <a:cs typeface="Crimson Pro" pitchFamily="34" charset="-120"/>
              </a:rPr>
              <a:t>Made with Love</a:t>
            </a:r>
            <a:endParaRPr lang="en-US" sz="2187" dirty="0"/>
          </a:p>
        </p:txBody>
      </p:sp>
      <p:sp>
        <p:nvSpPr>
          <p:cNvPr id="18" name="Text 14"/>
          <p:cNvSpPr/>
          <p:nvPr/>
        </p:nvSpPr>
        <p:spPr>
          <a:xfrm>
            <a:off x="1555313" y="6224230"/>
            <a:ext cx="8584287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Our team of skilled bakers pour their passion into every creation, ensuring a truly exceptional experience.</a:t>
            </a:r>
            <a:endParaRPr lang="en-US" sz="1750" dirty="0"/>
          </a:p>
        </p:txBody>
      </p:sp>
      <p:pic>
        <p:nvPicPr>
          <p:cNvPr id="19" name="Image 2" descr="preencoded.png">
            <a:hlinkClick r:id="rId5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ED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A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5809" y="1262539"/>
            <a:ext cx="1678781" cy="819745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037993" y="2415540"/>
            <a:ext cx="9644063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dirty="0">
                <a:solidFill>
                  <a:srgbClr val="443728"/>
                </a:solidFill>
                <a:latin typeface="Crimson Pro" pitchFamily="34" charset="0"/>
                <a:ea typeface="Crimson Pro" pitchFamily="34" charset="-122"/>
                <a:cs typeface="Crimson Pro" pitchFamily="34" charset="-120"/>
              </a:rPr>
              <a:t>Home Delivery Across Neighboring Cities</a:t>
            </a:r>
            <a:endParaRPr lang="en-US" sz="4374" dirty="0"/>
          </a:p>
        </p:txBody>
      </p:sp>
      <p:sp>
        <p:nvSpPr>
          <p:cNvPr id="6" name="Shape 3"/>
          <p:cNvSpPr/>
          <p:nvPr/>
        </p:nvSpPr>
        <p:spPr>
          <a:xfrm>
            <a:off x="2037993" y="3443168"/>
            <a:ext cx="5166122" cy="1650802"/>
          </a:xfrm>
          <a:prstGeom prst="roundRect">
            <a:avLst>
              <a:gd name="adj" fmla="val 6057"/>
            </a:avLst>
          </a:prstGeom>
          <a:solidFill>
            <a:srgbClr val="EBE2E0"/>
          </a:solidFill>
          <a:ln w="7620">
            <a:solidFill>
              <a:srgbClr val="D1C8C6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2267783" y="3672959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443728"/>
                </a:solidFill>
                <a:latin typeface="Crimson Pro" pitchFamily="34" charset="0"/>
                <a:ea typeface="Crimson Pro" pitchFamily="34" charset="-122"/>
                <a:cs typeface="Crimson Pro" pitchFamily="34" charset="-120"/>
              </a:rPr>
              <a:t>Delivery in Minutes</a:t>
            </a:r>
            <a:endParaRPr lang="en-US" sz="2187" dirty="0"/>
          </a:p>
        </p:txBody>
      </p:sp>
      <p:sp>
        <p:nvSpPr>
          <p:cNvPr id="8" name="Text 5"/>
          <p:cNvSpPr/>
          <p:nvPr/>
        </p:nvSpPr>
        <p:spPr>
          <a:xfrm>
            <a:off x="2267783" y="4153376"/>
            <a:ext cx="4706541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With our efficient delivery service, your cake will arrive at your doorstep in no time.</a:t>
            </a:r>
            <a:endParaRPr lang="en-US" sz="1750" dirty="0"/>
          </a:p>
        </p:txBody>
      </p:sp>
      <p:sp>
        <p:nvSpPr>
          <p:cNvPr id="9" name="Shape 6"/>
          <p:cNvSpPr/>
          <p:nvPr/>
        </p:nvSpPr>
        <p:spPr>
          <a:xfrm>
            <a:off x="7426285" y="3443168"/>
            <a:ext cx="5166122" cy="1650802"/>
          </a:xfrm>
          <a:prstGeom prst="roundRect">
            <a:avLst>
              <a:gd name="adj" fmla="val 6057"/>
            </a:avLst>
          </a:prstGeom>
          <a:solidFill>
            <a:srgbClr val="EBE2E0"/>
          </a:solidFill>
          <a:ln w="7620">
            <a:solidFill>
              <a:srgbClr val="D1C8C6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656076" y="3672959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443728"/>
                </a:solidFill>
                <a:latin typeface="Crimson Pro" pitchFamily="34" charset="0"/>
                <a:ea typeface="Crimson Pro" pitchFamily="34" charset="-122"/>
                <a:cs typeface="Crimson Pro" pitchFamily="34" charset="-120"/>
              </a:rPr>
              <a:t>No Extra Charges</a:t>
            </a:r>
            <a:endParaRPr lang="en-US" sz="2187" dirty="0"/>
          </a:p>
        </p:txBody>
      </p:sp>
      <p:sp>
        <p:nvSpPr>
          <p:cNvPr id="11" name="Text 8"/>
          <p:cNvSpPr/>
          <p:nvPr/>
        </p:nvSpPr>
        <p:spPr>
          <a:xfrm>
            <a:off x="7656076" y="4153376"/>
            <a:ext cx="4706541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We offer free delivery within Patna and the surrounding areas, with no hidden fees.</a:t>
            </a:r>
            <a:endParaRPr lang="en-US" sz="1750" dirty="0"/>
          </a:p>
        </p:txBody>
      </p:sp>
      <p:sp>
        <p:nvSpPr>
          <p:cNvPr id="12" name="Shape 9"/>
          <p:cNvSpPr/>
          <p:nvPr/>
        </p:nvSpPr>
        <p:spPr>
          <a:xfrm>
            <a:off x="2037993" y="5316141"/>
            <a:ext cx="5166122" cy="1650802"/>
          </a:xfrm>
          <a:prstGeom prst="roundRect">
            <a:avLst>
              <a:gd name="adj" fmla="val 6057"/>
            </a:avLst>
          </a:prstGeom>
          <a:solidFill>
            <a:srgbClr val="EBE2E0"/>
          </a:solidFill>
          <a:ln w="7620">
            <a:solidFill>
              <a:srgbClr val="D1C8C6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2267783" y="5545931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443728"/>
                </a:solidFill>
                <a:latin typeface="Crimson Pro" pitchFamily="34" charset="0"/>
                <a:ea typeface="Crimson Pro" pitchFamily="34" charset="-122"/>
                <a:cs typeface="Crimson Pro" pitchFamily="34" charset="-120"/>
              </a:rPr>
              <a:t>Reliable Service</a:t>
            </a:r>
            <a:endParaRPr lang="en-US" sz="2187" dirty="0"/>
          </a:p>
        </p:txBody>
      </p:sp>
      <p:sp>
        <p:nvSpPr>
          <p:cNvPr id="14" name="Text 11"/>
          <p:cNvSpPr/>
          <p:nvPr/>
        </p:nvSpPr>
        <p:spPr>
          <a:xfrm>
            <a:off x="2267783" y="6026348"/>
            <a:ext cx="4706541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Our dedicated team ensures your order is handled with the utmost care, every time.</a:t>
            </a:r>
            <a:endParaRPr lang="en-US" sz="1750" dirty="0"/>
          </a:p>
        </p:txBody>
      </p:sp>
      <p:sp>
        <p:nvSpPr>
          <p:cNvPr id="15" name="Shape 12"/>
          <p:cNvSpPr/>
          <p:nvPr/>
        </p:nvSpPr>
        <p:spPr>
          <a:xfrm>
            <a:off x="7426285" y="5316141"/>
            <a:ext cx="5166122" cy="1650802"/>
          </a:xfrm>
          <a:prstGeom prst="roundRect">
            <a:avLst>
              <a:gd name="adj" fmla="val 6057"/>
            </a:avLst>
          </a:prstGeom>
          <a:solidFill>
            <a:srgbClr val="EBE2E0"/>
          </a:solidFill>
          <a:ln w="7620">
            <a:solidFill>
              <a:srgbClr val="D1C8C6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7656076" y="5545931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443728"/>
                </a:solidFill>
                <a:latin typeface="Crimson Pro" pitchFamily="34" charset="0"/>
                <a:ea typeface="Crimson Pro" pitchFamily="34" charset="-122"/>
                <a:cs typeface="Crimson Pro" pitchFamily="34" charset="-120"/>
              </a:rPr>
              <a:t>Convenient Ordering</a:t>
            </a:r>
            <a:endParaRPr lang="en-US" sz="2187" dirty="0"/>
          </a:p>
        </p:txBody>
      </p:sp>
      <p:sp>
        <p:nvSpPr>
          <p:cNvPr id="17" name="Text 14"/>
          <p:cNvSpPr/>
          <p:nvPr/>
        </p:nvSpPr>
        <p:spPr>
          <a:xfrm>
            <a:off x="7656076" y="6026348"/>
            <a:ext cx="4706541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Place your order online or over the phone for a seamless and hassle-free experience.</a:t>
            </a:r>
            <a:endParaRPr lang="en-US" sz="1750" dirty="0"/>
          </a:p>
        </p:txBody>
      </p:sp>
      <p:pic>
        <p:nvPicPr>
          <p:cNvPr id="18" name="Image 1" descr="preencoded.png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ED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A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5809" y="1684615"/>
            <a:ext cx="1678781" cy="819745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037993" y="2837617"/>
            <a:ext cx="7181017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dirty="0">
                <a:solidFill>
                  <a:srgbClr val="443728"/>
                </a:solidFill>
                <a:latin typeface="Crimson Pro" pitchFamily="34" charset="0"/>
                <a:ea typeface="Crimson Pro" pitchFamily="34" charset="-122"/>
                <a:cs typeface="Crimson Pro" pitchFamily="34" charset="-120"/>
              </a:rPr>
              <a:t>100% Egg-Free Birthday Cakes</a:t>
            </a:r>
            <a:endParaRPr lang="en-US" sz="4374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7993" y="3865245"/>
            <a:ext cx="555427" cy="55542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2037993" y="4642842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443728"/>
                </a:solidFill>
                <a:latin typeface="Crimson Pro" pitchFamily="34" charset="0"/>
                <a:ea typeface="Crimson Pro" pitchFamily="34" charset="-122"/>
                <a:cs typeface="Crimson Pro" pitchFamily="34" charset="-120"/>
              </a:rPr>
              <a:t>Egg-Free</a:t>
            </a:r>
            <a:endParaRPr lang="en-US" sz="2187" dirty="0"/>
          </a:p>
        </p:txBody>
      </p:sp>
      <p:sp>
        <p:nvSpPr>
          <p:cNvPr id="8" name="Text 4"/>
          <p:cNvSpPr/>
          <p:nvPr/>
        </p:nvSpPr>
        <p:spPr>
          <a:xfrm>
            <a:off x="2037993" y="5123259"/>
            <a:ext cx="3295888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Our birthday cakes are made without eggs, making them suitable for all dietary preferences.</a:t>
            </a:r>
            <a:endParaRPr lang="en-US" sz="17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7137" y="3865245"/>
            <a:ext cx="555427" cy="55542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5667137" y="4642842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443728"/>
                </a:solidFill>
                <a:latin typeface="Crimson Pro" pitchFamily="34" charset="0"/>
                <a:ea typeface="Crimson Pro" pitchFamily="34" charset="-122"/>
                <a:cs typeface="Crimson Pro" pitchFamily="34" charset="-120"/>
              </a:rPr>
              <a:t>Delicious Flavor</a:t>
            </a:r>
            <a:endParaRPr lang="en-US" sz="2187" dirty="0"/>
          </a:p>
        </p:txBody>
      </p:sp>
      <p:sp>
        <p:nvSpPr>
          <p:cNvPr id="11" name="Text 6"/>
          <p:cNvSpPr/>
          <p:nvPr/>
        </p:nvSpPr>
        <p:spPr>
          <a:xfrm>
            <a:off x="5667137" y="5123259"/>
            <a:ext cx="3296007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Despite being egg-free, our cakes are still moist, rich, and bursting with flavor.</a:t>
            </a:r>
            <a:endParaRPr lang="en-US" sz="17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96400" y="3865245"/>
            <a:ext cx="555427" cy="555427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9296400" y="4642842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443728"/>
                </a:solidFill>
                <a:latin typeface="Crimson Pro" pitchFamily="34" charset="0"/>
                <a:ea typeface="Crimson Pro" pitchFamily="34" charset="-122"/>
                <a:cs typeface="Crimson Pro" pitchFamily="34" charset="-120"/>
              </a:rPr>
              <a:t>Celebration Ready</a:t>
            </a:r>
            <a:endParaRPr lang="en-US" sz="2187" dirty="0"/>
          </a:p>
        </p:txBody>
      </p:sp>
      <p:sp>
        <p:nvSpPr>
          <p:cNvPr id="14" name="Text 8"/>
          <p:cNvSpPr/>
          <p:nvPr/>
        </p:nvSpPr>
        <p:spPr>
          <a:xfrm>
            <a:off x="9296400" y="5123259"/>
            <a:ext cx="3296007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Perfect for birthdays, our egg-free cakes will make your special day even more memorable.</a:t>
            </a:r>
            <a:endParaRPr lang="en-US" sz="1750" dirty="0"/>
          </a:p>
        </p:txBody>
      </p:sp>
      <p:pic>
        <p:nvPicPr>
          <p:cNvPr id="15" name="Image 4" descr="preencoded.png">
            <a:hlinkClick r:id="rId7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ED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A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5809" y="1217771"/>
            <a:ext cx="1678781" cy="819745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037993" y="2370773"/>
            <a:ext cx="10554414" cy="13887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dirty="0">
                <a:solidFill>
                  <a:srgbClr val="443728"/>
                </a:solidFill>
                <a:latin typeface="Crimson Pro" pitchFamily="34" charset="0"/>
                <a:ea typeface="Crimson Pro" pitchFamily="34" charset="-122"/>
                <a:cs typeface="Crimson Pro" pitchFamily="34" charset="-120"/>
              </a:rPr>
              <a:t>Cococherri: Bringing Joy to Every Celebration</a:t>
            </a:r>
            <a:endParaRPr lang="en-US" sz="4374" dirty="0"/>
          </a:p>
        </p:txBody>
      </p:sp>
      <p:sp>
        <p:nvSpPr>
          <p:cNvPr id="6" name="Shape 3"/>
          <p:cNvSpPr/>
          <p:nvPr/>
        </p:nvSpPr>
        <p:spPr>
          <a:xfrm>
            <a:off x="2037993" y="4092773"/>
            <a:ext cx="10554414" cy="2919055"/>
          </a:xfrm>
          <a:prstGeom prst="roundRect">
            <a:avLst>
              <a:gd name="adj" fmla="val 3425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2045613" y="4100393"/>
            <a:ext cx="10539174" cy="9925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8" name="Text 5"/>
          <p:cNvSpPr/>
          <p:nvPr/>
        </p:nvSpPr>
        <p:spPr>
          <a:xfrm>
            <a:off x="2267783" y="4241244"/>
            <a:ext cx="4821436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Cake Types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7541181" y="4241244"/>
            <a:ext cx="4821436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Birthday, Housewarming, Anniversary, and more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2045613" y="5092898"/>
            <a:ext cx="10539174" cy="637103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1" name="Text 8"/>
          <p:cNvSpPr/>
          <p:nvPr/>
        </p:nvSpPr>
        <p:spPr>
          <a:xfrm>
            <a:off x="2267783" y="5233749"/>
            <a:ext cx="4821436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Delivery Area</a:t>
            </a:r>
            <a:endParaRPr lang="en-US" sz="1750" dirty="0"/>
          </a:p>
        </p:txBody>
      </p:sp>
      <p:sp>
        <p:nvSpPr>
          <p:cNvPr id="12" name="Text 9"/>
          <p:cNvSpPr/>
          <p:nvPr/>
        </p:nvSpPr>
        <p:spPr>
          <a:xfrm>
            <a:off x="7541181" y="5233749"/>
            <a:ext cx="4821436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Patna and surrounding cities</a:t>
            </a:r>
            <a:endParaRPr lang="en-US" sz="1750" dirty="0"/>
          </a:p>
        </p:txBody>
      </p:sp>
      <p:sp>
        <p:nvSpPr>
          <p:cNvPr id="13" name="Shape 10"/>
          <p:cNvSpPr/>
          <p:nvPr/>
        </p:nvSpPr>
        <p:spPr>
          <a:xfrm>
            <a:off x="2045613" y="5730002"/>
            <a:ext cx="10539174" cy="637103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4" name="Text 11"/>
          <p:cNvSpPr/>
          <p:nvPr/>
        </p:nvSpPr>
        <p:spPr>
          <a:xfrm>
            <a:off x="2267783" y="5870853"/>
            <a:ext cx="4821436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Delivery Time</a:t>
            </a:r>
            <a:endParaRPr lang="en-US" sz="1750" dirty="0"/>
          </a:p>
        </p:txBody>
      </p:sp>
      <p:sp>
        <p:nvSpPr>
          <p:cNvPr id="15" name="Text 12"/>
          <p:cNvSpPr/>
          <p:nvPr/>
        </p:nvSpPr>
        <p:spPr>
          <a:xfrm>
            <a:off x="7541181" y="5870853"/>
            <a:ext cx="4821436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As Promised time after order placement</a:t>
            </a:r>
            <a:endParaRPr lang="en-US" sz="1750" dirty="0"/>
          </a:p>
        </p:txBody>
      </p:sp>
      <p:sp>
        <p:nvSpPr>
          <p:cNvPr id="16" name="Shape 13"/>
          <p:cNvSpPr/>
          <p:nvPr/>
        </p:nvSpPr>
        <p:spPr>
          <a:xfrm>
            <a:off x="2045613" y="6367105"/>
            <a:ext cx="10539174" cy="637103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7" name="Text 14"/>
          <p:cNvSpPr/>
          <p:nvPr/>
        </p:nvSpPr>
        <p:spPr>
          <a:xfrm>
            <a:off x="2267783" y="6507956"/>
            <a:ext cx="4821436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Delivery Charge</a:t>
            </a:r>
            <a:endParaRPr lang="en-US" sz="1750" dirty="0"/>
          </a:p>
        </p:txBody>
      </p:sp>
      <p:sp>
        <p:nvSpPr>
          <p:cNvPr id="18" name="Text 15"/>
          <p:cNvSpPr/>
          <p:nvPr/>
        </p:nvSpPr>
        <p:spPr>
          <a:xfrm>
            <a:off x="7541181" y="6507956"/>
            <a:ext cx="4821436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Free of cost</a:t>
            </a:r>
            <a:endParaRPr lang="en-US" sz="1750" dirty="0"/>
          </a:p>
        </p:txBody>
      </p:sp>
      <p:pic>
        <p:nvPicPr>
          <p:cNvPr id="19" name="Image 1" descr="preencoded.png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ED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A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80420" y="0"/>
            <a:ext cx="3657600" cy="822960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7373" y="741998"/>
            <a:ext cx="1577935" cy="770453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83193" y="1825704"/>
            <a:ext cx="6253877" cy="65258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139"/>
              </a:lnSpc>
              <a:buNone/>
            </a:pPr>
            <a:r>
              <a:rPr lang="en-US" sz="4111" b="1" dirty="0">
                <a:solidFill>
                  <a:srgbClr val="443728"/>
                </a:solidFill>
                <a:latin typeface="Crimson Pro" pitchFamily="34" charset="0"/>
                <a:ea typeface="Crimson Pro" pitchFamily="34" charset="-122"/>
                <a:cs typeface="Crimson Pro" pitchFamily="34" charset="-120"/>
              </a:rPr>
              <a:t>Our Commitment to Quality</a:t>
            </a:r>
            <a:endParaRPr lang="en-US" sz="4111" dirty="0"/>
          </a:p>
        </p:txBody>
      </p:sp>
      <p:sp>
        <p:nvSpPr>
          <p:cNvPr id="7" name="Shape 3"/>
          <p:cNvSpPr/>
          <p:nvPr/>
        </p:nvSpPr>
        <p:spPr>
          <a:xfrm>
            <a:off x="1075611" y="2791539"/>
            <a:ext cx="41672" cy="4695944"/>
          </a:xfrm>
          <a:prstGeom prst="roundRect">
            <a:avLst>
              <a:gd name="adj" fmla="val 225535"/>
            </a:avLst>
          </a:prstGeom>
          <a:solidFill>
            <a:srgbClr val="D1C8C6"/>
          </a:solidFill>
          <a:ln/>
        </p:spPr>
      </p:sp>
      <p:sp>
        <p:nvSpPr>
          <p:cNvPr id="8" name="Shape 4"/>
          <p:cNvSpPr/>
          <p:nvPr/>
        </p:nvSpPr>
        <p:spPr>
          <a:xfrm>
            <a:off x="1331357" y="3168729"/>
            <a:ext cx="730925" cy="41672"/>
          </a:xfrm>
          <a:prstGeom prst="roundRect">
            <a:avLst>
              <a:gd name="adj" fmla="val 225535"/>
            </a:avLst>
          </a:prstGeom>
          <a:solidFill>
            <a:srgbClr val="D1C8C6"/>
          </a:solidFill>
          <a:ln/>
        </p:spPr>
      </p:sp>
      <p:sp>
        <p:nvSpPr>
          <p:cNvPr id="9" name="Shape 5"/>
          <p:cNvSpPr/>
          <p:nvPr/>
        </p:nvSpPr>
        <p:spPr>
          <a:xfrm>
            <a:off x="861536" y="2954655"/>
            <a:ext cx="469821" cy="469821"/>
          </a:xfrm>
          <a:prstGeom prst="roundRect">
            <a:avLst>
              <a:gd name="adj" fmla="val 20004"/>
            </a:avLst>
          </a:prstGeom>
          <a:solidFill>
            <a:srgbClr val="EBE2E0"/>
          </a:solidFill>
          <a:ln w="7620">
            <a:solidFill>
              <a:srgbClr val="D1C8C6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1037749" y="2993827"/>
            <a:ext cx="117277" cy="39147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083"/>
              </a:lnSpc>
              <a:buNone/>
            </a:pPr>
            <a:r>
              <a:rPr lang="en-US" sz="2467" b="1" dirty="0">
                <a:solidFill>
                  <a:srgbClr val="443728"/>
                </a:solidFill>
                <a:latin typeface="Crimson Pro" pitchFamily="34" charset="0"/>
                <a:ea typeface="Crimson Pro" pitchFamily="34" charset="-122"/>
                <a:cs typeface="Crimson Pro" pitchFamily="34" charset="-120"/>
              </a:rPr>
              <a:t>1</a:t>
            </a:r>
            <a:endParaRPr lang="en-US" sz="2467" dirty="0"/>
          </a:p>
        </p:txBody>
      </p:sp>
      <p:sp>
        <p:nvSpPr>
          <p:cNvPr id="11" name="Text 7"/>
          <p:cNvSpPr/>
          <p:nvPr/>
        </p:nvSpPr>
        <p:spPr>
          <a:xfrm>
            <a:off x="2245043" y="3000375"/>
            <a:ext cx="2610683" cy="32635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570"/>
              </a:lnSpc>
              <a:buNone/>
            </a:pPr>
            <a:r>
              <a:rPr lang="en-US" sz="2056" b="1" dirty="0">
                <a:solidFill>
                  <a:srgbClr val="443728"/>
                </a:solidFill>
                <a:latin typeface="Crimson Pro" pitchFamily="34" charset="0"/>
                <a:ea typeface="Crimson Pro" pitchFamily="34" charset="-122"/>
                <a:cs typeface="Crimson Pro" pitchFamily="34" charset="-120"/>
              </a:rPr>
              <a:t>Finest Ingredients</a:t>
            </a:r>
            <a:endParaRPr lang="en-US" sz="2056" dirty="0"/>
          </a:p>
        </p:txBody>
      </p:sp>
      <p:sp>
        <p:nvSpPr>
          <p:cNvPr id="12" name="Text 8"/>
          <p:cNvSpPr/>
          <p:nvPr/>
        </p:nvSpPr>
        <p:spPr>
          <a:xfrm>
            <a:off x="2245043" y="3451979"/>
            <a:ext cx="7944564" cy="66817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631"/>
              </a:lnSpc>
              <a:buNone/>
            </a:pPr>
            <a:r>
              <a:rPr lang="en-US" sz="1645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We use only the highest quality, carefully sourced ingredients to ensure exceptional taste and texture.</a:t>
            </a:r>
            <a:endParaRPr lang="en-US" sz="1645" dirty="0"/>
          </a:p>
        </p:txBody>
      </p:sp>
      <p:sp>
        <p:nvSpPr>
          <p:cNvPr id="13" name="Shape 9"/>
          <p:cNvSpPr/>
          <p:nvPr/>
        </p:nvSpPr>
        <p:spPr>
          <a:xfrm>
            <a:off x="1331357" y="4915019"/>
            <a:ext cx="730925" cy="41672"/>
          </a:xfrm>
          <a:prstGeom prst="roundRect">
            <a:avLst>
              <a:gd name="adj" fmla="val 225535"/>
            </a:avLst>
          </a:prstGeom>
          <a:solidFill>
            <a:srgbClr val="D1C8C6"/>
          </a:solidFill>
          <a:ln/>
        </p:spPr>
      </p:sp>
      <p:sp>
        <p:nvSpPr>
          <p:cNvPr id="14" name="Shape 10"/>
          <p:cNvSpPr/>
          <p:nvPr/>
        </p:nvSpPr>
        <p:spPr>
          <a:xfrm>
            <a:off x="861536" y="4700945"/>
            <a:ext cx="469821" cy="469821"/>
          </a:xfrm>
          <a:prstGeom prst="roundRect">
            <a:avLst>
              <a:gd name="adj" fmla="val 20004"/>
            </a:avLst>
          </a:prstGeom>
          <a:solidFill>
            <a:srgbClr val="EBE2E0"/>
          </a:solidFill>
          <a:ln w="7620">
            <a:solidFill>
              <a:srgbClr val="D1C8C6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1016556" y="4740116"/>
            <a:ext cx="159782" cy="39147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083"/>
              </a:lnSpc>
              <a:buNone/>
            </a:pPr>
            <a:r>
              <a:rPr lang="en-US" sz="2467" b="1" dirty="0">
                <a:solidFill>
                  <a:srgbClr val="443728"/>
                </a:solidFill>
                <a:latin typeface="Crimson Pro" pitchFamily="34" charset="0"/>
                <a:ea typeface="Crimson Pro" pitchFamily="34" charset="-122"/>
                <a:cs typeface="Crimson Pro" pitchFamily="34" charset="-120"/>
              </a:rPr>
              <a:t>2</a:t>
            </a:r>
            <a:endParaRPr lang="en-US" sz="2467" dirty="0"/>
          </a:p>
        </p:txBody>
      </p:sp>
      <p:sp>
        <p:nvSpPr>
          <p:cNvPr id="16" name="Text 12"/>
          <p:cNvSpPr/>
          <p:nvPr/>
        </p:nvSpPr>
        <p:spPr>
          <a:xfrm>
            <a:off x="2245043" y="4746665"/>
            <a:ext cx="2616279" cy="32635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570"/>
              </a:lnSpc>
              <a:buNone/>
            </a:pPr>
            <a:r>
              <a:rPr lang="en-US" sz="2056" b="1" dirty="0">
                <a:solidFill>
                  <a:srgbClr val="443728"/>
                </a:solidFill>
                <a:latin typeface="Crimson Pro" pitchFamily="34" charset="0"/>
                <a:ea typeface="Crimson Pro" pitchFamily="34" charset="-122"/>
                <a:cs typeface="Crimson Pro" pitchFamily="34" charset="-120"/>
              </a:rPr>
              <a:t>Meticulous Preparation</a:t>
            </a:r>
            <a:endParaRPr lang="en-US" sz="2056" dirty="0"/>
          </a:p>
        </p:txBody>
      </p:sp>
      <p:sp>
        <p:nvSpPr>
          <p:cNvPr id="17" name="Text 13"/>
          <p:cNvSpPr/>
          <p:nvPr/>
        </p:nvSpPr>
        <p:spPr>
          <a:xfrm>
            <a:off x="2245043" y="5198269"/>
            <a:ext cx="7944564" cy="66817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631"/>
              </a:lnSpc>
              <a:buNone/>
            </a:pPr>
            <a:r>
              <a:rPr lang="en-US" sz="1645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Our skilled bakers follow precise recipes and techniques to bring out the best in every cake.</a:t>
            </a:r>
            <a:endParaRPr lang="en-US" sz="1645" dirty="0"/>
          </a:p>
        </p:txBody>
      </p:sp>
      <p:sp>
        <p:nvSpPr>
          <p:cNvPr id="18" name="Shape 14"/>
          <p:cNvSpPr/>
          <p:nvPr/>
        </p:nvSpPr>
        <p:spPr>
          <a:xfrm>
            <a:off x="1331357" y="6661309"/>
            <a:ext cx="730925" cy="41672"/>
          </a:xfrm>
          <a:prstGeom prst="roundRect">
            <a:avLst>
              <a:gd name="adj" fmla="val 225535"/>
            </a:avLst>
          </a:prstGeom>
          <a:solidFill>
            <a:srgbClr val="D1C8C6"/>
          </a:solidFill>
          <a:ln/>
        </p:spPr>
      </p:sp>
      <p:sp>
        <p:nvSpPr>
          <p:cNvPr id="19" name="Shape 15"/>
          <p:cNvSpPr/>
          <p:nvPr/>
        </p:nvSpPr>
        <p:spPr>
          <a:xfrm>
            <a:off x="861536" y="6447234"/>
            <a:ext cx="469821" cy="469821"/>
          </a:xfrm>
          <a:prstGeom prst="roundRect">
            <a:avLst>
              <a:gd name="adj" fmla="val 20004"/>
            </a:avLst>
          </a:prstGeom>
          <a:solidFill>
            <a:srgbClr val="EBE2E0"/>
          </a:solidFill>
          <a:ln w="7620">
            <a:solidFill>
              <a:srgbClr val="D1C8C6"/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1019889" y="6486406"/>
            <a:ext cx="152995" cy="39147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083"/>
              </a:lnSpc>
              <a:buNone/>
            </a:pPr>
            <a:r>
              <a:rPr lang="en-US" sz="2467" b="1" dirty="0">
                <a:solidFill>
                  <a:srgbClr val="443728"/>
                </a:solidFill>
                <a:latin typeface="Crimson Pro" pitchFamily="34" charset="0"/>
                <a:ea typeface="Crimson Pro" pitchFamily="34" charset="-122"/>
                <a:cs typeface="Crimson Pro" pitchFamily="34" charset="-120"/>
              </a:rPr>
              <a:t>3</a:t>
            </a:r>
            <a:endParaRPr lang="en-US" sz="2467" dirty="0"/>
          </a:p>
        </p:txBody>
      </p:sp>
      <p:sp>
        <p:nvSpPr>
          <p:cNvPr id="21" name="Text 17"/>
          <p:cNvSpPr/>
          <p:nvPr/>
        </p:nvSpPr>
        <p:spPr>
          <a:xfrm>
            <a:off x="2245043" y="6492954"/>
            <a:ext cx="3105864" cy="32635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570"/>
              </a:lnSpc>
              <a:buNone/>
            </a:pPr>
            <a:r>
              <a:rPr lang="en-US" sz="2056" b="1" dirty="0">
                <a:solidFill>
                  <a:srgbClr val="443728"/>
                </a:solidFill>
                <a:latin typeface="Crimson Pro" pitchFamily="34" charset="0"/>
                <a:ea typeface="Crimson Pro" pitchFamily="34" charset="-122"/>
                <a:cs typeface="Crimson Pro" pitchFamily="34" charset="-120"/>
              </a:rPr>
              <a:t>Uncompromising Standards</a:t>
            </a:r>
            <a:endParaRPr lang="en-US" sz="2056" dirty="0"/>
          </a:p>
        </p:txBody>
      </p:sp>
      <p:sp>
        <p:nvSpPr>
          <p:cNvPr id="22" name="Text 18"/>
          <p:cNvSpPr/>
          <p:nvPr/>
        </p:nvSpPr>
        <p:spPr>
          <a:xfrm>
            <a:off x="2245043" y="6944558"/>
            <a:ext cx="7944564" cy="33408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631"/>
              </a:lnSpc>
              <a:buNone/>
            </a:pPr>
            <a:r>
              <a:rPr lang="en-US" sz="1645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Each cake is inspected for perfection before being carefully packaged for delivery.</a:t>
            </a:r>
            <a:endParaRPr lang="en-US" sz="1645" dirty="0"/>
          </a:p>
        </p:txBody>
      </p:sp>
      <p:pic>
        <p:nvPicPr>
          <p:cNvPr id="23" name="Image 2" descr="preencoded.png">
            <a:hlinkClick r:id="rId5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ED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A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5809" y="1817965"/>
            <a:ext cx="1678781" cy="819745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037993" y="2970967"/>
            <a:ext cx="995052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dirty="0">
                <a:solidFill>
                  <a:srgbClr val="443728"/>
                </a:solidFill>
                <a:latin typeface="Crimson Pro" pitchFamily="34" charset="0"/>
                <a:ea typeface="Crimson Pro" pitchFamily="34" charset="-122"/>
                <a:cs typeface="Crimson Pro" pitchFamily="34" charset="-120"/>
              </a:rPr>
              <a:t>Elevate Your Celebrations with Cococherri</a:t>
            </a:r>
            <a:endParaRPr lang="en-US" sz="4374" dirty="0"/>
          </a:p>
        </p:txBody>
      </p:sp>
      <p:sp>
        <p:nvSpPr>
          <p:cNvPr id="6" name="Text 3"/>
          <p:cNvSpPr/>
          <p:nvPr/>
        </p:nvSpPr>
        <p:spPr>
          <a:xfrm>
            <a:off x="2037993" y="4220766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443728"/>
                </a:solidFill>
                <a:latin typeface="Crimson Pro" pitchFamily="34" charset="0"/>
                <a:ea typeface="Crimson Pro" pitchFamily="34" charset="-122"/>
                <a:cs typeface="Crimson Pro" pitchFamily="34" charset="-120"/>
              </a:rPr>
              <a:t>Exceptional Taste</a:t>
            </a:r>
            <a:endParaRPr lang="en-US" sz="2187" dirty="0"/>
          </a:p>
        </p:txBody>
      </p:sp>
      <p:sp>
        <p:nvSpPr>
          <p:cNvPr id="7" name="Text 4"/>
          <p:cNvSpPr/>
          <p:nvPr/>
        </p:nvSpPr>
        <p:spPr>
          <a:xfrm>
            <a:off x="2037993" y="4790123"/>
            <a:ext cx="3156347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Indulge in the rich, moist flavors of our cakes, made with the finest ingredients.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5743932" y="4220766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443728"/>
                </a:solidFill>
                <a:latin typeface="Crimson Pro" pitchFamily="34" charset="0"/>
                <a:ea typeface="Crimson Pro" pitchFamily="34" charset="-122"/>
                <a:cs typeface="Crimson Pro" pitchFamily="34" charset="-120"/>
              </a:rPr>
              <a:t>Stunning Presentation</a:t>
            </a:r>
            <a:endParaRPr lang="en-US" sz="2187" dirty="0"/>
          </a:p>
        </p:txBody>
      </p:sp>
      <p:sp>
        <p:nvSpPr>
          <p:cNvPr id="9" name="Text 6"/>
          <p:cNvSpPr/>
          <p:nvPr/>
        </p:nvSpPr>
        <p:spPr>
          <a:xfrm>
            <a:off x="5743932" y="4790123"/>
            <a:ext cx="3156347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Our cakes are meticulously decorated to be the centerpiece of any celebration.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9449872" y="4220766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443728"/>
                </a:solidFill>
                <a:latin typeface="Crimson Pro" pitchFamily="34" charset="0"/>
                <a:ea typeface="Crimson Pro" pitchFamily="34" charset="-122"/>
                <a:cs typeface="Crimson Pro" pitchFamily="34" charset="-120"/>
              </a:rPr>
              <a:t>Convenient Delivery</a:t>
            </a:r>
            <a:endParaRPr lang="en-US" sz="2187" dirty="0"/>
          </a:p>
        </p:txBody>
      </p:sp>
      <p:sp>
        <p:nvSpPr>
          <p:cNvPr id="11" name="Text 8"/>
          <p:cNvSpPr/>
          <p:nvPr/>
        </p:nvSpPr>
        <p:spPr>
          <a:xfrm>
            <a:off x="9449872" y="4790123"/>
            <a:ext cx="3156347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Enjoy the convenience of our quick, free delivery service across Patna and nearby cities.</a:t>
            </a:r>
            <a:endParaRPr lang="en-US" sz="1750" dirty="0"/>
          </a:p>
        </p:txBody>
      </p:sp>
      <p:pic>
        <p:nvPicPr>
          <p:cNvPr id="12" name="Image 1" descr="preencoded.png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ED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32458"/>
          </a:xfrm>
          <a:prstGeom prst="rect">
            <a:avLst/>
          </a:prstGeom>
          <a:solidFill>
            <a:srgbClr val="FFFCFA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620" y="0"/>
            <a:ext cx="3657600" cy="8232458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1761" y="562094"/>
            <a:ext cx="1544360" cy="754142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424124" y="1622822"/>
            <a:ext cx="5110162" cy="63877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030"/>
              </a:lnSpc>
              <a:buNone/>
            </a:pPr>
            <a:r>
              <a:rPr lang="en-US" sz="4024" b="1" dirty="0">
                <a:solidFill>
                  <a:srgbClr val="443728"/>
                </a:solidFill>
                <a:latin typeface="Crimson Pro" pitchFamily="34" charset="0"/>
                <a:ea typeface="Crimson Pro" pitchFamily="34" charset="-122"/>
                <a:cs typeface="Crimson Pro" pitchFamily="34" charset="-120"/>
              </a:rPr>
              <a:t>Contact Us</a:t>
            </a:r>
            <a:endParaRPr lang="en-US" sz="4024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4124" y="2568178"/>
            <a:ext cx="1022033" cy="1635204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5752743" y="2772489"/>
            <a:ext cx="2555081" cy="31932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515"/>
              </a:lnSpc>
              <a:buNone/>
            </a:pPr>
            <a:r>
              <a:rPr lang="en-US" sz="2012" b="1" dirty="0">
                <a:solidFill>
                  <a:srgbClr val="443728"/>
                </a:solidFill>
                <a:latin typeface="Crimson Pro" pitchFamily="34" charset="0"/>
                <a:ea typeface="Crimson Pro" pitchFamily="34" charset="-122"/>
                <a:cs typeface="Crimson Pro" pitchFamily="34" charset="-120"/>
              </a:rPr>
              <a:t>Call Us</a:t>
            </a:r>
            <a:endParaRPr lang="en-US" sz="2012" dirty="0"/>
          </a:p>
        </p:txBody>
      </p:sp>
      <p:sp>
        <p:nvSpPr>
          <p:cNvPr id="9" name="Text 4"/>
          <p:cNvSpPr/>
          <p:nvPr/>
        </p:nvSpPr>
        <p:spPr>
          <a:xfrm>
            <a:off x="5752743" y="3214449"/>
            <a:ext cx="8111133" cy="65412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575"/>
              </a:lnSpc>
              <a:buNone/>
            </a:pPr>
            <a:r>
              <a:rPr lang="en-US" sz="161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Reach out to our friendly team at </a:t>
            </a:r>
            <a:r>
              <a:rPr lang="en-US" sz="1610" b="1" u="sng" dirty="0">
                <a:solidFill>
                  <a:srgbClr val="835E5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+91-9955341238</a:t>
            </a:r>
            <a:r>
              <a:rPr lang="en-US" sz="1610" b="1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161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to place your order or inquire about our services.</a:t>
            </a:r>
            <a:endParaRPr lang="en-US" sz="161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24124" y="4203383"/>
            <a:ext cx="1022033" cy="1831777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5752743" y="4407694"/>
            <a:ext cx="2555081" cy="31932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515"/>
              </a:lnSpc>
              <a:buNone/>
            </a:pPr>
            <a:r>
              <a:rPr lang="en-US" sz="2012" b="1" dirty="0">
                <a:solidFill>
                  <a:srgbClr val="443728"/>
                </a:solidFill>
                <a:latin typeface="Crimson Pro" pitchFamily="34" charset="0"/>
                <a:ea typeface="Crimson Pro" pitchFamily="34" charset="-122"/>
                <a:cs typeface="Crimson Pro" pitchFamily="34" charset="-120"/>
              </a:rPr>
              <a:t>Visit Our Shop</a:t>
            </a:r>
            <a:endParaRPr lang="en-US" sz="2012" dirty="0"/>
          </a:p>
        </p:txBody>
      </p:sp>
      <p:sp>
        <p:nvSpPr>
          <p:cNvPr id="12" name="Text 6"/>
          <p:cNvSpPr/>
          <p:nvPr/>
        </p:nvSpPr>
        <p:spPr>
          <a:xfrm>
            <a:off x="5752743" y="4849654"/>
            <a:ext cx="8111133" cy="98119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575"/>
              </a:lnSpc>
              <a:buNone/>
            </a:pPr>
            <a:r>
              <a:rPr lang="en-US" sz="161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Stop by our bakery at Cherry Lyfe Inc Lane No-2,Ramkrishna Nagar ,Near Bank of India Post-New Jaganpura, Patna-800027 (Bihar), to see our stunning cake displays in person.</a:t>
            </a:r>
            <a:endParaRPr lang="en-US" sz="161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24124" y="6035159"/>
            <a:ext cx="1022033" cy="1635204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5752743" y="6239470"/>
            <a:ext cx="2555081" cy="31932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515"/>
              </a:lnSpc>
              <a:buNone/>
            </a:pPr>
            <a:r>
              <a:rPr lang="en-US" sz="2012" b="1" dirty="0">
                <a:solidFill>
                  <a:srgbClr val="443728"/>
                </a:solidFill>
                <a:latin typeface="Crimson Pro" pitchFamily="34" charset="0"/>
                <a:ea typeface="Crimson Pro" pitchFamily="34" charset="-122"/>
                <a:cs typeface="Crimson Pro" pitchFamily="34" charset="-120"/>
              </a:rPr>
              <a:t>Order Online</a:t>
            </a:r>
            <a:endParaRPr lang="en-US" sz="2012" dirty="0"/>
          </a:p>
        </p:txBody>
      </p:sp>
      <p:sp>
        <p:nvSpPr>
          <p:cNvPr id="15" name="Text 8"/>
          <p:cNvSpPr/>
          <p:nvPr/>
        </p:nvSpPr>
        <p:spPr>
          <a:xfrm>
            <a:off x="5752743" y="6681430"/>
            <a:ext cx="8111133" cy="32706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575"/>
              </a:lnSpc>
              <a:buNone/>
            </a:pPr>
            <a:r>
              <a:rPr lang="en-US" sz="161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Conveniently place your order through our website at </a:t>
            </a:r>
            <a:r>
              <a:rPr lang="en-US" sz="1610" u="sng" dirty="0">
                <a:solidFill>
                  <a:srgbClr val="835E5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www.cococherri.com</a:t>
            </a:r>
            <a:r>
              <a:rPr lang="en-US" sz="161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</a:t>
            </a:r>
            <a:endParaRPr lang="en-US" sz="1610" dirty="0"/>
          </a:p>
        </p:txBody>
      </p:sp>
      <p:pic>
        <p:nvPicPr>
          <p:cNvPr id="16" name="Image 5" descr="preencoded.png">
            <a:hlinkClick r:id="rId10"/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550</Words>
  <Application>Microsoft Office PowerPoint</Application>
  <PresentationFormat>Custom</PresentationFormat>
  <Paragraphs>78</Paragraphs>
  <Slides>9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Seo 1</cp:lastModifiedBy>
  <cp:revision>2</cp:revision>
  <dcterms:created xsi:type="dcterms:W3CDTF">2024-05-29T09:25:02Z</dcterms:created>
  <dcterms:modified xsi:type="dcterms:W3CDTF">2024-05-29T09:27:11Z</dcterms:modified>
</cp:coreProperties>
</file>