
<file path=[Content_Types].xml><?xml version="1.0" encoding="utf-8"?>
<Types xmlns="http://schemas.openxmlformats.org/package/2006/content-types">
  <Default Extension="png" ContentType="image/png"/>
  <Default Extension="mp3" ContentType="audio/unknown"/>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1189096" y="5617774"/>
            <a:ext cx="9843913"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19937" y="1016990"/>
            <a:ext cx="9572977"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320801" y="1009651"/>
            <a:ext cx="9572977"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1026029" y="702069"/>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0568399" y="655232"/>
            <a:ext cx="566928" cy="755904"/>
          </a:xfrm>
          <a:prstGeom prst="rect">
            <a:avLst/>
          </a:prstGeom>
          <a:noFill/>
        </p:spPr>
      </p:pic>
      <p:sp>
        <p:nvSpPr>
          <p:cNvPr id="2" name="Title 1"/>
          <p:cNvSpPr>
            <a:spLocks noGrp="1"/>
          </p:cNvSpPr>
          <p:nvPr>
            <p:ph type="ctrTitle"/>
          </p:nvPr>
        </p:nvSpPr>
        <p:spPr>
          <a:xfrm>
            <a:off x="2302934" y="1794935"/>
            <a:ext cx="7631291"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2302934" y="3736622"/>
            <a:ext cx="761623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9027569" y="5357593"/>
            <a:ext cx="1618428" cy="365125"/>
          </a:xfrm>
        </p:spPr>
        <p:txBody>
          <a:bodyPr/>
          <a:lstStyle/>
          <a:p>
            <a:fld id="{0A3643CF-5A55-404E-BD74-8E5BB3129DBD}" type="datetimeFigureOut">
              <a:rPr lang="en-IN" smtClean="0"/>
              <a:pPr/>
              <a:t>07-09-2023</a:t>
            </a:fld>
            <a:endParaRPr lang="en-IN"/>
          </a:p>
        </p:txBody>
      </p:sp>
      <p:sp>
        <p:nvSpPr>
          <p:cNvPr id="5" name="Footer Placeholder 4"/>
          <p:cNvSpPr>
            <a:spLocks noGrp="1"/>
          </p:cNvSpPr>
          <p:nvPr>
            <p:ph type="ftr" sz="quarter" idx="11"/>
          </p:nvPr>
        </p:nvSpPr>
        <p:spPr>
          <a:xfrm>
            <a:off x="1565393" y="5357593"/>
            <a:ext cx="6713127" cy="365125"/>
          </a:xfrm>
        </p:spPr>
        <p:txBody>
          <a:bodyPr/>
          <a:lstStyle/>
          <a:p>
            <a:endParaRPr lang="en-IN"/>
          </a:p>
        </p:txBody>
      </p:sp>
      <p:sp>
        <p:nvSpPr>
          <p:cNvPr id="6" name="Slide Number Placeholder 5"/>
          <p:cNvSpPr>
            <a:spLocks noGrp="1"/>
          </p:cNvSpPr>
          <p:nvPr>
            <p:ph type="sldNum" sz="quarter" idx="12"/>
          </p:nvPr>
        </p:nvSpPr>
        <p:spPr>
          <a:xfrm>
            <a:off x="8285241" y="5357593"/>
            <a:ext cx="738697" cy="365125"/>
          </a:xfrm>
        </p:spPr>
        <p:txBody>
          <a:bodyPr/>
          <a:lstStyle>
            <a:lvl1pPr algn="ctr">
              <a:defRPr/>
            </a:lvl1p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639" y="2239431"/>
            <a:ext cx="8338725"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941690" y="3725335"/>
            <a:ext cx="8308623"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EC8E712-99FC-48D9-82E3-A96476111DC2}" type="slidenum">
              <a:rPr lang="en-IN" smtClean="0"/>
              <a:pPr/>
              <a:t>‹#›</a:t>
            </a:fld>
            <a:endParaRPr lang="en-IN"/>
          </a:p>
        </p:txBody>
      </p:sp>
      <p:sp>
        <p:nvSpPr>
          <p:cNvPr id="9" name="Content Placeholder 8"/>
          <p:cNvSpPr>
            <a:spLocks noGrp="1"/>
          </p:cNvSpPr>
          <p:nvPr>
            <p:ph sz="quarter" idx="13"/>
          </p:nvPr>
        </p:nvSpPr>
        <p:spPr>
          <a:xfrm>
            <a:off x="1731264" y="2121407"/>
            <a:ext cx="42672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6217920" y="2119313"/>
            <a:ext cx="42672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077160" y="2122312"/>
            <a:ext cx="391936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547559" y="2122311"/>
            <a:ext cx="3925824"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EC8E712-99FC-48D9-82E3-A96476111DC2}" type="slidenum">
              <a:rPr lang="en-IN" smtClean="0"/>
              <a:pPr/>
              <a:t>‹#›</a:t>
            </a:fld>
            <a:endParaRPr lang="en-IN"/>
          </a:p>
        </p:txBody>
      </p:sp>
      <p:sp>
        <p:nvSpPr>
          <p:cNvPr id="11" name="Content Placeholder 10"/>
          <p:cNvSpPr>
            <a:spLocks noGrp="1"/>
          </p:cNvSpPr>
          <p:nvPr>
            <p:ph sz="quarter" idx="13"/>
          </p:nvPr>
        </p:nvSpPr>
        <p:spPr>
          <a:xfrm>
            <a:off x="1731264" y="2944368"/>
            <a:ext cx="4303776"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6193535" y="2944813"/>
            <a:ext cx="4303776"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5961889" y="603504"/>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999745" y="576072"/>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8635" y="2020043"/>
            <a:ext cx="4086436"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6472388" y="1150993"/>
            <a:ext cx="4027723"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530834" y="3623748"/>
            <a:ext cx="4065188"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8455598" y="5885673"/>
            <a:ext cx="1618428" cy="365125"/>
          </a:xfrm>
        </p:spPr>
        <p:txBody>
          <a:bodyPr/>
          <a:lstStyle/>
          <a:p>
            <a:fld id="{0A3643CF-5A55-404E-BD74-8E5BB3129DBD}" type="datetimeFigureOut">
              <a:rPr lang="en-IN" smtClean="0"/>
              <a:pPr/>
              <a:t>07-09-2023</a:t>
            </a:fld>
            <a:endParaRPr lang="en-IN"/>
          </a:p>
        </p:txBody>
      </p:sp>
      <p:sp>
        <p:nvSpPr>
          <p:cNvPr id="6" name="Footer Placeholder 5"/>
          <p:cNvSpPr>
            <a:spLocks noGrp="1"/>
          </p:cNvSpPr>
          <p:nvPr>
            <p:ph type="ftr" sz="quarter" idx="11"/>
          </p:nvPr>
        </p:nvSpPr>
        <p:spPr>
          <a:xfrm rot="-60000">
            <a:off x="1219406" y="5829262"/>
            <a:ext cx="4696809" cy="365125"/>
          </a:xfrm>
        </p:spPr>
        <p:txBody>
          <a:bodyPr/>
          <a:lstStyle/>
          <a:p>
            <a:endParaRPr lang="en-IN"/>
          </a:p>
        </p:txBody>
      </p:sp>
      <p:sp>
        <p:nvSpPr>
          <p:cNvPr id="7" name="Slide Number Placeholder 6"/>
          <p:cNvSpPr>
            <a:spLocks noGrp="1"/>
          </p:cNvSpPr>
          <p:nvPr>
            <p:ph type="sldNum" sz="quarter" idx="12"/>
          </p:nvPr>
        </p:nvSpPr>
        <p:spPr>
          <a:xfrm rot="60000">
            <a:off x="10076418" y="5896962"/>
            <a:ext cx="738697" cy="365125"/>
          </a:xfrm>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993412" y="575769"/>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5953025" y="603920"/>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5232" y="2020824"/>
            <a:ext cx="408432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6531487" y="1207272"/>
            <a:ext cx="3885151"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536192" y="3621024"/>
            <a:ext cx="4059936"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8461249" y="5888738"/>
            <a:ext cx="1618428" cy="365125"/>
          </a:xfrm>
        </p:spPr>
        <p:txBody>
          <a:bodyPr/>
          <a:lstStyle/>
          <a:p>
            <a:fld id="{0A3643CF-5A55-404E-BD74-8E5BB3129DBD}" type="datetimeFigureOut">
              <a:rPr lang="en-IN" smtClean="0"/>
              <a:pPr/>
              <a:t>07-09-2023</a:t>
            </a:fld>
            <a:endParaRPr lang="en-IN"/>
          </a:p>
        </p:txBody>
      </p:sp>
      <p:sp>
        <p:nvSpPr>
          <p:cNvPr id="6" name="Footer Placeholder 5"/>
          <p:cNvSpPr>
            <a:spLocks noGrp="1"/>
          </p:cNvSpPr>
          <p:nvPr>
            <p:ph type="ftr" sz="quarter" idx="11"/>
          </p:nvPr>
        </p:nvSpPr>
        <p:spPr>
          <a:xfrm rot="-60000">
            <a:off x="1219426" y="5831038"/>
            <a:ext cx="4425391" cy="365125"/>
          </a:xfrm>
        </p:spPr>
        <p:txBody>
          <a:bodyPr/>
          <a:lstStyle/>
          <a:p>
            <a:endParaRPr lang="en-IN"/>
          </a:p>
        </p:txBody>
      </p:sp>
      <p:sp>
        <p:nvSpPr>
          <p:cNvPr id="7" name="Slide Number Placeholder 6"/>
          <p:cNvSpPr>
            <a:spLocks noGrp="1"/>
          </p:cNvSpPr>
          <p:nvPr>
            <p:ph type="sldNum" sz="quarter" idx="12"/>
          </p:nvPr>
        </p:nvSpPr>
        <p:spPr>
          <a:xfrm rot="60000">
            <a:off x="10082786" y="5900027"/>
            <a:ext cx="738697" cy="365125"/>
          </a:xfrm>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2" y="925691"/>
            <a:ext cx="1907823"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730962" y="1106313"/>
            <a:ext cx="690503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3643CF-5A55-404E-BD74-8E5BB3129DBD}" type="datetimeFigureOut">
              <a:rPr lang="en-IN" smtClean="0"/>
              <a:pPr/>
              <a:t>07-09-2023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C8E712-99FC-48D9-82E3-A96476111DC2}" type="slidenum">
              <a:rPr lang="en-IN" smtClean="0"/>
              <a:pPr/>
              <a:t>‹#›</a:t>
            </a:fld>
            <a:endParaRPr lang="en-IN"/>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38201" y="6069330"/>
            <a:ext cx="1056132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75360" y="575310"/>
            <a:ext cx="102616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75360" y="576072"/>
            <a:ext cx="102616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724989" y="273091"/>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10914593" y="203675"/>
            <a:ext cx="566928" cy="755904"/>
          </a:xfrm>
          <a:prstGeom prst="rect">
            <a:avLst/>
          </a:prstGeom>
          <a:noFill/>
        </p:spPr>
      </p:pic>
      <p:sp>
        <p:nvSpPr>
          <p:cNvPr id="2" name="Title Placeholder 1"/>
          <p:cNvSpPr>
            <a:spLocks noGrp="1"/>
          </p:cNvSpPr>
          <p:nvPr>
            <p:ph type="title"/>
          </p:nvPr>
        </p:nvSpPr>
        <p:spPr>
          <a:xfrm>
            <a:off x="1460031" y="817583"/>
            <a:ext cx="9286993"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50721" y="2119257"/>
            <a:ext cx="8261873"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06118" y="5809153"/>
            <a:ext cx="1618428"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A3643CF-5A55-404E-BD74-8E5BB3129DBD}" type="datetimeFigureOut">
              <a:rPr lang="en-IN" smtClean="0"/>
              <a:pPr/>
              <a:t>07-09-2023</a:t>
            </a:fld>
            <a:endParaRPr lang="en-IN"/>
          </a:p>
        </p:txBody>
      </p:sp>
      <p:sp>
        <p:nvSpPr>
          <p:cNvPr id="5" name="Footer Placeholder 4"/>
          <p:cNvSpPr>
            <a:spLocks noGrp="1"/>
          </p:cNvSpPr>
          <p:nvPr>
            <p:ph type="ftr" sz="quarter" idx="3"/>
          </p:nvPr>
        </p:nvSpPr>
        <p:spPr>
          <a:xfrm>
            <a:off x="1219202" y="5809153"/>
            <a:ext cx="7386917"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IN"/>
          </a:p>
        </p:txBody>
      </p:sp>
      <p:sp>
        <p:nvSpPr>
          <p:cNvPr id="6" name="Slide Number Placeholder 5"/>
          <p:cNvSpPr>
            <a:spLocks noGrp="1"/>
          </p:cNvSpPr>
          <p:nvPr>
            <p:ph type="sldNum" sz="quarter" idx="4"/>
          </p:nvPr>
        </p:nvSpPr>
        <p:spPr>
          <a:xfrm>
            <a:off x="10226937" y="5809153"/>
            <a:ext cx="738697"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CEC8E712-99FC-48D9-82E3-A96476111DC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fad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dangersofmold.com/"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dangersofmold.com/"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3.tm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dangersofmold.com/"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Learn more about the dangers of mold">
            <a:extLst>
              <a:ext uri="{FF2B5EF4-FFF2-40B4-BE49-F238E27FC236}">
                <a16:creationId xmlns:a16="http://schemas.microsoft.com/office/drawing/2014/main" xmlns="" id="{B5E6F4DD-1921-BDD8-84FC-6D41DE1697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 name="AutoShape 4">
            <a:extLst>
              <a:ext uri="{FF2B5EF4-FFF2-40B4-BE49-F238E27FC236}">
                <a16:creationId xmlns:a16="http://schemas.microsoft.com/office/drawing/2014/main" xmlns="" id="{1197BC58-3F22-D400-8296-8D29CB379A9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 name="AutoShape 6">
            <a:extLst>
              <a:ext uri="{FF2B5EF4-FFF2-40B4-BE49-F238E27FC236}">
                <a16:creationId xmlns:a16="http://schemas.microsoft.com/office/drawing/2014/main" xmlns="" id="{96C440D4-C31E-84ED-3889-253BE0070906}"/>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7" name="Picture 6">
            <a:extLst>
              <a:ext uri="{FF2B5EF4-FFF2-40B4-BE49-F238E27FC236}">
                <a16:creationId xmlns:a16="http://schemas.microsoft.com/office/drawing/2014/main" xmlns="" id="{59249F0D-CAD8-EDEA-CB23-54FA523A4A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926" cy="6858000"/>
          </a:xfrm>
          <a:prstGeom prst="rect">
            <a:avLst/>
          </a:prstGeom>
        </p:spPr>
      </p:pic>
      <p:pic>
        <p:nvPicPr>
          <p:cNvPr id="8" name="Picture 7">
            <a:extLst>
              <a:ext uri="{FF2B5EF4-FFF2-40B4-BE49-F238E27FC236}">
                <a16:creationId xmlns:a16="http://schemas.microsoft.com/office/drawing/2014/main" xmlns="" id="{A397A859-9BD5-72D4-C52C-6854BB549448}"/>
              </a:ext>
            </a:extLst>
          </p:cNvPr>
          <p:cNvPicPr>
            <a:picLocks noChangeAspect="1"/>
          </p:cNvPicPr>
          <p:nvPr/>
        </p:nvPicPr>
        <p:blipFill rotWithShape="1">
          <a:blip r:embed="rId5">
            <a:extLst>
              <a:ext uri="{28A0092B-C50C-407E-A947-70E740481C1C}">
                <a14:useLocalDpi xmlns:a14="http://schemas.microsoft.com/office/drawing/2010/main" val="0"/>
              </a:ext>
            </a:extLst>
          </a:blip>
          <a:srcRect l="13110" t="33004" r="12253" b="27428"/>
          <a:stretch/>
        </p:blipFill>
        <p:spPr>
          <a:xfrm>
            <a:off x="98322" y="137652"/>
            <a:ext cx="1632155" cy="865239"/>
          </a:xfrm>
          <a:prstGeom prst="rect">
            <a:avLst/>
          </a:prstGeom>
        </p:spPr>
      </p:pic>
      <p:pic>
        <p:nvPicPr>
          <p:cNvPr id="5" name="0427. Future - AShamaluevMusic">
            <a:hlinkClick r:id="" action="ppaction://media"/>
            <a:extLst>
              <a:ext uri="{FF2B5EF4-FFF2-40B4-BE49-F238E27FC236}">
                <a16:creationId xmlns:a16="http://schemas.microsoft.com/office/drawing/2014/main" xmlns="" id="{276A09DC-B7C3-FBD7-2646-0C2A374124B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75757" y="5898229"/>
            <a:ext cx="487363" cy="487363"/>
          </a:xfrm>
          <a:prstGeom prst="rect">
            <a:avLst/>
          </a:prstGeom>
        </p:spPr>
      </p:pic>
    </p:spTree>
    <p:extLst>
      <p:ext uri="{BB962C8B-B14F-4D97-AF65-F5344CB8AC3E}">
        <p14:creationId xmlns:p14="http://schemas.microsoft.com/office/powerpoint/2010/main" val="29690649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E9FBFAC-0695-869D-366D-77AD39711D3D}"/>
              </a:ext>
            </a:extLst>
          </p:cNvPr>
          <p:cNvSpPr txBox="1"/>
          <p:nvPr/>
        </p:nvSpPr>
        <p:spPr>
          <a:xfrm>
            <a:off x="1343891" y="922445"/>
            <a:ext cx="6754907" cy="48320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IN" sz="3200" b="1" i="0" dirty="0">
                <a:effectLst/>
                <a:latin typeface="Cambria" panose="02040503050406030204" pitchFamily="18" charset="0"/>
                <a:ea typeface="Cambria" panose="02040503050406030204" pitchFamily="18" charset="0"/>
              </a:rPr>
              <a:t>Mold Allergy &amp; Asthma Basics</a:t>
            </a:r>
          </a:p>
          <a:p>
            <a:pPr algn="just"/>
            <a:endParaRPr lang="en-IN" b="0" i="0" dirty="0">
              <a:effectLst/>
              <a:latin typeface="Lato" panose="020F0502020204030203" pitchFamily="34" charset="0"/>
            </a:endParaRPr>
          </a:p>
          <a:p>
            <a:pPr algn="just" fontAlgn="base"/>
            <a:r>
              <a:rPr lang="en-US" sz="2000" b="0" i="0" dirty="0">
                <a:effectLst/>
                <a:latin typeface="Cambria" panose="02040503050406030204" pitchFamily="18" charset="0"/>
                <a:ea typeface="Cambria" panose="02040503050406030204" pitchFamily="18" charset="0"/>
              </a:rPr>
              <a:t>Mold spores also float in the air, and they are invisible to the naked eye. In a mold-infested house, many types of harmful mold spores float around. Spores that you, without a doubt, inhale. Spores that can enter your lungs and make you short of breath, most commonly known as asthma.</a:t>
            </a:r>
          </a:p>
          <a:p>
            <a:pPr algn="just" fontAlgn="base"/>
            <a:r>
              <a:rPr lang="en-US" sz="2000" b="0" i="0" dirty="0">
                <a:effectLst/>
                <a:latin typeface="Cambria" panose="02040503050406030204" pitchFamily="18" charset="0"/>
                <a:ea typeface="Cambria" panose="02040503050406030204" pitchFamily="18" charset="0"/>
              </a:rPr>
              <a:t/>
            </a:r>
            <a:br>
              <a:rPr lang="en-US" sz="2000" b="0" i="0" dirty="0">
                <a:effectLst/>
                <a:latin typeface="Cambria" panose="02040503050406030204" pitchFamily="18" charset="0"/>
                <a:ea typeface="Cambria" panose="02040503050406030204" pitchFamily="18" charset="0"/>
              </a:rPr>
            </a:br>
            <a:endParaRPr lang="en-US" sz="2000" b="0" i="0" dirty="0">
              <a:effectLst/>
              <a:latin typeface="Cambria" panose="02040503050406030204" pitchFamily="18" charset="0"/>
              <a:ea typeface="Cambria" panose="02040503050406030204" pitchFamily="18" charset="0"/>
            </a:endParaRPr>
          </a:p>
          <a:p>
            <a:pPr algn="just" fontAlgn="base"/>
            <a:r>
              <a:rPr lang="en-US" sz="2000" b="0" i="0" dirty="0">
                <a:effectLst/>
                <a:latin typeface="Cambria" panose="02040503050406030204" pitchFamily="18" charset="0"/>
                <a:ea typeface="Cambria" panose="02040503050406030204" pitchFamily="18" charset="0"/>
              </a:rPr>
              <a:t>The beginning of the simple mold allergy is, again, not that alarming and is. Because of this, people tend to ignore itchy eyes or a runny nose, blaming it on the common cold sometimes. Ignorance can come at a great price since complications from mold allergies are also common.</a:t>
            </a:r>
          </a:p>
          <a:p>
            <a:pPr algn="just"/>
            <a:endParaRPr lang="en-IN" dirty="0"/>
          </a:p>
        </p:txBody>
      </p:sp>
      <p:pic>
        <p:nvPicPr>
          <p:cNvPr id="5" name="Picture 4">
            <a:extLst>
              <a:ext uri="{FF2B5EF4-FFF2-40B4-BE49-F238E27FC236}">
                <a16:creationId xmlns:a16="http://schemas.microsoft.com/office/drawing/2014/main" xmlns="" id="{BFC6DF44-7DF6-88D1-C96F-8AACEE1E309C}"/>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130947" y="57206"/>
            <a:ext cx="1632155" cy="865239"/>
          </a:xfrm>
          <a:prstGeom prst="rect">
            <a:avLst/>
          </a:prstGeom>
        </p:spPr>
      </p:pic>
      <p:pic>
        <p:nvPicPr>
          <p:cNvPr id="2050" name="Picture 2">
            <a:extLst>
              <a:ext uri="{FF2B5EF4-FFF2-40B4-BE49-F238E27FC236}">
                <a16:creationId xmlns:a16="http://schemas.microsoft.com/office/drawing/2014/main" xmlns="" id="{0D8230AA-41BB-1AEB-DDAE-1F54C568D8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198" y="2477729"/>
            <a:ext cx="3659968" cy="2429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608997"/>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5CA2FF0-E8E2-B75E-3E53-1D82265373B7}"/>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146142" y="111283"/>
            <a:ext cx="1632155" cy="865239"/>
          </a:xfrm>
          <a:prstGeom prst="rect">
            <a:avLst/>
          </a:prstGeom>
        </p:spPr>
      </p:pic>
      <p:sp>
        <p:nvSpPr>
          <p:cNvPr id="3" name="TextBox 2">
            <a:extLst>
              <a:ext uri="{FF2B5EF4-FFF2-40B4-BE49-F238E27FC236}">
                <a16:creationId xmlns:a16="http://schemas.microsoft.com/office/drawing/2014/main" xmlns="" id="{5E9E24AF-6DE9-0785-D689-4883A75A982C}"/>
              </a:ext>
            </a:extLst>
          </p:cNvPr>
          <p:cNvSpPr txBox="1"/>
          <p:nvPr/>
        </p:nvSpPr>
        <p:spPr>
          <a:xfrm>
            <a:off x="1288473" y="740549"/>
            <a:ext cx="9809016" cy="861774"/>
          </a:xfrm>
          <a:prstGeom prst="rect">
            <a:avLst/>
          </a:prstGeom>
          <a:noFill/>
        </p:spPr>
        <p:txBody>
          <a:bodyPr wrap="square" rtlCol="0">
            <a:spAutoFit/>
          </a:bodyPr>
          <a:lstStyle/>
          <a:p>
            <a:pPr algn="ctr"/>
            <a:r>
              <a:rPr lang="en-US" sz="3200" b="1" i="0" dirty="0" smtClean="0">
                <a:effectLst/>
                <a:latin typeface="Cambria" panose="02040503050406030204" pitchFamily="18" charset="0"/>
                <a:ea typeface="Cambria" panose="02040503050406030204" pitchFamily="18" charset="0"/>
              </a:rPr>
              <a:t>Most </a:t>
            </a:r>
            <a:r>
              <a:rPr lang="en-US" sz="3200" b="1" i="0" dirty="0">
                <a:effectLst/>
                <a:latin typeface="Cambria" panose="02040503050406030204" pitchFamily="18" charset="0"/>
                <a:ea typeface="Cambria" panose="02040503050406030204" pitchFamily="18" charset="0"/>
              </a:rPr>
              <a:t>Comprehensive Mold Facts &amp; Information</a:t>
            </a:r>
          </a:p>
          <a:p>
            <a:endParaRPr lang="en-IN" dirty="0"/>
          </a:p>
        </p:txBody>
      </p:sp>
      <p:sp>
        <p:nvSpPr>
          <p:cNvPr id="7" name="TextBox 6">
            <a:extLst>
              <a:ext uri="{FF2B5EF4-FFF2-40B4-BE49-F238E27FC236}">
                <a16:creationId xmlns:a16="http://schemas.microsoft.com/office/drawing/2014/main" xmlns="" id="{8662B5FA-353A-3E17-6D87-9CA3024EEC64}"/>
              </a:ext>
            </a:extLst>
          </p:cNvPr>
          <p:cNvSpPr txBox="1"/>
          <p:nvPr/>
        </p:nvSpPr>
        <p:spPr>
          <a:xfrm>
            <a:off x="1288473" y="1330037"/>
            <a:ext cx="9656617" cy="470898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342900" indent="-342900" algn="just" fontAlgn="base">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Health</a:t>
            </a:r>
          </a:p>
          <a:p>
            <a:pPr algn="just" fontAlgn="base"/>
            <a:r>
              <a:rPr lang="en-US" sz="2000" b="0" i="0" dirty="0">
                <a:effectLst/>
                <a:latin typeface="Cambria" panose="02040503050406030204" pitchFamily="18" charset="0"/>
                <a:ea typeface="Cambria" panose="02040503050406030204" pitchFamily="18" charset="0"/>
              </a:rPr>
              <a:t>Mold spores also float in the air, and in a mold-infested house, many types of harmful mold spores float around.</a:t>
            </a:r>
          </a:p>
          <a:p>
            <a:pPr algn="just" fontAlgn="base"/>
            <a:endParaRPr lang="en-US" sz="2000" b="0" i="0" dirty="0">
              <a:effectLst/>
              <a:latin typeface="Cambria" panose="02040503050406030204" pitchFamily="18" charset="0"/>
              <a:ea typeface="Cambria" panose="02040503050406030204" pitchFamily="18" charset="0"/>
            </a:endParaRPr>
          </a:p>
          <a:p>
            <a:pPr marL="342900" indent="-342900" algn="just" fontAlgn="base">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Education</a:t>
            </a:r>
          </a:p>
          <a:p>
            <a:pPr algn="just" fontAlgn="base"/>
            <a:r>
              <a:rPr lang="en-US" sz="2000" b="0" i="0" dirty="0">
                <a:effectLst/>
                <a:latin typeface="Cambria" panose="02040503050406030204" pitchFamily="18" charset="0"/>
                <a:ea typeface="Cambria" panose="02040503050406030204" pitchFamily="18" charset="0"/>
              </a:rPr>
              <a:t>Moreover, mold spores are also the cause of fungal infections. Your digestive tract or the skin, together with the lungs</a:t>
            </a:r>
          </a:p>
          <a:p>
            <a:pPr algn="just" fontAlgn="base"/>
            <a:endParaRPr lang="en-US" sz="2000" b="0" i="0" dirty="0">
              <a:effectLst/>
              <a:latin typeface="Cambria" panose="02040503050406030204" pitchFamily="18" charset="0"/>
              <a:ea typeface="Cambria" panose="02040503050406030204" pitchFamily="18" charset="0"/>
            </a:endParaRPr>
          </a:p>
          <a:p>
            <a:pPr marL="342900" indent="-342900" algn="just" fontAlgn="base">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Lab Reports</a:t>
            </a:r>
          </a:p>
          <a:p>
            <a:pPr algn="just" fontAlgn="base"/>
            <a:r>
              <a:rPr lang="en-US" sz="2000" b="0" i="0" dirty="0">
                <a:effectLst/>
                <a:latin typeface="Cambria" panose="02040503050406030204" pitchFamily="18" charset="0"/>
                <a:ea typeface="Cambria" panose="02040503050406030204" pitchFamily="18" charset="0"/>
              </a:rPr>
              <a:t>The Laboratory team can take care of the black mold samples from your house, no matter how bad it is.</a:t>
            </a:r>
          </a:p>
          <a:p>
            <a:pPr algn="just" fontAlgn="base"/>
            <a:endParaRPr lang="en-US" sz="2000" b="0" i="0" dirty="0">
              <a:effectLst/>
              <a:latin typeface="Cambria" panose="02040503050406030204" pitchFamily="18" charset="0"/>
              <a:ea typeface="Cambria" panose="02040503050406030204" pitchFamily="18" charset="0"/>
            </a:endParaRPr>
          </a:p>
          <a:p>
            <a:pPr marL="342900" indent="-342900" algn="just" fontAlgn="base">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Treatment</a:t>
            </a:r>
          </a:p>
          <a:p>
            <a:pPr algn="just" fontAlgn="base"/>
            <a:r>
              <a:rPr lang="en-US" sz="2000" b="0" i="0" dirty="0">
                <a:effectLst/>
                <a:latin typeface="Cambria" panose="02040503050406030204" pitchFamily="18" charset="0"/>
                <a:ea typeface="Cambria" panose="02040503050406030204" pitchFamily="18" charset="0"/>
              </a:rPr>
              <a:t>We can locate professionals and the newest treatments at the highest standards eliminating the </a:t>
            </a:r>
            <a:r>
              <a:rPr lang="en-US" sz="2000" b="0" i="0" dirty="0">
                <a:effectLst/>
                <a:latin typeface="Cambria" panose="02040503050406030204" pitchFamily="18" charset="0"/>
                <a:ea typeface="Cambria" panose="02040503050406030204" pitchFamily="18" charset="0"/>
                <a:hlinkClick r:id="rId3"/>
              </a:rPr>
              <a:t>dangers of mold</a:t>
            </a:r>
            <a:endParaRPr lang="en-US" sz="2000" b="0" i="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33854904"/>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5788FD0-71BA-001E-33C5-D58D03BE7C09}"/>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255638" y="235974"/>
            <a:ext cx="1632155" cy="865239"/>
          </a:xfrm>
          <a:prstGeom prst="rect">
            <a:avLst/>
          </a:prstGeom>
        </p:spPr>
      </p:pic>
      <p:sp>
        <p:nvSpPr>
          <p:cNvPr id="3" name="TextBox 2">
            <a:extLst>
              <a:ext uri="{FF2B5EF4-FFF2-40B4-BE49-F238E27FC236}">
                <a16:creationId xmlns:a16="http://schemas.microsoft.com/office/drawing/2014/main" xmlns="" id="{060C2823-9E76-784E-8946-51D332A13402}"/>
              </a:ext>
            </a:extLst>
          </p:cNvPr>
          <p:cNvSpPr txBox="1"/>
          <p:nvPr/>
        </p:nvSpPr>
        <p:spPr>
          <a:xfrm>
            <a:off x="1191492" y="3184227"/>
            <a:ext cx="4826743" cy="252376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endParaRPr lang="en-IN" dirty="0"/>
          </a:p>
          <a:p>
            <a:pPr algn="just" fontAlgn="base"/>
            <a:r>
              <a:rPr lang="en-US" sz="2000" b="0" i="0" dirty="0">
                <a:effectLst/>
                <a:latin typeface="Cambria" panose="02040503050406030204" pitchFamily="18" charset="0"/>
                <a:ea typeface="Cambria" panose="02040503050406030204" pitchFamily="18" charset="0"/>
              </a:rPr>
              <a:t>When it comes to your home, the </a:t>
            </a:r>
            <a:r>
              <a:rPr lang="en-US" sz="2000" b="1" i="0" dirty="0">
                <a:effectLst/>
                <a:latin typeface="Cambria" panose="02040503050406030204" pitchFamily="18" charset="0"/>
                <a:ea typeface="Cambria" panose="02040503050406030204" pitchFamily="18" charset="0"/>
              </a:rPr>
              <a:t>dangers of mold</a:t>
            </a:r>
            <a:r>
              <a:rPr lang="en-US" sz="2000" b="0" i="0" dirty="0">
                <a:effectLst/>
                <a:latin typeface="Cambria" panose="02040503050406030204" pitchFamily="18" charset="0"/>
                <a:ea typeface="Cambria" panose="02040503050406030204" pitchFamily="18" charset="0"/>
              </a:rPr>
              <a:t> are not obvious at first. You might see some dark spots on the wall or something similar moisture stains. If you ignore those spots, they will continue to grow on the walls, flooring or ceiling, and completely infest your house.</a:t>
            </a:r>
          </a:p>
        </p:txBody>
      </p:sp>
      <p:pic>
        <p:nvPicPr>
          <p:cNvPr id="3076" name="Picture 4">
            <a:extLst>
              <a:ext uri="{FF2B5EF4-FFF2-40B4-BE49-F238E27FC236}">
                <a16:creationId xmlns:a16="http://schemas.microsoft.com/office/drawing/2014/main" xmlns="" id="{90ACCB87-B034-75E9-E72E-C7CB05E5D8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489" y="616973"/>
            <a:ext cx="5193275" cy="34621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91492" y="1332401"/>
            <a:ext cx="4992997" cy="2031325"/>
          </a:xfrm>
          <a:prstGeom prst="rect">
            <a:avLst/>
          </a:prstGeom>
          <a:noFill/>
        </p:spPr>
        <p:txBody>
          <a:bodyPr wrap="square" rtlCol="0">
            <a:spAutoFit/>
          </a:bodyPr>
          <a:lstStyle/>
          <a:p>
            <a:r>
              <a:rPr lang="en-US" sz="3600" b="1" dirty="0">
                <a:latin typeface="Cambria" panose="02040503050406030204" pitchFamily="18" charset="0"/>
                <a:ea typeface="Cambria" panose="02040503050406030204" pitchFamily="18" charset="0"/>
              </a:rPr>
              <a:t>Easy Access to</a:t>
            </a:r>
            <a:br>
              <a:rPr lang="en-US" sz="3600" b="1" dirty="0">
                <a:latin typeface="Cambria" panose="02040503050406030204" pitchFamily="18" charset="0"/>
                <a:ea typeface="Cambria" panose="02040503050406030204" pitchFamily="18" charset="0"/>
              </a:rPr>
            </a:br>
            <a:r>
              <a:rPr lang="en-US" sz="3600" b="1" dirty="0">
                <a:latin typeface="Cambria" panose="02040503050406030204" pitchFamily="18" charset="0"/>
                <a:ea typeface="Cambria" panose="02040503050406030204" pitchFamily="18" charset="0"/>
              </a:rPr>
              <a:t>Advanced Mold Services</a:t>
            </a:r>
          </a:p>
          <a:p>
            <a:endParaRPr lang="en-US" dirty="0"/>
          </a:p>
        </p:txBody>
      </p:sp>
    </p:spTree>
    <p:extLst>
      <p:ext uri="{BB962C8B-B14F-4D97-AF65-F5344CB8AC3E}">
        <p14:creationId xmlns:p14="http://schemas.microsoft.com/office/powerpoint/2010/main" val="1551187059"/>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46BB6957-3FF3-F43D-C8D6-A3E8965E083A}"/>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255638" y="235974"/>
            <a:ext cx="1632155" cy="865239"/>
          </a:xfrm>
          <a:prstGeom prst="rect">
            <a:avLst/>
          </a:prstGeom>
        </p:spPr>
      </p:pic>
      <p:sp>
        <p:nvSpPr>
          <p:cNvPr id="6" name="TextBox 5">
            <a:extLst>
              <a:ext uri="{FF2B5EF4-FFF2-40B4-BE49-F238E27FC236}">
                <a16:creationId xmlns:a16="http://schemas.microsoft.com/office/drawing/2014/main" xmlns="" id="{D72CC898-C998-A7BC-C4EF-9E256078F397}"/>
              </a:ext>
            </a:extLst>
          </p:cNvPr>
          <p:cNvSpPr txBox="1"/>
          <p:nvPr/>
        </p:nvSpPr>
        <p:spPr>
          <a:xfrm>
            <a:off x="2866105" y="856911"/>
            <a:ext cx="6096000" cy="646331"/>
          </a:xfrm>
          <a:prstGeom prst="rect">
            <a:avLst/>
          </a:prstGeom>
          <a:noFill/>
        </p:spPr>
        <p:txBody>
          <a:bodyPr wrap="square">
            <a:spAutoFit/>
          </a:bodyPr>
          <a:lstStyle/>
          <a:p>
            <a:pPr algn="ctr"/>
            <a:r>
              <a:rPr lang="en-IN" sz="3600" b="1" i="0" dirty="0">
                <a:effectLst/>
                <a:latin typeface="Cambria" panose="02040503050406030204" pitchFamily="18" charset="0"/>
                <a:ea typeface="Cambria" panose="02040503050406030204" pitchFamily="18" charset="0"/>
              </a:rPr>
              <a:t>Our Fields of Specialization</a:t>
            </a:r>
          </a:p>
        </p:txBody>
      </p:sp>
      <p:sp>
        <p:nvSpPr>
          <p:cNvPr id="8" name="TextBox 7">
            <a:extLst>
              <a:ext uri="{FF2B5EF4-FFF2-40B4-BE49-F238E27FC236}">
                <a16:creationId xmlns:a16="http://schemas.microsoft.com/office/drawing/2014/main" xmlns="" id="{63CA2919-D04D-A60A-AAEE-53C65BCA1E0F}"/>
              </a:ext>
            </a:extLst>
          </p:cNvPr>
          <p:cNvSpPr txBox="1"/>
          <p:nvPr/>
        </p:nvSpPr>
        <p:spPr>
          <a:xfrm>
            <a:off x="1274618" y="2677102"/>
            <a:ext cx="2604209" cy="224676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l" fontAlgn="base"/>
            <a:r>
              <a:rPr lang="en-US" sz="2000" b="1" i="0" dirty="0">
                <a:effectLst/>
                <a:latin typeface="Cambria" panose="02040503050406030204" pitchFamily="18" charset="0"/>
                <a:ea typeface="Cambria" panose="02040503050406030204" pitchFamily="18" charset="0"/>
              </a:rPr>
              <a:t>Inspection &amp; </a:t>
            </a:r>
            <a:r>
              <a:rPr lang="en-US" sz="2000" b="1" i="0" dirty="0" smtClean="0">
                <a:effectLst/>
                <a:latin typeface="Cambria" panose="02040503050406030204" pitchFamily="18" charset="0"/>
                <a:ea typeface="Cambria" panose="02040503050406030204" pitchFamily="18" charset="0"/>
              </a:rPr>
              <a:t>Testing</a:t>
            </a:r>
          </a:p>
          <a:p>
            <a:pPr algn="l" fontAlgn="base"/>
            <a:endParaRPr lang="en-US" sz="2000" b="1" i="0" dirty="0">
              <a:effectLst/>
              <a:latin typeface="Cambria" panose="02040503050406030204" pitchFamily="18" charset="0"/>
              <a:ea typeface="Cambria" panose="02040503050406030204" pitchFamily="18" charset="0"/>
            </a:endParaRPr>
          </a:p>
          <a:p>
            <a:pPr algn="l" fontAlgn="base"/>
            <a:r>
              <a:rPr lang="en-US" sz="2000" b="1" i="0" dirty="0">
                <a:effectLst/>
                <a:latin typeface="Cambria" panose="02040503050406030204" pitchFamily="18" charset="0"/>
                <a:ea typeface="Cambria" panose="02040503050406030204" pitchFamily="18" charset="0"/>
              </a:rPr>
              <a:t>Residential &amp; </a:t>
            </a:r>
            <a:r>
              <a:rPr lang="en-US" sz="2000" b="1" i="0" dirty="0" smtClean="0">
                <a:effectLst/>
                <a:latin typeface="Cambria" panose="02040503050406030204" pitchFamily="18" charset="0"/>
                <a:ea typeface="Cambria" panose="02040503050406030204" pitchFamily="18" charset="0"/>
              </a:rPr>
              <a:t>Commercial</a:t>
            </a:r>
          </a:p>
          <a:p>
            <a:pPr algn="l" fontAlgn="base"/>
            <a:endParaRPr lang="en-US" sz="2000" b="1" i="0" dirty="0">
              <a:effectLst/>
              <a:latin typeface="Cambria" panose="02040503050406030204" pitchFamily="18" charset="0"/>
              <a:ea typeface="Cambria" panose="02040503050406030204" pitchFamily="18" charset="0"/>
            </a:endParaRPr>
          </a:p>
          <a:p>
            <a:pPr algn="l" fontAlgn="base"/>
            <a:r>
              <a:rPr lang="en-US" sz="2000" b="1" i="0" dirty="0">
                <a:effectLst/>
                <a:latin typeface="Cambria" panose="02040503050406030204" pitchFamily="18" charset="0"/>
                <a:ea typeface="Cambria" panose="02040503050406030204" pitchFamily="18" charset="0"/>
              </a:rPr>
              <a:t>Mold Removal &amp; Cleaning</a:t>
            </a:r>
          </a:p>
        </p:txBody>
      </p:sp>
      <p:sp>
        <p:nvSpPr>
          <p:cNvPr id="10" name="TextBox 9">
            <a:extLst>
              <a:ext uri="{FF2B5EF4-FFF2-40B4-BE49-F238E27FC236}">
                <a16:creationId xmlns:a16="http://schemas.microsoft.com/office/drawing/2014/main" xmlns="" id="{006F1C8C-EF85-9976-4DE7-B59E8ED1AB9D}"/>
              </a:ext>
            </a:extLst>
          </p:cNvPr>
          <p:cNvSpPr txBox="1"/>
          <p:nvPr/>
        </p:nvSpPr>
        <p:spPr>
          <a:xfrm>
            <a:off x="4700939" y="2677102"/>
            <a:ext cx="2426331"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l" fontAlgn="base"/>
            <a:r>
              <a:rPr lang="en-US" sz="2000" b="1" i="0" dirty="0">
                <a:effectLst/>
                <a:latin typeface="Cambria" panose="02040503050406030204" pitchFamily="18" charset="0"/>
                <a:ea typeface="Cambria" panose="02040503050406030204" pitchFamily="18" charset="0"/>
                <a:hlinkClick r:id="rId3"/>
              </a:rPr>
              <a:t>Mold </a:t>
            </a:r>
            <a:r>
              <a:rPr lang="en-US" sz="2000" b="1" i="0" dirty="0" smtClean="0">
                <a:effectLst/>
                <a:latin typeface="Cambria" panose="02040503050406030204" pitchFamily="18" charset="0"/>
                <a:ea typeface="Cambria" panose="02040503050406030204" pitchFamily="18" charset="0"/>
                <a:hlinkClick r:id="rId3"/>
              </a:rPr>
              <a:t>Testing</a:t>
            </a:r>
            <a:endParaRPr lang="en-US" sz="2000" b="1" i="0" dirty="0" smtClean="0">
              <a:effectLst/>
              <a:latin typeface="Cambria" panose="02040503050406030204" pitchFamily="18" charset="0"/>
              <a:ea typeface="Cambria" panose="02040503050406030204" pitchFamily="18" charset="0"/>
            </a:endParaRPr>
          </a:p>
          <a:p>
            <a:pPr algn="l" fontAlgn="base"/>
            <a:endParaRPr lang="en-US" sz="2000" b="1" i="0" dirty="0">
              <a:effectLst/>
              <a:latin typeface="Cambria" panose="02040503050406030204" pitchFamily="18" charset="0"/>
              <a:ea typeface="Cambria" panose="02040503050406030204" pitchFamily="18" charset="0"/>
            </a:endParaRPr>
          </a:p>
          <a:p>
            <a:pPr algn="l" fontAlgn="base"/>
            <a:r>
              <a:rPr lang="en-US" sz="2000" b="1" i="0" dirty="0">
                <a:effectLst/>
                <a:latin typeface="Cambria" panose="02040503050406030204" pitchFamily="18" charset="0"/>
                <a:ea typeface="Cambria" panose="02040503050406030204" pitchFamily="18" charset="0"/>
              </a:rPr>
              <a:t>Lab </a:t>
            </a:r>
            <a:r>
              <a:rPr lang="en-US" sz="2000" b="1" i="0" dirty="0" smtClean="0">
                <a:effectLst/>
                <a:latin typeface="Cambria" panose="02040503050406030204" pitchFamily="18" charset="0"/>
                <a:ea typeface="Cambria" panose="02040503050406030204" pitchFamily="18" charset="0"/>
              </a:rPr>
              <a:t>Analysis</a:t>
            </a:r>
          </a:p>
          <a:p>
            <a:pPr algn="l" fontAlgn="base"/>
            <a:endParaRPr lang="en-US" sz="2000" b="1" i="0" dirty="0">
              <a:effectLst/>
              <a:latin typeface="Cambria" panose="02040503050406030204" pitchFamily="18" charset="0"/>
              <a:ea typeface="Cambria" panose="02040503050406030204" pitchFamily="18" charset="0"/>
            </a:endParaRPr>
          </a:p>
          <a:p>
            <a:pPr algn="l" fontAlgn="base"/>
            <a:r>
              <a:rPr lang="en-US" sz="2000" b="1" i="0" dirty="0">
                <a:effectLst/>
                <a:latin typeface="Cambria" panose="02040503050406030204" pitchFamily="18" charset="0"/>
                <a:ea typeface="Cambria" panose="02040503050406030204" pitchFamily="18" charset="0"/>
              </a:rPr>
              <a:t>Asbestos &amp; Lead Testing</a:t>
            </a:r>
          </a:p>
        </p:txBody>
      </p:sp>
      <p:sp>
        <p:nvSpPr>
          <p:cNvPr id="12" name="TextBox 11">
            <a:extLst>
              <a:ext uri="{FF2B5EF4-FFF2-40B4-BE49-F238E27FC236}">
                <a16:creationId xmlns:a16="http://schemas.microsoft.com/office/drawing/2014/main" xmlns="" id="{4D560B49-64D6-EE99-C680-F4DEC93291ED}"/>
              </a:ext>
            </a:extLst>
          </p:cNvPr>
          <p:cNvSpPr txBox="1"/>
          <p:nvPr/>
        </p:nvSpPr>
        <p:spPr>
          <a:xfrm>
            <a:off x="7801896" y="2677102"/>
            <a:ext cx="2561304" cy="255454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l" fontAlgn="base"/>
            <a:r>
              <a:rPr lang="en-US" sz="2000" b="1" i="0" dirty="0">
                <a:effectLst/>
                <a:latin typeface="Cambria" panose="02040503050406030204" pitchFamily="18" charset="0"/>
                <a:ea typeface="Cambria" panose="02040503050406030204" pitchFamily="18" charset="0"/>
              </a:rPr>
              <a:t>Certified Lab Data &amp; </a:t>
            </a:r>
            <a:r>
              <a:rPr lang="en-US" sz="2000" b="1" i="0" dirty="0" smtClean="0">
                <a:effectLst/>
                <a:latin typeface="Cambria" panose="02040503050406030204" pitchFamily="18" charset="0"/>
                <a:ea typeface="Cambria" panose="02040503050406030204" pitchFamily="18" charset="0"/>
              </a:rPr>
              <a:t>Techs</a:t>
            </a:r>
          </a:p>
          <a:p>
            <a:pPr algn="l" fontAlgn="base"/>
            <a:endParaRPr lang="en-US" sz="2000" b="1" i="0" dirty="0">
              <a:effectLst/>
              <a:latin typeface="Cambria" panose="02040503050406030204" pitchFamily="18" charset="0"/>
              <a:ea typeface="Cambria" panose="02040503050406030204" pitchFamily="18" charset="0"/>
            </a:endParaRPr>
          </a:p>
          <a:p>
            <a:pPr algn="l" fontAlgn="base"/>
            <a:r>
              <a:rPr lang="en-US" sz="2000" b="1" i="0" dirty="0">
                <a:effectLst/>
                <a:latin typeface="Cambria" panose="02040503050406030204" pitchFamily="18" charset="0"/>
                <a:ea typeface="Cambria" panose="02040503050406030204" pitchFamily="18" charset="0"/>
              </a:rPr>
              <a:t>Rapid Lab </a:t>
            </a:r>
            <a:r>
              <a:rPr lang="en-US" sz="2000" b="1" i="0" dirty="0" smtClean="0">
                <a:effectLst/>
                <a:latin typeface="Cambria" panose="02040503050406030204" pitchFamily="18" charset="0"/>
                <a:ea typeface="Cambria" panose="02040503050406030204" pitchFamily="18" charset="0"/>
              </a:rPr>
              <a:t>Turn Around Times</a:t>
            </a:r>
          </a:p>
          <a:p>
            <a:pPr algn="l" fontAlgn="base"/>
            <a:endParaRPr lang="en-US" sz="2000" b="1" i="0" dirty="0">
              <a:effectLst/>
              <a:latin typeface="Cambria" panose="02040503050406030204" pitchFamily="18" charset="0"/>
              <a:ea typeface="Cambria" panose="02040503050406030204" pitchFamily="18" charset="0"/>
            </a:endParaRPr>
          </a:p>
          <a:p>
            <a:pPr algn="l" fontAlgn="base"/>
            <a:r>
              <a:rPr lang="en-US" sz="2000" b="1" i="0" dirty="0">
                <a:effectLst/>
                <a:latin typeface="Cambria" panose="02040503050406030204" pitchFamily="18" charset="0"/>
                <a:ea typeface="Cambria" panose="02040503050406030204" pitchFamily="18" charset="0"/>
              </a:rPr>
              <a:t>AIHA Lab Technicians</a:t>
            </a:r>
          </a:p>
        </p:txBody>
      </p:sp>
      <p:cxnSp>
        <p:nvCxnSpPr>
          <p:cNvPr id="5" name="Straight Connector 4"/>
          <p:cNvCxnSpPr/>
          <p:nvPr/>
        </p:nvCxnSpPr>
        <p:spPr>
          <a:xfrm flipH="1">
            <a:off x="4184073" y="2147455"/>
            <a:ext cx="13854" cy="332509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flipH="1">
            <a:off x="7424251" y="2137941"/>
            <a:ext cx="13854" cy="332509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27118645"/>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0BFBA70-A84F-087D-C2F6-330293D455EF}"/>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255638" y="235974"/>
            <a:ext cx="1632155" cy="865239"/>
          </a:xfrm>
          <a:prstGeom prst="rect">
            <a:avLst/>
          </a:prstGeom>
        </p:spPr>
      </p:pic>
      <p:sp>
        <p:nvSpPr>
          <p:cNvPr id="3" name="TextBox 2">
            <a:extLst>
              <a:ext uri="{FF2B5EF4-FFF2-40B4-BE49-F238E27FC236}">
                <a16:creationId xmlns:a16="http://schemas.microsoft.com/office/drawing/2014/main" xmlns="" id="{74E2C47F-2C52-D0C6-0CCF-C3141E3AEAC8}"/>
              </a:ext>
            </a:extLst>
          </p:cNvPr>
          <p:cNvSpPr txBox="1"/>
          <p:nvPr/>
        </p:nvSpPr>
        <p:spPr>
          <a:xfrm>
            <a:off x="3156155" y="934065"/>
            <a:ext cx="5879690" cy="646331"/>
          </a:xfrm>
          <a:prstGeom prst="rect">
            <a:avLst/>
          </a:prstGeom>
          <a:noFill/>
        </p:spPr>
        <p:txBody>
          <a:bodyPr wrap="square" rtlCol="0">
            <a:spAutoFit/>
          </a:bodyPr>
          <a:lstStyle/>
          <a:p>
            <a:r>
              <a:rPr lang="en-US" sz="3600" b="0" i="0" dirty="0">
                <a:effectLst/>
                <a:latin typeface="Cambria" panose="02040503050406030204" pitchFamily="18" charset="0"/>
                <a:ea typeface="Cambria" panose="02040503050406030204" pitchFamily="18" charset="0"/>
              </a:rPr>
              <a:t>What Our Clients Have to Say</a:t>
            </a:r>
          </a:p>
        </p:txBody>
      </p:sp>
      <p:sp>
        <p:nvSpPr>
          <p:cNvPr id="5" name="TextBox 4">
            <a:extLst>
              <a:ext uri="{FF2B5EF4-FFF2-40B4-BE49-F238E27FC236}">
                <a16:creationId xmlns:a16="http://schemas.microsoft.com/office/drawing/2014/main" xmlns="" id="{AD7CB408-ABB4-7EB1-AE1C-D40BB3BD8368}"/>
              </a:ext>
            </a:extLst>
          </p:cNvPr>
          <p:cNvSpPr txBox="1"/>
          <p:nvPr/>
        </p:nvSpPr>
        <p:spPr>
          <a:xfrm>
            <a:off x="1648691" y="1925781"/>
            <a:ext cx="5500254" cy="378565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l" fontAlgn="base"/>
            <a:r>
              <a:rPr lang="en-US" sz="2400" b="0" i="1" dirty="0">
                <a:effectLst/>
                <a:latin typeface="Cambria" panose="02040503050406030204" pitchFamily="18" charset="0"/>
                <a:ea typeface="Cambria" panose="02040503050406030204" pitchFamily="18" charset="0"/>
              </a:rPr>
              <a:t>“Awesome service from a real professional mold specialist service.  I look forward to working with them again.</a:t>
            </a:r>
          </a:p>
          <a:p>
            <a:pPr algn="l" fontAlgn="base"/>
            <a:r>
              <a:rPr lang="en-US" sz="2400" b="0" i="1" dirty="0">
                <a:effectLst/>
                <a:latin typeface="Cambria" panose="02040503050406030204" pitchFamily="18" charset="0"/>
                <a:ea typeface="Cambria" panose="02040503050406030204" pitchFamily="18" charset="0"/>
              </a:rPr>
              <a:t>Alice </a:t>
            </a:r>
            <a:r>
              <a:rPr lang="en-US" sz="2400" b="0" i="1" dirty="0" err="1">
                <a:effectLst/>
                <a:latin typeface="Cambria" panose="02040503050406030204" pitchFamily="18" charset="0"/>
                <a:ea typeface="Cambria" panose="02040503050406030204" pitchFamily="18" charset="0"/>
              </a:rPr>
              <a:t>Tinkerton</a:t>
            </a:r>
            <a:r>
              <a:rPr lang="en-US" sz="2400" b="0" i="1" dirty="0">
                <a:effectLst/>
                <a:latin typeface="Cambria" panose="02040503050406030204" pitchFamily="18" charset="0"/>
                <a:ea typeface="Cambria" panose="02040503050406030204" pitchFamily="18" charset="0"/>
              </a:rPr>
              <a:t>”</a:t>
            </a:r>
          </a:p>
          <a:p>
            <a:pPr algn="l" fontAlgn="base"/>
            <a:endParaRPr lang="en-US" sz="2400" b="0" i="1" dirty="0">
              <a:effectLst/>
              <a:latin typeface="Cambria" panose="02040503050406030204" pitchFamily="18" charset="0"/>
              <a:ea typeface="Cambria" panose="02040503050406030204" pitchFamily="18" charset="0"/>
            </a:endParaRPr>
          </a:p>
          <a:p>
            <a:pPr algn="l" fontAlgn="base"/>
            <a:r>
              <a:rPr lang="en-US" sz="2400" b="0" i="1" dirty="0">
                <a:effectLst/>
                <a:latin typeface="Cambria" panose="02040503050406030204" pitchFamily="18" charset="0"/>
                <a:ea typeface="Cambria" panose="02040503050406030204" pitchFamily="18" charset="0"/>
              </a:rPr>
              <a:t>“Great information about mold and mold testing.  I will share this information with my family!</a:t>
            </a:r>
          </a:p>
          <a:p>
            <a:pPr algn="l" fontAlgn="base"/>
            <a:r>
              <a:rPr lang="en-US" sz="2400" b="0" i="1" dirty="0">
                <a:effectLst/>
                <a:latin typeface="Cambria" panose="02040503050406030204" pitchFamily="18" charset="0"/>
                <a:ea typeface="Cambria" panose="02040503050406030204" pitchFamily="18" charset="0"/>
              </a:rPr>
              <a:t>Cameron Alistair”</a:t>
            </a:r>
          </a:p>
          <a:p>
            <a:pPr algn="l" fontAlgn="base"/>
            <a:endParaRPr lang="en-US" sz="2400" b="0" i="1" dirty="0">
              <a:solidFill>
                <a:schemeClr val="bg1">
                  <a:lumMod val="95000"/>
                </a:schemeClr>
              </a:solidFill>
              <a:effectLst/>
              <a:latin typeface="Cambria" panose="02040503050406030204" pitchFamily="18" charset="0"/>
              <a:ea typeface="Cambria" panose="02040503050406030204" pitchFamily="18" charset="0"/>
            </a:endParaRPr>
          </a:p>
        </p:txBody>
      </p:sp>
      <p:pic>
        <p:nvPicPr>
          <p:cNvPr id="4" name="Picture 2">
            <a:extLst>
              <a:ext uri="{FF2B5EF4-FFF2-40B4-BE49-F238E27FC236}">
                <a16:creationId xmlns:a16="http://schemas.microsoft.com/office/drawing/2014/main" xmlns="" id="{9FC1D439-0236-4EC1-DB16-C0563DE605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5310" y="2932330"/>
            <a:ext cx="4421587" cy="2285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617943"/>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0BE9428-C01D-41AA-7428-A29623265662}"/>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157274" y="97429"/>
            <a:ext cx="1632155" cy="865239"/>
          </a:xfrm>
          <a:prstGeom prst="rect">
            <a:avLst/>
          </a:prstGeom>
        </p:spPr>
      </p:pic>
      <p:sp>
        <p:nvSpPr>
          <p:cNvPr id="3" name="TextBox 2">
            <a:extLst>
              <a:ext uri="{FF2B5EF4-FFF2-40B4-BE49-F238E27FC236}">
                <a16:creationId xmlns:a16="http://schemas.microsoft.com/office/drawing/2014/main" xmlns="" id="{32D2823F-4A34-3084-7D87-6CB330E0584E}"/>
              </a:ext>
            </a:extLst>
          </p:cNvPr>
          <p:cNvSpPr txBox="1"/>
          <p:nvPr/>
        </p:nvSpPr>
        <p:spPr>
          <a:xfrm>
            <a:off x="1789429" y="1621472"/>
            <a:ext cx="8559915" cy="861774"/>
          </a:xfrm>
          <a:prstGeom prst="rect">
            <a:avLst/>
          </a:prstGeom>
          <a:noFill/>
        </p:spPr>
        <p:txBody>
          <a:bodyPr wrap="square" rtlCol="0">
            <a:spAutoFit/>
          </a:bodyPr>
          <a:lstStyle/>
          <a:p>
            <a:pPr algn="ctr" fontAlgn="base"/>
            <a:r>
              <a:rPr lang="en-US" sz="1600" b="0" i="0" dirty="0" smtClean="0">
                <a:effectLst/>
                <a:latin typeface="Cambria" panose="02040503050406030204" pitchFamily="18" charset="0"/>
                <a:ea typeface="Cambria" panose="02040503050406030204" pitchFamily="18" charset="0"/>
              </a:rPr>
              <a:t>You </a:t>
            </a:r>
            <a:r>
              <a:rPr lang="en-US" sz="1600" b="0" i="0" dirty="0">
                <a:effectLst/>
                <a:latin typeface="Cambria" panose="02040503050406030204" pitchFamily="18" charset="0"/>
                <a:ea typeface="Cambria" panose="02040503050406030204" pitchFamily="18" charset="0"/>
              </a:rPr>
              <a:t>can be good in many specialties but it’s hard to be exceptional at all. Each of our team members is trained in a special branch of building sciences and laboratory services.</a:t>
            </a:r>
          </a:p>
          <a:p>
            <a:endParaRPr lang="en-IN" dirty="0"/>
          </a:p>
        </p:txBody>
      </p:sp>
      <p:pic>
        <p:nvPicPr>
          <p:cNvPr id="7" name="Picture 6">
            <a:extLst>
              <a:ext uri="{FF2B5EF4-FFF2-40B4-BE49-F238E27FC236}">
                <a16:creationId xmlns:a16="http://schemas.microsoft.com/office/drawing/2014/main" xmlns="" id="{9C133C44-C483-0824-1704-45538CD2C5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275" t="14242" r="34275" b="8815"/>
          <a:stretch/>
        </p:blipFill>
        <p:spPr>
          <a:xfrm>
            <a:off x="1215668" y="2661295"/>
            <a:ext cx="2140662" cy="2924702"/>
          </a:xfrm>
          <a:prstGeom prst="rect">
            <a:avLst/>
          </a:prstGeom>
        </p:spPr>
      </p:pic>
      <p:sp>
        <p:nvSpPr>
          <p:cNvPr id="11" name="TextBox 10">
            <a:extLst>
              <a:ext uri="{FF2B5EF4-FFF2-40B4-BE49-F238E27FC236}">
                <a16:creationId xmlns:a16="http://schemas.microsoft.com/office/drawing/2014/main" xmlns="" id="{FCCF08A9-5CDE-8495-E50B-2B404FF9AAE9}"/>
              </a:ext>
            </a:extLst>
          </p:cNvPr>
          <p:cNvSpPr txBox="1"/>
          <p:nvPr/>
        </p:nvSpPr>
        <p:spPr>
          <a:xfrm>
            <a:off x="1215667" y="5585997"/>
            <a:ext cx="2140663"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IN" sz="1600" b="1" dirty="0"/>
              <a:t>Miles B.</a:t>
            </a:r>
          </a:p>
          <a:p>
            <a:r>
              <a:rPr lang="en-IN" sz="1600" b="1" dirty="0"/>
              <a:t>Inspection &amp; Testing</a:t>
            </a:r>
          </a:p>
        </p:txBody>
      </p:sp>
      <p:pic>
        <p:nvPicPr>
          <p:cNvPr id="17" name="Picture 16">
            <a:extLst>
              <a:ext uri="{FF2B5EF4-FFF2-40B4-BE49-F238E27FC236}">
                <a16:creationId xmlns:a16="http://schemas.microsoft.com/office/drawing/2014/main" xmlns="" id="{5DE836DA-8EE5-B5FB-B895-2B2D18EB46A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080" t="15038" r="34960" b="8040"/>
          <a:stretch/>
        </p:blipFill>
        <p:spPr>
          <a:xfrm>
            <a:off x="4434348" y="2661294"/>
            <a:ext cx="2140662" cy="2801592"/>
          </a:xfrm>
          <a:prstGeom prst="rect">
            <a:avLst/>
          </a:prstGeom>
        </p:spPr>
      </p:pic>
      <p:sp>
        <p:nvSpPr>
          <p:cNvPr id="18" name="TextBox 17">
            <a:extLst>
              <a:ext uri="{FF2B5EF4-FFF2-40B4-BE49-F238E27FC236}">
                <a16:creationId xmlns:a16="http://schemas.microsoft.com/office/drawing/2014/main" xmlns="" id="{DAF5A2DB-1B7E-BE16-1AB4-BB8CF0AC7D11}"/>
              </a:ext>
            </a:extLst>
          </p:cNvPr>
          <p:cNvSpPr txBox="1"/>
          <p:nvPr/>
        </p:nvSpPr>
        <p:spPr>
          <a:xfrm>
            <a:off x="4434348" y="5462885"/>
            <a:ext cx="2140662"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IN" sz="1600" b="1" dirty="0">
                <a:latin typeface="Cambria" panose="02040503050406030204" pitchFamily="18" charset="0"/>
                <a:ea typeface="Cambria" panose="02040503050406030204" pitchFamily="18" charset="0"/>
              </a:rPr>
              <a:t>Brandon H</a:t>
            </a:r>
          </a:p>
          <a:p>
            <a:r>
              <a:rPr lang="en-IN" sz="1600" b="1" dirty="0">
                <a:latin typeface="Cambria" panose="02040503050406030204" pitchFamily="18" charset="0"/>
                <a:ea typeface="Cambria" panose="02040503050406030204" pitchFamily="18" charset="0"/>
              </a:rPr>
              <a:t>Commercial Property</a:t>
            </a:r>
          </a:p>
        </p:txBody>
      </p:sp>
      <p:pic>
        <p:nvPicPr>
          <p:cNvPr id="20" name="Picture 19">
            <a:extLst>
              <a:ext uri="{FF2B5EF4-FFF2-40B4-BE49-F238E27FC236}">
                <a16:creationId xmlns:a16="http://schemas.microsoft.com/office/drawing/2014/main" xmlns="" id="{1157D51A-A7BE-D635-8603-230A253A7A00}"/>
              </a:ext>
            </a:extLst>
          </p:cNvPr>
          <p:cNvPicPr>
            <a:picLocks noChangeAspect="1"/>
          </p:cNvPicPr>
          <p:nvPr/>
        </p:nvPicPr>
        <p:blipFill rotWithShape="1">
          <a:blip r:embed="rId5">
            <a:extLst>
              <a:ext uri="{28A0092B-C50C-407E-A947-70E740481C1C}">
                <a14:useLocalDpi xmlns:a14="http://schemas.microsoft.com/office/drawing/2010/main" val="0"/>
              </a:ext>
            </a:extLst>
          </a:blip>
          <a:srcRect l="26764" t="18870" r="16936" b="13751"/>
          <a:stretch/>
        </p:blipFill>
        <p:spPr>
          <a:xfrm>
            <a:off x="7538341" y="2661293"/>
            <a:ext cx="3032677" cy="2922916"/>
          </a:xfrm>
          <a:prstGeom prst="rect">
            <a:avLst/>
          </a:prstGeom>
        </p:spPr>
      </p:pic>
      <p:sp>
        <p:nvSpPr>
          <p:cNvPr id="21" name="TextBox 20">
            <a:extLst>
              <a:ext uri="{FF2B5EF4-FFF2-40B4-BE49-F238E27FC236}">
                <a16:creationId xmlns:a16="http://schemas.microsoft.com/office/drawing/2014/main" xmlns="" id="{9193518F-73EA-803E-D181-8B68368956C4}"/>
              </a:ext>
            </a:extLst>
          </p:cNvPr>
          <p:cNvSpPr txBox="1"/>
          <p:nvPr/>
        </p:nvSpPr>
        <p:spPr>
          <a:xfrm>
            <a:off x="7538343" y="5584208"/>
            <a:ext cx="3032676"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IN" sz="1600" b="1" dirty="0">
                <a:latin typeface="Cambria" panose="02040503050406030204" pitchFamily="18" charset="0"/>
                <a:ea typeface="Cambria" panose="02040503050406030204" pitchFamily="18" charset="0"/>
              </a:rPr>
              <a:t>Robert S.</a:t>
            </a:r>
          </a:p>
          <a:p>
            <a:r>
              <a:rPr lang="en-IN" sz="1600" b="1" dirty="0">
                <a:latin typeface="Cambria" panose="02040503050406030204" pitchFamily="18" charset="0"/>
                <a:ea typeface="Cambria" panose="02040503050406030204" pitchFamily="18" charset="0"/>
              </a:rPr>
              <a:t>Mold Removal &amp; Cleaning</a:t>
            </a:r>
          </a:p>
        </p:txBody>
      </p:sp>
      <p:sp>
        <p:nvSpPr>
          <p:cNvPr id="4" name="TextBox 3"/>
          <p:cNvSpPr txBox="1"/>
          <p:nvPr/>
        </p:nvSpPr>
        <p:spPr>
          <a:xfrm>
            <a:off x="1789429" y="852031"/>
            <a:ext cx="8559916" cy="76944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4400" dirty="0">
                <a:latin typeface="Cambria" panose="02040503050406030204" pitchFamily="18" charset="0"/>
                <a:ea typeface="Cambria" panose="02040503050406030204" pitchFamily="18" charset="0"/>
              </a:rPr>
              <a:t>Our Mold Inspection </a:t>
            </a:r>
            <a:r>
              <a:rPr lang="en-US" sz="4400" dirty="0" smtClean="0">
                <a:latin typeface="Cambria" panose="02040503050406030204" pitchFamily="18" charset="0"/>
                <a:ea typeface="Cambria" panose="02040503050406030204" pitchFamily="18" charset="0"/>
              </a:rPr>
              <a:t>Team</a:t>
            </a:r>
            <a:endParaRPr lang="en-US" sz="4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99320790"/>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DD2D3A5-2B0E-426E-3789-6715CA8CFEB9}"/>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255638" y="235974"/>
            <a:ext cx="1632155" cy="865239"/>
          </a:xfrm>
          <a:prstGeom prst="rect">
            <a:avLst/>
          </a:prstGeom>
        </p:spPr>
      </p:pic>
      <p:sp>
        <p:nvSpPr>
          <p:cNvPr id="7" name="TextBox 6">
            <a:extLst>
              <a:ext uri="{FF2B5EF4-FFF2-40B4-BE49-F238E27FC236}">
                <a16:creationId xmlns:a16="http://schemas.microsoft.com/office/drawing/2014/main" xmlns="" id="{30BD14AD-EA27-94E7-D122-02FABAF631EE}"/>
              </a:ext>
            </a:extLst>
          </p:cNvPr>
          <p:cNvSpPr txBox="1"/>
          <p:nvPr/>
        </p:nvSpPr>
        <p:spPr>
          <a:xfrm>
            <a:off x="1425677" y="2902157"/>
            <a:ext cx="9566787" cy="2677656"/>
          </a:xfrm>
          <a:prstGeom prst="rect">
            <a:avLst/>
          </a:prstGeom>
          <a:noFill/>
        </p:spPr>
        <p:txBody>
          <a:bodyPr wrap="square" rtlCol="0">
            <a:spAutoFit/>
          </a:bodyPr>
          <a:lstStyle/>
          <a:p>
            <a:pPr algn="just" fontAlgn="base"/>
            <a:r>
              <a:rPr lang="en-US" sz="2400" b="0" i="0" dirty="0" smtClean="0">
                <a:effectLst/>
                <a:latin typeface="Cambria" panose="02040503050406030204" pitchFamily="18" charset="0"/>
                <a:ea typeface="Cambria" panose="02040503050406030204" pitchFamily="18" charset="0"/>
              </a:rPr>
              <a:t>Ignoring </a:t>
            </a:r>
            <a:r>
              <a:rPr lang="en-US" sz="2400" b="0" i="0" dirty="0">
                <a:effectLst/>
                <a:latin typeface="Cambria" panose="02040503050406030204" pitchFamily="18" charset="0"/>
                <a:ea typeface="Cambria" panose="02040503050406030204" pitchFamily="18" charset="0"/>
              </a:rPr>
              <a:t>mold that forms in and around the house premises can have hard repercussions. Experts say there is over 300,000 types of mold, most of which are dangerous for your health when found </a:t>
            </a:r>
            <a:r>
              <a:rPr lang="en-US" sz="2400" b="0" i="0" dirty="0" err="1">
                <a:effectLst/>
                <a:latin typeface="Cambria" panose="02040503050406030204" pitchFamily="18" charset="0"/>
                <a:ea typeface="Cambria" panose="02040503050406030204" pitchFamily="18" charset="0"/>
              </a:rPr>
              <a:t>growind</a:t>
            </a:r>
            <a:r>
              <a:rPr lang="en-US" sz="2400" b="0" i="0" dirty="0">
                <a:effectLst/>
                <a:latin typeface="Cambria" panose="02040503050406030204" pitchFamily="18" charset="0"/>
                <a:ea typeface="Cambria" panose="02040503050406030204" pitchFamily="18" charset="0"/>
              </a:rPr>
              <a:t> indoors.</a:t>
            </a:r>
          </a:p>
          <a:p>
            <a:pPr algn="just" fontAlgn="base"/>
            <a:r>
              <a:rPr lang="en-US" sz="2400" b="0" i="0" dirty="0">
                <a:effectLst/>
                <a:latin typeface="Cambria" panose="02040503050406030204" pitchFamily="18" charset="0"/>
                <a:ea typeface="Cambria" panose="02040503050406030204" pitchFamily="18" charset="0"/>
              </a:rPr>
              <a:t>You can find mold anywhere there is humidity, light, and warmth. This makes a house with poor ventilation, leaks, and wet spots a death trap for its inhabitants.</a:t>
            </a:r>
          </a:p>
        </p:txBody>
      </p:sp>
      <p:sp>
        <p:nvSpPr>
          <p:cNvPr id="3" name="TextBox 2"/>
          <p:cNvSpPr txBox="1"/>
          <p:nvPr/>
        </p:nvSpPr>
        <p:spPr>
          <a:xfrm>
            <a:off x="1956113" y="1620982"/>
            <a:ext cx="7429534" cy="707886"/>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pPr algn="ctr"/>
            <a:r>
              <a:rPr lang="en-US" sz="4000" b="1" dirty="0">
                <a:latin typeface="Cambria" panose="02040503050406030204" pitchFamily="18" charset="0"/>
                <a:ea typeface="Cambria" panose="02040503050406030204" pitchFamily="18" charset="0"/>
              </a:rPr>
              <a:t>Make Your Appointment </a:t>
            </a:r>
            <a:r>
              <a:rPr lang="en-US" sz="4000" b="1" dirty="0" smtClean="0">
                <a:latin typeface="Cambria" panose="02040503050406030204" pitchFamily="18" charset="0"/>
                <a:ea typeface="Cambria" panose="02040503050406030204" pitchFamily="18" charset="0"/>
              </a:rPr>
              <a:t>Today</a:t>
            </a:r>
            <a:endParaRPr lang="en-US" sz="4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28522394"/>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8546D3A-D22B-2BC6-C306-A6509C4A9682}"/>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255638" y="235974"/>
            <a:ext cx="1632155" cy="865239"/>
          </a:xfrm>
          <a:prstGeom prst="rect">
            <a:avLst/>
          </a:prstGeom>
        </p:spPr>
      </p:pic>
      <p:sp>
        <p:nvSpPr>
          <p:cNvPr id="3" name="TextBox 2">
            <a:extLst>
              <a:ext uri="{FF2B5EF4-FFF2-40B4-BE49-F238E27FC236}">
                <a16:creationId xmlns:a16="http://schemas.microsoft.com/office/drawing/2014/main" xmlns="" id="{B4440FFF-49EE-55BF-CCF1-FFB6A7927D07}"/>
              </a:ext>
            </a:extLst>
          </p:cNvPr>
          <p:cNvSpPr txBox="1"/>
          <p:nvPr/>
        </p:nvSpPr>
        <p:spPr>
          <a:xfrm>
            <a:off x="2846438" y="1828801"/>
            <a:ext cx="5904271" cy="34163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IN" sz="4800" b="1" dirty="0">
                <a:latin typeface="Cambria" panose="02040503050406030204" pitchFamily="18" charset="0"/>
                <a:ea typeface="Cambria" panose="02040503050406030204" pitchFamily="18" charset="0"/>
              </a:rPr>
              <a:t>Contact </a:t>
            </a:r>
            <a:r>
              <a:rPr lang="en-IN" sz="4800" b="1" dirty="0" smtClean="0">
                <a:latin typeface="Cambria" panose="02040503050406030204" pitchFamily="18" charset="0"/>
                <a:ea typeface="Cambria" panose="02040503050406030204" pitchFamily="18" charset="0"/>
              </a:rPr>
              <a:t>US</a:t>
            </a:r>
          </a:p>
          <a:p>
            <a:pPr algn="ctr"/>
            <a:endParaRPr lang="en-IN" sz="4800" dirty="0">
              <a:latin typeface="Cambria" panose="02040503050406030204" pitchFamily="18" charset="0"/>
              <a:ea typeface="Cambria" panose="02040503050406030204" pitchFamily="18" charset="0"/>
            </a:endParaRPr>
          </a:p>
          <a:p>
            <a:pPr algn="ctr"/>
            <a:r>
              <a:rPr lang="en-IN" sz="2400" dirty="0">
                <a:latin typeface="Cambria" panose="02040503050406030204" pitchFamily="18" charset="0"/>
                <a:ea typeface="Cambria" panose="02040503050406030204" pitchFamily="18" charset="0"/>
              </a:rPr>
              <a:t>Address: 9800 Topanga </a:t>
            </a:r>
            <a:r>
              <a:rPr lang="en-IN" sz="2400" dirty="0" err="1">
                <a:latin typeface="Cambria" panose="02040503050406030204" pitchFamily="18" charset="0"/>
                <a:ea typeface="Cambria" panose="02040503050406030204" pitchFamily="18" charset="0"/>
              </a:rPr>
              <a:t>Cyn</a:t>
            </a:r>
            <a:r>
              <a:rPr lang="en-IN" sz="2400" dirty="0">
                <a:latin typeface="Cambria" panose="02040503050406030204" pitchFamily="18" charset="0"/>
                <a:ea typeface="Cambria" panose="02040503050406030204" pitchFamily="18" charset="0"/>
              </a:rPr>
              <a:t>, Los </a:t>
            </a:r>
            <a:r>
              <a:rPr lang="en-IN" sz="2400" dirty="0" smtClean="0">
                <a:latin typeface="Cambria" panose="02040503050406030204" pitchFamily="18" charset="0"/>
                <a:ea typeface="Cambria" panose="02040503050406030204" pitchFamily="18" charset="0"/>
              </a:rPr>
              <a:t>Angeles</a:t>
            </a:r>
          </a:p>
          <a:p>
            <a:pPr algn="ctr"/>
            <a:endParaRPr lang="en-IN" sz="2400" dirty="0">
              <a:latin typeface="Cambria" panose="02040503050406030204" pitchFamily="18" charset="0"/>
              <a:ea typeface="Cambria" panose="02040503050406030204" pitchFamily="18" charset="0"/>
            </a:endParaRPr>
          </a:p>
          <a:p>
            <a:pPr algn="ctr"/>
            <a:r>
              <a:rPr lang="en-IN" sz="2400" dirty="0" smtClean="0">
                <a:latin typeface="Cambria" panose="02040503050406030204" pitchFamily="18" charset="0"/>
                <a:ea typeface="Cambria" panose="02040503050406030204" pitchFamily="18" charset="0"/>
              </a:rPr>
              <a:t>Phone: 818-745-6653</a:t>
            </a:r>
          </a:p>
          <a:p>
            <a:pPr algn="ctr"/>
            <a:endParaRPr lang="en-IN" sz="2400" dirty="0">
              <a:latin typeface="Cambria" panose="02040503050406030204" pitchFamily="18" charset="0"/>
              <a:ea typeface="Cambria" panose="02040503050406030204" pitchFamily="18" charset="0"/>
            </a:endParaRPr>
          </a:p>
          <a:p>
            <a:pPr algn="ctr"/>
            <a:r>
              <a:rPr lang="en-IN" sz="2400" dirty="0">
                <a:latin typeface="Cambria" panose="02040503050406030204" pitchFamily="18" charset="0"/>
                <a:ea typeface="Cambria" panose="02040503050406030204" pitchFamily="18" charset="0"/>
              </a:rPr>
              <a:t>Website: </a:t>
            </a:r>
            <a:r>
              <a:rPr lang="en-IN" sz="2400" dirty="0">
                <a:latin typeface="Cambria" panose="02040503050406030204" pitchFamily="18" charset="0"/>
                <a:ea typeface="Cambria" panose="02040503050406030204" pitchFamily="18" charset="0"/>
                <a:hlinkClick r:id="rId3">
                  <a:extLst>
                    <a:ext uri="{A12FA001-AC4F-418D-AE19-62706E023703}">
                      <ahyp:hlinkClr xmlns:ahyp="http://schemas.microsoft.com/office/drawing/2018/hyperlinkcolor" xmlns="" val="tx"/>
                    </a:ext>
                  </a:extLst>
                </a:hlinkClick>
              </a:rPr>
              <a:t>www.dangersofmold.com</a:t>
            </a: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21503223"/>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E17B36C7-E6F0-F09F-BAB1-004A9473A34D}"/>
              </a:ext>
            </a:extLst>
          </p:cNvPr>
          <p:cNvPicPr>
            <a:picLocks noChangeAspect="1"/>
          </p:cNvPicPr>
          <p:nvPr/>
        </p:nvPicPr>
        <p:blipFill rotWithShape="1">
          <a:blip r:embed="rId2">
            <a:extLst>
              <a:ext uri="{28A0092B-C50C-407E-A947-70E740481C1C}">
                <a14:useLocalDpi xmlns:a14="http://schemas.microsoft.com/office/drawing/2010/main" val="0"/>
              </a:ext>
            </a:extLst>
          </a:blip>
          <a:srcRect l="13110" t="33004" r="12253" b="27428"/>
          <a:stretch/>
        </p:blipFill>
        <p:spPr>
          <a:xfrm>
            <a:off x="255638" y="235974"/>
            <a:ext cx="1632155" cy="865239"/>
          </a:xfrm>
          <a:prstGeom prst="rect">
            <a:avLst/>
          </a:prstGeom>
        </p:spPr>
      </p:pic>
      <p:sp>
        <p:nvSpPr>
          <p:cNvPr id="3" name="Oval 2">
            <a:extLst>
              <a:ext uri="{FF2B5EF4-FFF2-40B4-BE49-F238E27FC236}">
                <a16:creationId xmlns:a16="http://schemas.microsoft.com/office/drawing/2014/main" xmlns="" id="{58A6F927-5AF9-8D78-3E1B-0CCC51D18FD2}"/>
              </a:ext>
            </a:extLst>
          </p:cNvPr>
          <p:cNvSpPr/>
          <p:nvPr/>
        </p:nvSpPr>
        <p:spPr>
          <a:xfrm>
            <a:off x="4060723" y="2231923"/>
            <a:ext cx="3588774" cy="2458064"/>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4800" dirty="0">
                <a:latin typeface="Brush Script MT" panose="03060802040406070304" pitchFamily="66" charset="0"/>
              </a:rPr>
              <a:t>Thank You</a:t>
            </a:r>
            <a:endParaRPr lang="en-IN" sz="1600" dirty="0">
              <a:latin typeface="Brush Script MT" panose="03060802040406070304" pitchFamily="66" charset="0"/>
            </a:endParaRPr>
          </a:p>
        </p:txBody>
      </p:sp>
    </p:spTree>
    <p:extLst>
      <p:ext uri="{BB962C8B-B14F-4D97-AF65-F5344CB8AC3E}">
        <p14:creationId xmlns:p14="http://schemas.microsoft.com/office/powerpoint/2010/main" val="3776506227"/>
      </p:ext>
    </p:extLst>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105</TotalTime>
  <Words>372</Words>
  <Application>Microsoft Office PowerPoint</Application>
  <PresentationFormat>Custom</PresentationFormat>
  <Paragraphs>61</Paragraphs>
  <Slides>10</Slides>
  <Notes>0</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Pushpin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Saleha Noor</dc:creator>
  <cp:lastModifiedBy>UNIT</cp:lastModifiedBy>
  <cp:revision>14</cp:revision>
  <dcterms:created xsi:type="dcterms:W3CDTF">2023-06-10T11:37:53Z</dcterms:created>
  <dcterms:modified xsi:type="dcterms:W3CDTF">2023-09-07T11:09:04Z</dcterms:modified>
</cp:coreProperties>
</file>